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7.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8.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9.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0" r:id="rId4"/>
    <p:sldMasterId id="2147483765" r:id="rId5"/>
    <p:sldMasterId id="2147483771" r:id="rId6"/>
    <p:sldMasterId id="2147483783" r:id="rId7"/>
    <p:sldMasterId id="2147483790" r:id="rId8"/>
    <p:sldMasterId id="2147483792" r:id="rId9"/>
    <p:sldMasterId id="2147483796" r:id="rId10"/>
    <p:sldMasterId id="2147483801" r:id="rId11"/>
    <p:sldMasterId id="2147483813" r:id="rId12"/>
    <p:sldMasterId id="2147483823" r:id="rId13"/>
  </p:sldMasterIdLst>
  <p:notesMasterIdLst>
    <p:notesMasterId r:id="rId91"/>
  </p:notesMasterIdLst>
  <p:handoutMasterIdLst>
    <p:handoutMasterId r:id="rId92"/>
  </p:handoutMasterIdLst>
  <p:sldIdLst>
    <p:sldId id="4526" r:id="rId14"/>
    <p:sldId id="296" r:id="rId15"/>
    <p:sldId id="6816" r:id="rId16"/>
    <p:sldId id="4552" r:id="rId17"/>
    <p:sldId id="4550" r:id="rId18"/>
    <p:sldId id="4548" r:id="rId19"/>
    <p:sldId id="6815" r:id="rId20"/>
    <p:sldId id="2423" r:id="rId21"/>
    <p:sldId id="4538" r:id="rId22"/>
    <p:sldId id="2263" r:id="rId23"/>
    <p:sldId id="4728" r:id="rId24"/>
    <p:sldId id="4549" r:id="rId25"/>
    <p:sldId id="6549" r:id="rId26"/>
    <p:sldId id="6541" r:id="rId27"/>
    <p:sldId id="258" r:id="rId28"/>
    <p:sldId id="2134803302" r:id="rId29"/>
    <p:sldId id="2134803301" r:id="rId30"/>
    <p:sldId id="6540" r:id="rId31"/>
    <p:sldId id="6542" r:id="rId32"/>
    <p:sldId id="6543" r:id="rId33"/>
    <p:sldId id="4539" r:id="rId34"/>
    <p:sldId id="4795" r:id="rId35"/>
    <p:sldId id="4530" r:id="rId36"/>
    <p:sldId id="6544" r:id="rId37"/>
    <p:sldId id="6547" r:id="rId38"/>
    <p:sldId id="6548" r:id="rId39"/>
    <p:sldId id="4826" r:id="rId40"/>
    <p:sldId id="6868" r:id="rId41"/>
    <p:sldId id="6870" r:id="rId42"/>
    <p:sldId id="6546" r:id="rId43"/>
    <p:sldId id="4369" r:id="rId44"/>
    <p:sldId id="2134803298" r:id="rId45"/>
    <p:sldId id="9147" r:id="rId46"/>
    <p:sldId id="9148" r:id="rId47"/>
    <p:sldId id="2134803287" r:id="rId48"/>
    <p:sldId id="2134803288" r:id="rId49"/>
    <p:sldId id="2134803289" r:id="rId50"/>
    <p:sldId id="2134803290" r:id="rId51"/>
    <p:sldId id="2134803291" r:id="rId52"/>
    <p:sldId id="2134803292" r:id="rId53"/>
    <p:sldId id="2134803293" r:id="rId54"/>
    <p:sldId id="2134803294" r:id="rId55"/>
    <p:sldId id="2134803295" r:id="rId56"/>
    <p:sldId id="2134803296" r:id="rId57"/>
    <p:sldId id="2274" r:id="rId58"/>
    <p:sldId id="411" r:id="rId59"/>
    <p:sldId id="2134803297" r:id="rId60"/>
    <p:sldId id="390" r:id="rId61"/>
    <p:sldId id="8995" r:id="rId62"/>
    <p:sldId id="2134803286" r:id="rId63"/>
    <p:sldId id="2134803299" r:id="rId64"/>
    <p:sldId id="2134803300" r:id="rId65"/>
    <p:sldId id="9295" r:id="rId66"/>
    <p:sldId id="4849" r:id="rId67"/>
    <p:sldId id="4852" r:id="rId68"/>
    <p:sldId id="4833" r:id="rId69"/>
    <p:sldId id="4901" r:id="rId70"/>
    <p:sldId id="4821" r:id="rId71"/>
    <p:sldId id="4841" r:id="rId72"/>
    <p:sldId id="4854" r:id="rId73"/>
    <p:sldId id="4830" r:id="rId74"/>
    <p:sldId id="4853" r:id="rId75"/>
    <p:sldId id="9501" r:id="rId76"/>
    <p:sldId id="9617" r:id="rId77"/>
    <p:sldId id="9234" r:id="rId78"/>
    <p:sldId id="4814" r:id="rId79"/>
    <p:sldId id="9499" r:id="rId80"/>
    <p:sldId id="9502" r:id="rId81"/>
    <p:sldId id="4815" r:id="rId82"/>
    <p:sldId id="4835" r:id="rId83"/>
    <p:sldId id="9542" r:id="rId84"/>
    <p:sldId id="4880" r:id="rId85"/>
    <p:sldId id="9252" r:id="rId86"/>
    <p:sldId id="2134803283" r:id="rId87"/>
    <p:sldId id="8999" r:id="rId88"/>
    <p:sldId id="8998" r:id="rId89"/>
    <p:sldId id="261" r:id="rId9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3" pos="363" userDrawn="1">
          <p15:clr>
            <a:srgbClr val="A4A3A4"/>
          </p15:clr>
        </p15:guide>
        <p15:guide id="4" pos="295" userDrawn="1">
          <p15:clr>
            <a:srgbClr val="A4A3A4"/>
          </p15:clr>
        </p15:guide>
        <p15:guide id="5" orient="horz" pos="2913" userDrawn="1">
          <p15:clr>
            <a:srgbClr val="A4A3A4"/>
          </p15:clr>
        </p15:guide>
        <p15:guide id="6" pos="1020" userDrawn="1">
          <p15:clr>
            <a:srgbClr val="A4A3A4"/>
          </p15:clr>
        </p15:guide>
        <p15:guide id="7" pos="4241" userDrawn="1">
          <p15:clr>
            <a:srgbClr val="A4A3A4"/>
          </p15:clr>
        </p15:guide>
        <p15:guide id="8" orient="horz" pos="104" userDrawn="1">
          <p15:clr>
            <a:srgbClr val="A4A3A4"/>
          </p15:clr>
        </p15:guide>
        <p15:guide id="9" pos="5465" userDrawn="1">
          <p15:clr>
            <a:srgbClr val="A4A3A4"/>
          </p15:clr>
        </p15:guide>
        <p15:guide id="10" orient="horz" pos="816" userDrawn="1">
          <p15:clr>
            <a:srgbClr val="A4A3A4"/>
          </p15:clr>
        </p15:guide>
        <p15:guide id="11" orient="horz" pos="531" userDrawn="1">
          <p15:clr>
            <a:srgbClr val="A4A3A4"/>
          </p15:clr>
        </p15:guide>
        <p15:guide id="12" pos="2948" userDrawn="1">
          <p15:clr>
            <a:srgbClr val="A4A3A4"/>
          </p15:clr>
        </p15:guide>
        <p15:guide id="14" pos="2812" userDrawn="1">
          <p15:clr>
            <a:srgbClr val="A4A3A4"/>
          </p15:clr>
        </p15:guide>
        <p15:guide id="15" pos="1542" userDrawn="1">
          <p15:clr>
            <a:srgbClr val="A4A3A4"/>
          </p15:clr>
        </p15:guide>
        <p15:guide id="16" orient="horz" pos="1869" userDrawn="1">
          <p15:clr>
            <a:srgbClr val="A4A3A4"/>
          </p15:clr>
        </p15:guide>
        <p15:guide id="17" pos="23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9" name="만든 이" initials="오전"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296"/>
    <a:srgbClr val="00B492"/>
    <a:srgbClr val="9D9D9C"/>
    <a:srgbClr val="93EB20"/>
    <a:srgbClr val="F39200"/>
    <a:srgbClr val="003738"/>
    <a:srgbClr val="005F4B"/>
    <a:srgbClr val="00B336"/>
    <a:srgbClr val="F1F1F1"/>
    <a:srgbClr val="3F96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5059" autoAdjust="0"/>
  </p:normalViewPr>
  <p:slideViewPr>
    <p:cSldViewPr snapToGrid="0">
      <p:cViewPr varScale="1">
        <p:scale>
          <a:sx n="123" d="100"/>
          <a:sy n="123" d="100"/>
        </p:scale>
        <p:origin x="792" y="96"/>
      </p:cViewPr>
      <p:guideLst>
        <p:guide pos="2880"/>
        <p:guide pos="363"/>
        <p:guide pos="295"/>
        <p:guide orient="horz" pos="2913"/>
        <p:guide pos="1020"/>
        <p:guide pos="4241"/>
        <p:guide orient="horz" pos="104"/>
        <p:guide pos="5465"/>
        <p:guide orient="horz" pos="816"/>
        <p:guide orient="horz" pos="531"/>
        <p:guide pos="2948"/>
        <p:guide pos="2812"/>
        <p:guide pos="1542"/>
        <p:guide orient="horz" pos="1869"/>
        <p:guide pos="236"/>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openxmlformats.org/officeDocument/2006/relationships/slide" Target="slides/slide77.xml"/><Relationship Id="rId95" Type="http://schemas.openxmlformats.org/officeDocument/2006/relationships/viewProps" Target="viewProps.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668456292563272E-2"/>
          <c:y val="0.14247622039245722"/>
          <c:w val="0.91666308741487346"/>
          <c:h val="0.64554680221455174"/>
        </c:manualLayout>
      </c:layout>
      <c:barChart>
        <c:barDir val="col"/>
        <c:grouping val="clustered"/>
        <c:varyColors val="0"/>
        <c:ser>
          <c:idx val="0"/>
          <c:order val="0"/>
          <c:tx>
            <c:strRef>
              <c:f>Лист1!$B$1</c:f>
              <c:strCache>
                <c:ptCount val="1"/>
                <c:pt idx="0">
                  <c:v>2016</c:v>
                </c:pt>
              </c:strCache>
            </c:strRef>
          </c:tx>
          <c:spPr>
            <a:solidFill>
              <a:srgbClr val="93EB20"/>
            </a:solidFill>
            <a:ln>
              <a:noFill/>
            </a:ln>
            <a:effectLst/>
          </c:spPr>
          <c:invertIfNegative val="0"/>
          <c:dPt>
            <c:idx val="0"/>
            <c:invertIfNegative val="0"/>
            <c:bubble3D val="0"/>
            <c:spPr>
              <a:solidFill>
                <a:srgbClr val="93EB20"/>
              </a:solidFill>
              <a:ln>
                <a:noFill/>
              </a:ln>
              <a:effectLst/>
            </c:spPr>
            <c:extLst>
              <c:ext xmlns:c16="http://schemas.microsoft.com/office/drawing/2014/chart" uri="{C3380CC4-5D6E-409C-BE32-E72D297353CC}">
                <c16:uniqueId val="{00000001-C9A3-42DC-BC3E-8A14383F7E4D}"/>
              </c:ext>
            </c:extLst>
          </c:dPt>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c:f>
              <c:numCache>
                <c:formatCode>General</c:formatCode>
                <c:ptCount val="1"/>
              </c:numCache>
            </c:numRef>
          </c:cat>
          <c:val>
            <c:numRef>
              <c:f>Лист1!$B$2</c:f>
              <c:numCache>
                <c:formatCode>0%</c:formatCode>
                <c:ptCount val="1"/>
                <c:pt idx="0">
                  <c:v>0.15</c:v>
                </c:pt>
              </c:numCache>
            </c:numRef>
          </c:val>
          <c:extLst>
            <c:ext xmlns:c16="http://schemas.microsoft.com/office/drawing/2014/chart" uri="{C3380CC4-5D6E-409C-BE32-E72D297353CC}">
              <c16:uniqueId val="{00000002-C9A3-42DC-BC3E-8A14383F7E4D}"/>
            </c:ext>
          </c:extLst>
        </c:ser>
        <c:ser>
          <c:idx val="1"/>
          <c:order val="1"/>
          <c:tx>
            <c:strRef>
              <c:f>Лист1!$C$1</c:f>
              <c:strCache>
                <c:ptCount val="1"/>
                <c:pt idx="0">
                  <c:v>2018</c:v>
                </c:pt>
              </c:strCache>
            </c:strRef>
          </c:tx>
          <c:spPr>
            <a:solidFill>
              <a:srgbClr val="00B336"/>
            </a:solidFill>
            <a:ln>
              <a:noFill/>
            </a:ln>
            <a:effectLst/>
          </c:spPr>
          <c:invertIfNegative val="0"/>
          <c:dLbls>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c:f>
              <c:numCache>
                <c:formatCode>General</c:formatCode>
                <c:ptCount val="1"/>
              </c:numCache>
            </c:numRef>
          </c:cat>
          <c:val>
            <c:numRef>
              <c:f>Лист1!$C$2</c:f>
              <c:numCache>
                <c:formatCode>0%</c:formatCode>
                <c:ptCount val="1"/>
                <c:pt idx="0">
                  <c:v>0.18</c:v>
                </c:pt>
              </c:numCache>
            </c:numRef>
          </c:val>
          <c:extLst>
            <c:ext xmlns:c16="http://schemas.microsoft.com/office/drawing/2014/chart" uri="{C3380CC4-5D6E-409C-BE32-E72D297353CC}">
              <c16:uniqueId val="{00000003-C9A3-42DC-BC3E-8A14383F7E4D}"/>
            </c:ext>
          </c:extLst>
        </c:ser>
        <c:ser>
          <c:idx val="2"/>
          <c:order val="2"/>
          <c:tx>
            <c:strRef>
              <c:f>Лист1!$D$1</c:f>
              <c:strCache>
                <c:ptCount val="1"/>
                <c:pt idx="0">
                  <c:v>2020</c:v>
                </c:pt>
              </c:strCache>
            </c:strRef>
          </c:tx>
          <c:spPr>
            <a:solidFill>
              <a:srgbClr val="005F4B"/>
            </a:solidFill>
            <a:ln>
              <a:noFill/>
            </a:ln>
            <a:effectLst/>
          </c:spPr>
          <c:invertIfNegative val="0"/>
          <c:dLbls>
            <c:dLbl>
              <c:idx val="0"/>
              <c:layout>
                <c:manualLayout>
                  <c:x val="3.7880414811421155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9A3-42DC-BC3E-8A14383F7E4D}"/>
                </c:ext>
              </c:extLst>
            </c:dLbl>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Лист1!$A$2</c:f>
              <c:numCache>
                <c:formatCode>General</c:formatCode>
                <c:ptCount val="1"/>
              </c:numCache>
            </c:numRef>
          </c:cat>
          <c:val>
            <c:numRef>
              <c:f>Лист1!$D$2</c:f>
              <c:numCache>
                <c:formatCode>0%</c:formatCode>
                <c:ptCount val="1"/>
                <c:pt idx="0">
                  <c:v>0.23</c:v>
                </c:pt>
              </c:numCache>
            </c:numRef>
          </c:val>
          <c:extLst>
            <c:ext xmlns:c16="http://schemas.microsoft.com/office/drawing/2014/chart" uri="{C3380CC4-5D6E-409C-BE32-E72D297353CC}">
              <c16:uniqueId val="{00000005-C9A3-42DC-BC3E-8A14383F7E4D}"/>
            </c:ext>
          </c:extLst>
        </c:ser>
        <c:dLbls>
          <c:dLblPos val="outEnd"/>
          <c:showLegendKey val="0"/>
          <c:showVal val="1"/>
          <c:showCatName val="0"/>
          <c:showSerName val="0"/>
          <c:showPercent val="0"/>
          <c:showBubbleSize val="0"/>
        </c:dLbls>
        <c:gapWidth val="101"/>
        <c:axId val="296894048"/>
        <c:axId val="757306952"/>
      </c:barChart>
      <c:catAx>
        <c:axId val="296894048"/>
        <c:scaling>
          <c:orientation val="minMax"/>
        </c:scaling>
        <c:delete val="0"/>
        <c:axPos val="b"/>
        <c:numFmt formatCode="General" sourceLinked="1"/>
        <c:majorTickMark val="none"/>
        <c:minorTickMark val="none"/>
        <c:tickLblPos val="nextTo"/>
        <c:spPr>
          <a:noFill/>
          <a:ln w="9525" cap="flat" cmpd="sng" algn="ctr">
            <a:solidFill>
              <a:srgbClr val="9D9D9C"/>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crossAx val="757306952"/>
        <c:crosses val="autoZero"/>
        <c:auto val="1"/>
        <c:lblAlgn val="ctr"/>
        <c:lblOffset val="100"/>
        <c:noMultiLvlLbl val="0"/>
      </c:catAx>
      <c:valAx>
        <c:axId val="757306952"/>
        <c:scaling>
          <c:orientation val="minMax"/>
        </c:scaling>
        <c:delete val="1"/>
        <c:axPos val="l"/>
        <c:numFmt formatCode="0%" sourceLinked="1"/>
        <c:majorTickMark val="none"/>
        <c:minorTickMark val="none"/>
        <c:tickLblPos val="nextTo"/>
        <c:crossAx val="296894048"/>
        <c:crosses val="autoZero"/>
        <c:crossBetween val="between"/>
      </c:valAx>
      <c:spPr>
        <a:noFill/>
        <a:ln w="25400">
          <a:noFill/>
        </a:ln>
        <a:effectLst/>
      </c:spPr>
    </c:plotArea>
    <c:legend>
      <c:legendPos val="b"/>
      <c:layout>
        <c:manualLayout>
          <c:xMode val="edge"/>
          <c:yMode val="edge"/>
          <c:x val="7.5760829622842307E-2"/>
          <c:y val="0.82967309509446319"/>
          <c:w val="0.79892151178051063"/>
          <c:h val="0.1314697538894121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6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029282" cy="351957"/>
          </a:xfrm>
          <a:prstGeom prst="rect">
            <a:avLst/>
          </a:prstGeom>
        </p:spPr>
        <p:txBody>
          <a:bodyPr vert="horz" lIns="91440" tIns="45720" rIns="91440" bIns="45720" rtlCol="0"/>
          <a:lstStyle>
            <a:lvl1pPr algn="l">
              <a:defRPr sz="1200"/>
            </a:lvl1pPr>
          </a:lstStyle>
          <a:p>
            <a:endParaRPr lang="en-US" dirty="0">
              <a:latin typeface="Tahoma" panose="020B0604030504040204" pitchFamily="34" charset="0"/>
            </a:endParaRPr>
          </a:p>
        </p:txBody>
      </p:sp>
      <p:sp>
        <p:nvSpPr>
          <p:cNvPr id="3" name="Date Placeholder 2"/>
          <p:cNvSpPr>
            <a:spLocks noGrp="1"/>
          </p:cNvSpPr>
          <p:nvPr>
            <p:ph type="dt" sz="quarter" idx="1"/>
          </p:nvPr>
        </p:nvSpPr>
        <p:spPr>
          <a:xfrm>
            <a:off x="5265014" y="0"/>
            <a:ext cx="4029282" cy="351957"/>
          </a:xfrm>
          <a:prstGeom prst="rect">
            <a:avLst/>
          </a:prstGeom>
        </p:spPr>
        <p:txBody>
          <a:bodyPr vert="horz" lIns="91440" tIns="45720" rIns="91440" bIns="45720" rtlCol="0"/>
          <a:lstStyle>
            <a:lvl1pPr algn="r">
              <a:defRPr sz="1200"/>
            </a:lvl1pPr>
          </a:lstStyle>
          <a:p>
            <a:fld id="{4025E99C-BE4E-4355-90D5-0EE3464258D9}" type="datetimeFigureOut">
              <a:rPr lang="en-US" smtClean="0">
                <a:latin typeface="Tahoma" panose="020B0604030504040204" pitchFamily="34" charset="0"/>
              </a:rPr>
              <a:t>6/7/2021</a:t>
            </a:fld>
            <a:endParaRPr lang="en-US" dirty="0">
              <a:latin typeface="Tahoma" panose="020B0604030504040204" pitchFamily="34" charset="0"/>
            </a:endParaRPr>
          </a:p>
        </p:txBody>
      </p:sp>
      <p:sp>
        <p:nvSpPr>
          <p:cNvPr id="4" name="Footer Placeholder 3"/>
          <p:cNvSpPr>
            <a:spLocks noGrp="1"/>
          </p:cNvSpPr>
          <p:nvPr>
            <p:ph type="ftr" sz="quarter" idx="2"/>
          </p:nvPr>
        </p:nvSpPr>
        <p:spPr>
          <a:xfrm>
            <a:off x="1" y="6658444"/>
            <a:ext cx="4029282" cy="351957"/>
          </a:xfrm>
          <a:prstGeom prst="rect">
            <a:avLst/>
          </a:prstGeom>
        </p:spPr>
        <p:txBody>
          <a:bodyPr vert="horz" lIns="91440" tIns="45720" rIns="91440" bIns="45720" rtlCol="0" anchor="b"/>
          <a:lstStyle>
            <a:lvl1pPr algn="l">
              <a:defRPr sz="1200"/>
            </a:lvl1pPr>
          </a:lstStyle>
          <a:p>
            <a:endParaRPr lang="en-US" dirty="0">
              <a:latin typeface="Tahoma" panose="020B0604030504040204" pitchFamily="34" charset="0"/>
            </a:endParaRPr>
          </a:p>
        </p:txBody>
      </p:sp>
      <p:sp>
        <p:nvSpPr>
          <p:cNvPr id="5" name="Slide Number Placeholder 4"/>
          <p:cNvSpPr>
            <a:spLocks noGrp="1"/>
          </p:cNvSpPr>
          <p:nvPr>
            <p:ph type="sldNum" sz="quarter" idx="3"/>
          </p:nvPr>
        </p:nvSpPr>
        <p:spPr>
          <a:xfrm>
            <a:off x="5265014" y="6658444"/>
            <a:ext cx="4029282" cy="351957"/>
          </a:xfrm>
          <a:prstGeom prst="rect">
            <a:avLst/>
          </a:prstGeom>
        </p:spPr>
        <p:txBody>
          <a:bodyPr vert="horz" lIns="91440" tIns="45720" rIns="91440" bIns="45720" rtlCol="0" anchor="b"/>
          <a:lstStyle>
            <a:lvl1pPr algn="r">
              <a:defRPr sz="1200"/>
            </a:lvl1pPr>
          </a:lstStyle>
          <a:p>
            <a:fld id="{423E43BF-A41D-4418-A59B-857761317DF5}" type="slidenum">
              <a:rPr lang="en-US" smtClean="0">
                <a:latin typeface="Tahoma" panose="020B0604030504040204" pitchFamily="34" charset="0"/>
              </a:rPr>
              <a:t>‹#›</a:t>
            </a:fld>
            <a:endParaRPr lang="en-US" dirty="0">
              <a:latin typeface="Tahoma" panose="020B0604030504040204" pitchFamily="34" charset="0"/>
            </a:endParaRPr>
          </a:p>
        </p:txBody>
      </p:sp>
    </p:spTree>
    <p:extLst>
      <p:ext uri="{BB962C8B-B14F-4D97-AF65-F5344CB8AC3E}">
        <p14:creationId xmlns:p14="http://schemas.microsoft.com/office/powerpoint/2010/main" val="386911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1737"/>
          </a:xfrm>
          <a:prstGeom prst="rect">
            <a:avLst/>
          </a:prstGeom>
        </p:spPr>
        <p:txBody>
          <a:bodyPr vert="horz" lIns="93177" tIns="46589" rIns="93177" bIns="46589" rtlCol="0"/>
          <a:lstStyle>
            <a:lvl1pPr algn="l">
              <a:defRPr sz="120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5265809" y="0"/>
            <a:ext cx="4028440" cy="351737"/>
          </a:xfrm>
          <a:prstGeom prst="rect">
            <a:avLst/>
          </a:prstGeom>
        </p:spPr>
        <p:txBody>
          <a:bodyPr vert="horz" lIns="93177" tIns="46589" rIns="93177" bIns="46589" rtlCol="0"/>
          <a:lstStyle>
            <a:lvl1pPr algn="r">
              <a:defRPr sz="1200">
                <a:latin typeface="Tahoma" panose="020B0604030504040204" pitchFamily="34" charset="0"/>
              </a:defRPr>
            </a:lvl1pPr>
          </a:lstStyle>
          <a:p>
            <a:fld id="{42B9AD4B-8655-4940-A3C2-456FA4D65BFE}" type="datetimeFigureOut">
              <a:rPr lang="en-US" smtClean="0"/>
              <a:pPr/>
              <a:t>6/7/2021</a:t>
            </a:fld>
            <a:endParaRPr lang="en-US" dirty="0"/>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929640" y="3373755"/>
            <a:ext cx="7437120" cy="2760345"/>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atin typeface="Tahoma" panose="020B0604030504040204" pitchFamily="34" charset="0"/>
              </a:defRPr>
            </a:lvl1pPr>
          </a:lstStyle>
          <a:p>
            <a:fld id="{650144F6-1F44-484E-96B6-CAB23FCB330B}" type="slidenum">
              <a:rPr lang="en-US" smtClean="0"/>
              <a:pPr/>
              <a:t>‹#›</a:t>
            </a:fld>
            <a:endParaRPr lang="en-US" dirty="0"/>
          </a:p>
        </p:txBody>
      </p:sp>
    </p:spTree>
    <p:extLst>
      <p:ext uri="{BB962C8B-B14F-4D97-AF65-F5344CB8AC3E}">
        <p14:creationId xmlns:p14="http://schemas.microsoft.com/office/powerpoint/2010/main" val="313907778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Tahoma" panose="020B0604030504040204" pitchFamily="34" charset="0"/>
        <a:ea typeface="+mn-ea"/>
        <a:cs typeface="+mn-cs"/>
      </a:defRPr>
    </a:lvl1pPr>
    <a:lvl2pPr marL="342900" algn="l" defTabSz="685800" rtl="0" eaLnBrk="1" latinLnBrk="0" hangingPunct="1">
      <a:defRPr sz="900" kern="1200">
        <a:solidFill>
          <a:schemeClr val="tx1"/>
        </a:solidFill>
        <a:latin typeface="Tahoma" panose="020B0604030504040204" pitchFamily="34" charset="0"/>
        <a:ea typeface="+mn-ea"/>
        <a:cs typeface="+mn-cs"/>
      </a:defRPr>
    </a:lvl2pPr>
    <a:lvl3pPr marL="685800" algn="l" defTabSz="685800" rtl="0" eaLnBrk="1" latinLnBrk="0" hangingPunct="1">
      <a:defRPr sz="900" kern="1200">
        <a:solidFill>
          <a:schemeClr val="tx1"/>
        </a:solidFill>
        <a:latin typeface="Tahoma" panose="020B0604030504040204" pitchFamily="34" charset="0"/>
        <a:ea typeface="+mn-ea"/>
        <a:cs typeface="+mn-cs"/>
      </a:defRPr>
    </a:lvl3pPr>
    <a:lvl4pPr marL="1028700" algn="l" defTabSz="685800" rtl="0" eaLnBrk="1" latinLnBrk="0" hangingPunct="1">
      <a:defRPr sz="900" kern="1200">
        <a:solidFill>
          <a:schemeClr val="tx1"/>
        </a:solidFill>
        <a:latin typeface="Tahoma" panose="020B0604030504040204" pitchFamily="34" charset="0"/>
        <a:ea typeface="+mn-ea"/>
        <a:cs typeface="+mn-cs"/>
      </a:defRPr>
    </a:lvl4pPr>
    <a:lvl5pPr marL="1371600" algn="l" defTabSz="685800" rtl="0" eaLnBrk="1" latinLnBrk="0" hangingPunct="1">
      <a:defRPr sz="900" kern="1200">
        <a:solidFill>
          <a:schemeClr val="tx1"/>
        </a:solidFill>
        <a:latin typeface="Tahoma" panose="020B060403050404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eam.veeam.com/cmo/cc/analyst/Pages/Gartner.asp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eam.veeam.com/cmo/cc/analyst/Pages/Gartner.aspx"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eam.veeam.com/cmo/cc/analyst/Pages/Gartner.aspx"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9851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은 클라우드 데이터 관리를 제공하는 백업 솔루션의 리더입니다</a:t>
            </a:r>
            <a:r>
              <a:rPr lang="en-US" altLang="ko-KR" sz="900" b="0" i="0" u="none" strike="noStrike" kern="1200" dirty="0">
                <a:solidFill>
                  <a:schemeClr val="tx1"/>
                </a:solidFill>
                <a:effectLst/>
                <a:latin typeface="+mn-lt"/>
                <a:ea typeface="+mn-ea"/>
                <a:cs typeface="+mn-cs"/>
              </a:rPr>
              <a:t>.</a:t>
            </a:r>
          </a:p>
          <a:p>
            <a:endParaRPr lang="en-US" altLang="ko-KR" sz="900" b="0" i="0" u="none" strike="noStrike" kern="1200" dirty="0">
              <a:solidFill>
                <a:schemeClr val="tx1"/>
              </a:solidFill>
              <a:effectLst/>
              <a:latin typeface="+mn-lt"/>
              <a:ea typeface="+mn-ea"/>
              <a:cs typeface="+mn-cs"/>
            </a:endParaRPr>
          </a:p>
          <a:p>
            <a:r>
              <a:rPr lang="en-US" altLang="ko-KR" sz="900" b="0" i="0" u="none" strike="noStrike" kern="1200" dirty="0">
                <a:solidFill>
                  <a:schemeClr val="tx1"/>
                </a:solidFill>
                <a:effectLst/>
                <a:latin typeface="+mn-lt"/>
                <a:ea typeface="+mn-ea"/>
                <a:cs typeface="+mn-cs"/>
              </a:rPr>
              <a:t>2008 </a:t>
            </a:r>
            <a:r>
              <a:rPr lang="ko-KR" altLang="en-US" sz="900" b="0" i="0" u="none" strike="noStrike" kern="1200" dirty="0">
                <a:solidFill>
                  <a:schemeClr val="tx1"/>
                </a:solidFill>
                <a:effectLst/>
                <a:latin typeface="+mn-lt"/>
                <a:ea typeface="+mn-ea"/>
                <a:cs typeface="+mn-cs"/>
              </a:rPr>
              <a:t>년에 최초의 제품이 출시 된 </a:t>
            </a:r>
            <a:r>
              <a:rPr lang="en-US" altLang="ko-KR" sz="900" b="0" i="0" u="none" strike="noStrike" kern="1200" dirty="0">
                <a:solidFill>
                  <a:schemeClr val="tx1"/>
                </a:solidFill>
                <a:effectLst/>
                <a:latin typeface="+mn-lt"/>
                <a:ea typeface="+mn-ea"/>
                <a:cs typeface="+mn-cs"/>
              </a:rPr>
              <a:t>2006 </a:t>
            </a:r>
            <a:r>
              <a:rPr lang="ko-KR" altLang="en-US" sz="900" b="0" i="0" u="none" strike="noStrike" kern="1200" dirty="0">
                <a:solidFill>
                  <a:schemeClr val="tx1"/>
                </a:solidFill>
                <a:effectLst/>
                <a:latin typeface="+mn-lt"/>
                <a:ea typeface="+mn-ea"/>
                <a:cs typeface="+mn-cs"/>
              </a:rPr>
              <a:t>년에 설립 된 </a:t>
            </a:r>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의 제품은 가상 인프라 백업에 중점을 두었습니다</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그 후이 회사는 물리적 인프라 백업</a:t>
            </a:r>
            <a:r>
              <a:rPr lang="en-US" altLang="ko-KR" sz="900" b="0" i="0" u="none" strike="noStrike" kern="1200" dirty="0">
                <a:solidFill>
                  <a:schemeClr val="tx1"/>
                </a:solidFill>
                <a:effectLst/>
                <a:latin typeface="+mn-lt"/>
                <a:ea typeface="+mn-ea"/>
                <a:cs typeface="+mn-cs"/>
              </a:rPr>
              <a:t>, Microsoft Office 365</a:t>
            </a:r>
            <a:r>
              <a:rPr lang="ko-KR" altLang="en-US" sz="900" b="0" i="0" u="none" strike="noStrike" kern="1200" dirty="0">
                <a:solidFill>
                  <a:schemeClr val="tx1"/>
                </a:solidFill>
                <a:effectLst/>
                <a:latin typeface="+mn-lt"/>
                <a:ea typeface="+mn-ea"/>
                <a:cs typeface="+mn-cs"/>
              </a:rPr>
              <a:t>와 같은 </a:t>
            </a:r>
            <a:r>
              <a:rPr lang="en-US" altLang="ko-KR" sz="900" b="0" i="0" u="none" strike="noStrike" kern="1200" dirty="0">
                <a:solidFill>
                  <a:schemeClr val="tx1"/>
                </a:solidFill>
                <a:effectLst/>
                <a:latin typeface="+mn-lt"/>
                <a:ea typeface="+mn-ea"/>
                <a:cs typeface="+mn-cs"/>
              </a:rPr>
              <a:t>SaaS </a:t>
            </a:r>
            <a:r>
              <a:rPr lang="ko-KR" altLang="en-US" sz="900" b="0" i="0" u="none" strike="noStrike" kern="1200" dirty="0">
                <a:solidFill>
                  <a:schemeClr val="tx1"/>
                </a:solidFill>
                <a:effectLst/>
                <a:latin typeface="+mn-lt"/>
                <a:ea typeface="+mn-ea"/>
                <a:cs typeface="+mn-cs"/>
              </a:rPr>
              <a:t>기반 데이터 백업</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클라우드 기반 환경과 클라우드 기반 환경</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재해 복구 오케스트레이션 등으로 확장되었습니다</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이것이 바로 </a:t>
            </a:r>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이 데이터 센터 백업 및 복구 업계의 </a:t>
            </a:r>
            <a:r>
              <a:rPr lang="ko-KR" altLang="en-US" sz="900" b="0" i="0" u="none" strike="noStrike" kern="1200" dirty="0" err="1">
                <a:solidFill>
                  <a:schemeClr val="tx1"/>
                </a:solidFill>
                <a:effectLst/>
                <a:latin typeface="+mn-lt"/>
                <a:ea typeface="+mn-ea"/>
                <a:cs typeface="+mn-cs"/>
              </a:rPr>
              <a:t>리더가되기</a:t>
            </a:r>
            <a:r>
              <a:rPr lang="ko-KR" altLang="en-US" sz="900" b="0" i="0" u="none" strike="noStrike" kern="1200" dirty="0">
                <a:solidFill>
                  <a:schemeClr val="tx1"/>
                </a:solidFill>
                <a:effectLst/>
                <a:latin typeface="+mn-lt"/>
                <a:ea typeface="+mn-ea"/>
                <a:cs typeface="+mn-cs"/>
              </a:rPr>
              <a:t> 위해 빠르게 성장한 이유입니다</a:t>
            </a:r>
            <a:r>
              <a:rPr lang="en-US" altLang="ko-KR" sz="900" b="0" i="0" u="none" strike="noStrike" kern="1200" dirty="0">
                <a:solidFill>
                  <a:schemeClr val="tx1"/>
                </a:solidFill>
                <a:effectLst/>
                <a:latin typeface="+mn-lt"/>
                <a:ea typeface="+mn-ea"/>
                <a:cs typeface="+mn-cs"/>
              </a:rPr>
              <a:t>.</a:t>
            </a:r>
          </a:p>
          <a:p>
            <a:endParaRPr lang="en-US" altLang="ko-KR" sz="900" b="0" i="0" u="none" strike="noStrike" kern="1200" dirty="0">
              <a:solidFill>
                <a:schemeClr val="tx1"/>
              </a:solidFill>
              <a:effectLst/>
              <a:latin typeface="+mn-lt"/>
              <a:ea typeface="+mn-ea"/>
              <a:cs typeface="+mn-cs"/>
            </a:endParaRPr>
          </a:p>
          <a:p>
            <a:r>
              <a:rPr lang="en-US" altLang="ko-KR" sz="900" b="0" i="0" u="none" strike="noStrike" kern="1200" dirty="0">
                <a:solidFill>
                  <a:schemeClr val="tx1"/>
                </a:solidFill>
                <a:effectLst/>
                <a:latin typeface="+mn-lt"/>
                <a:ea typeface="+mn-ea"/>
                <a:cs typeface="+mn-cs"/>
              </a:rPr>
              <a:t>Veeam</a:t>
            </a:r>
            <a:r>
              <a:rPr lang="ko-KR" altLang="en-US" sz="900" b="0" i="0" u="none" strike="noStrike" kern="1200" dirty="0">
                <a:solidFill>
                  <a:schemeClr val="tx1"/>
                </a:solidFill>
                <a:effectLst/>
                <a:latin typeface="+mn-lt"/>
                <a:ea typeface="+mn-ea"/>
                <a:cs typeface="+mn-cs"/>
              </a:rPr>
              <a:t>의 연간 반복 매출 </a:t>
            </a:r>
            <a:r>
              <a:rPr lang="en-US" altLang="ko-KR" sz="900" b="0" i="0" u="none" strike="noStrike" kern="1200" dirty="0">
                <a:solidFill>
                  <a:schemeClr val="tx1"/>
                </a:solidFill>
                <a:effectLst/>
                <a:latin typeface="+mn-lt"/>
                <a:ea typeface="+mn-ea"/>
                <a:cs typeface="+mn-cs"/>
              </a:rPr>
              <a:t>(ARR)</a:t>
            </a:r>
            <a:r>
              <a:rPr lang="ko-KR" altLang="en-US" sz="900" b="0" i="0" u="none" strike="noStrike" kern="1200" dirty="0">
                <a:solidFill>
                  <a:schemeClr val="tx1"/>
                </a:solidFill>
                <a:effectLst/>
                <a:latin typeface="+mn-lt"/>
                <a:ea typeface="+mn-ea"/>
                <a:cs typeface="+mn-cs"/>
              </a:rPr>
              <a:t>은 </a:t>
            </a:r>
            <a:r>
              <a:rPr lang="en-US" altLang="ko-KR" sz="900" b="0" i="0" u="none" strike="noStrike" kern="1200" dirty="0">
                <a:solidFill>
                  <a:schemeClr val="tx1"/>
                </a:solidFill>
                <a:effectLst/>
                <a:latin typeface="+mn-lt"/>
                <a:ea typeface="+mn-ea"/>
                <a:cs typeface="+mn-cs"/>
              </a:rPr>
              <a:t>2019 </a:t>
            </a:r>
            <a:r>
              <a:rPr lang="ko-KR" altLang="en-US" sz="900" b="0" i="0" u="none" strike="noStrike" kern="1200" dirty="0">
                <a:solidFill>
                  <a:schemeClr val="tx1"/>
                </a:solidFill>
                <a:effectLst/>
                <a:latin typeface="+mn-lt"/>
                <a:ea typeface="+mn-ea"/>
                <a:cs typeface="+mn-cs"/>
              </a:rPr>
              <a:t>년 </a:t>
            </a:r>
            <a:r>
              <a:rPr lang="en-US" altLang="ko-KR" sz="900" b="0" i="0" u="none" strike="noStrike" kern="1200" dirty="0">
                <a:solidFill>
                  <a:schemeClr val="tx1"/>
                </a:solidFill>
                <a:effectLst/>
                <a:latin typeface="+mn-lt"/>
                <a:ea typeface="+mn-ea"/>
                <a:cs typeface="+mn-cs"/>
              </a:rPr>
              <a:t>2 </a:t>
            </a:r>
            <a:r>
              <a:rPr lang="ko-KR" altLang="en-US" sz="900" b="0" i="0" u="none" strike="noStrike" kern="1200" dirty="0">
                <a:solidFill>
                  <a:schemeClr val="tx1"/>
                </a:solidFill>
                <a:effectLst/>
                <a:latin typeface="+mn-lt"/>
                <a:ea typeface="+mn-ea"/>
                <a:cs typeface="+mn-cs"/>
              </a:rPr>
              <a:t>분기에 엘리트의 소프트웨어 리더 그룹에 합류하여 </a:t>
            </a:r>
            <a:r>
              <a:rPr lang="en-US" altLang="ko-KR" sz="900" b="0" i="0" u="none" strike="noStrike" kern="1200" dirty="0">
                <a:solidFill>
                  <a:schemeClr val="tx1"/>
                </a:solidFill>
                <a:effectLst/>
                <a:latin typeface="+mn-lt"/>
                <a:ea typeface="+mn-ea"/>
                <a:cs typeface="+mn-cs"/>
              </a:rPr>
              <a:t>19 </a:t>
            </a:r>
            <a:r>
              <a:rPr lang="ko-KR" altLang="en-US" sz="900" b="0" i="0" u="none" strike="noStrike" kern="1200" dirty="0">
                <a:solidFill>
                  <a:schemeClr val="tx1"/>
                </a:solidFill>
                <a:effectLst/>
                <a:latin typeface="+mn-lt"/>
                <a:ea typeface="+mn-ea"/>
                <a:cs typeface="+mn-cs"/>
              </a:rPr>
              <a:t>년 </a:t>
            </a:r>
            <a:r>
              <a:rPr lang="en-US" altLang="ko-KR" sz="900" b="0" i="0" u="none" strike="noStrike" kern="1200" dirty="0">
                <a:solidFill>
                  <a:schemeClr val="tx1"/>
                </a:solidFill>
                <a:effectLst/>
                <a:latin typeface="+mn-lt"/>
                <a:ea typeface="+mn-ea"/>
                <a:cs typeface="+mn-cs"/>
              </a:rPr>
              <a:t>2 </a:t>
            </a:r>
            <a:r>
              <a:rPr lang="ko-KR" altLang="en-US" sz="900" b="0" i="0" u="none" strike="noStrike" kern="1200" dirty="0">
                <a:solidFill>
                  <a:schemeClr val="tx1"/>
                </a:solidFill>
                <a:effectLst/>
                <a:latin typeface="+mn-lt"/>
                <a:ea typeface="+mn-ea"/>
                <a:cs typeface="+mn-cs"/>
              </a:rPr>
              <a:t>분기에 연간 예약에서 </a:t>
            </a:r>
            <a:r>
              <a:rPr lang="en-US" altLang="ko-KR" sz="900" b="0" i="0" u="none" strike="noStrike" kern="1200" dirty="0">
                <a:solidFill>
                  <a:schemeClr val="tx1"/>
                </a:solidFill>
                <a:effectLst/>
                <a:latin typeface="+mn-lt"/>
                <a:ea typeface="+mn-ea"/>
                <a:cs typeface="+mn-cs"/>
              </a:rPr>
              <a:t>10 </a:t>
            </a:r>
            <a:r>
              <a:rPr lang="ko-KR" altLang="en-US" sz="900" b="0" i="0" u="none" strike="noStrike" kern="1200" dirty="0">
                <a:solidFill>
                  <a:schemeClr val="tx1"/>
                </a:solidFill>
                <a:effectLst/>
                <a:latin typeface="+mn-lt"/>
                <a:ea typeface="+mn-ea"/>
                <a:cs typeface="+mn-cs"/>
              </a:rPr>
              <a:t>억 달러를 넘어 섰으며</a:t>
            </a:r>
            <a:r>
              <a:rPr lang="en-US" altLang="ko-KR" sz="900" b="0" i="0" u="none" strike="noStrike" kern="1200" dirty="0">
                <a:solidFill>
                  <a:schemeClr val="tx1"/>
                </a:solidFill>
                <a:effectLst/>
                <a:latin typeface="+mn-lt"/>
                <a:ea typeface="+mn-ea"/>
                <a:cs typeface="+mn-cs"/>
              </a:rPr>
              <a:t>, </a:t>
            </a:r>
            <a:r>
              <a:rPr lang="ko-KR" altLang="en-US" sz="900" b="0" i="0" u="none" strike="noStrike" kern="1200" dirty="0">
                <a:solidFill>
                  <a:schemeClr val="tx1"/>
                </a:solidFill>
                <a:effectLst/>
                <a:latin typeface="+mn-lt"/>
                <a:ea typeface="+mn-ea"/>
                <a:cs typeface="+mn-cs"/>
              </a:rPr>
              <a:t>전년 대비 </a:t>
            </a:r>
            <a:r>
              <a:rPr lang="en-US" altLang="ko-KR" sz="900" b="0" i="0" u="none" strike="noStrike" kern="1200" dirty="0">
                <a:solidFill>
                  <a:schemeClr val="tx1"/>
                </a:solidFill>
                <a:effectLst/>
                <a:latin typeface="+mn-lt"/>
                <a:ea typeface="+mn-ea"/>
                <a:cs typeface="+mn-cs"/>
              </a:rPr>
              <a:t>26 % </a:t>
            </a:r>
            <a:r>
              <a:rPr lang="ko-KR" altLang="en-US" sz="900" b="0" i="0" u="none" strike="noStrike" kern="1200" dirty="0">
                <a:solidFill>
                  <a:schemeClr val="tx1"/>
                </a:solidFill>
                <a:effectLst/>
                <a:latin typeface="+mn-lt"/>
                <a:ea typeface="+mn-ea"/>
                <a:cs typeface="+mn-cs"/>
              </a:rPr>
              <a:t>증가했습니다</a:t>
            </a:r>
            <a:r>
              <a:rPr lang="en-US" altLang="ko-KR" sz="900" b="0" i="0" u="none" strike="noStrike" kern="1200" dirty="0">
                <a:solidFill>
                  <a:schemeClr val="tx1"/>
                </a:solidFill>
                <a:effectLst/>
                <a:latin typeface="+mn-lt"/>
                <a:ea typeface="+mn-ea"/>
                <a:cs typeface="+mn-cs"/>
              </a:rPr>
              <a:t>.</a:t>
            </a:r>
          </a:p>
          <a:p>
            <a:endParaRPr lang="en-US" altLang="ko-KR" sz="900" b="0" i="0" u="none" strike="noStrike" kern="1200" dirty="0">
              <a:solidFill>
                <a:schemeClr val="tx1"/>
              </a:solidFill>
              <a:effectLst/>
              <a:latin typeface="+mn-lt"/>
              <a:ea typeface="+mn-ea"/>
              <a:cs typeface="+mn-cs"/>
            </a:endParaRPr>
          </a:p>
          <a:p>
            <a:r>
              <a:rPr lang="ko-KR" altLang="en-US" sz="900" b="0" i="0" u="none" strike="noStrike" kern="1200" dirty="0">
                <a:solidFill>
                  <a:schemeClr val="tx1"/>
                </a:solidFill>
                <a:effectLst/>
                <a:latin typeface="+mn-lt"/>
                <a:ea typeface="+mn-ea"/>
                <a:cs typeface="+mn-cs"/>
              </a:rPr>
              <a:t>현재 전 세계 </a:t>
            </a:r>
            <a:r>
              <a:rPr lang="en-US" altLang="ko-KR" sz="900" b="0" i="0" u="none" strike="noStrike" kern="1200" dirty="0">
                <a:solidFill>
                  <a:schemeClr val="tx1"/>
                </a:solidFill>
                <a:effectLst/>
                <a:latin typeface="+mn-lt"/>
                <a:ea typeface="+mn-ea"/>
                <a:cs typeface="+mn-cs"/>
              </a:rPr>
              <a:t>355K </a:t>
            </a:r>
            <a:r>
              <a:rPr lang="ko-KR" altLang="en-US" sz="900" b="0" i="0" u="none" strike="noStrike" kern="1200" dirty="0">
                <a:solidFill>
                  <a:schemeClr val="tx1"/>
                </a:solidFill>
                <a:effectLst/>
                <a:latin typeface="+mn-lt"/>
                <a:ea typeface="+mn-ea"/>
                <a:cs typeface="+mn-cs"/>
              </a:rPr>
              <a:t>개 이상의 고객</a:t>
            </a:r>
            <a:r>
              <a:rPr lang="en-US" altLang="ko-KR" sz="900" b="0" i="0" u="none" strike="noStrike" kern="1200" dirty="0">
                <a:solidFill>
                  <a:schemeClr val="tx1"/>
                </a:solidFill>
                <a:effectLst/>
                <a:latin typeface="+mn-lt"/>
                <a:ea typeface="+mn-ea"/>
                <a:cs typeface="+mn-cs"/>
              </a:rPr>
              <a:t>, 66K </a:t>
            </a:r>
            <a:r>
              <a:rPr lang="ko-KR" altLang="en-US" sz="900" b="0" i="0" u="none" strike="noStrike" kern="1200" dirty="0">
                <a:solidFill>
                  <a:schemeClr val="tx1"/>
                </a:solidFill>
                <a:effectLst/>
                <a:latin typeface="+mn-lt"/>
                <a:ea typeface="+mn-ea"/>
                <a:cs typeface="+mn-cs"/>
              </a:rPr>
              <a:t>개의 채널 파트너 및 </a:t>
            </a:r>
            <a:r>
              <a:rPr lang="en-US" altLang="ko-KR" sz="900" b="0" i="0" u="none" strike="noStrike" kern="1200" dirty="0">
                <a:solidFill>
                  <a:schemeClr val="tx1"/>
                </a:solidFill>
                <a:effectLst/>
                <a:latin typeface="+mn-lt"/>
                <a:ea typeface="+mn-ea"/>
                <a:cs typeface="+mn-cs"/>
              </a:rPr>
              <a:t>30 </a:t>
            </a:r>
            <a:r>
              <a:rPr lang="ko-KR" altLang="en-US" sz="900" b="0" i="0" u="none" strike="noStrike" kern="1200" dirty="0">
                <a:solidFill>
                  <a:schemeClr val="tx1"/>
                </a:solidFill>
                <a:effectLst/>
                <a:latin typeface="+mn-lt"/>
                <a:ea typeface="+mn-ea"/>
                <a:cs typeface="+mn-cs"/>
              </a:rPr>
              <a:t>개 이상의 국가에 지사가 있습니다</a:t>
            </a:r>
            <a:r>
              <a:rPr lang="en-US" altLang="ko-KR" sz="900" b="0" i="0" u="none" strike="noStrike"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903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#MASTER DECK INFO: &lt;Information about this slide&gt;</a:t>
            </a:r>
          </a:p>
          <a:p>
            <a:r>
              <a:rPr lang="en-US" sz="900"/>
              <a:t>#VERSION: 2019/07/31</a:t>
            </a:r>
          </a:p>
          <a:p>
            <a:r>
              <a:rPr lang="en-US" sz="900"/>
              <a:t>#EDITS: &lt;What’s changed&gt;</a:t>
            </a:r>
          </a:p>
          <a:p>
            <a:endParaRPr lang="en-NL" sz="900"/>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Tahoma" panose="020B0604030504040204" pitchFamily="34" charset="0"/>
                <a:ea typeface="+mn-ea"/>
                <a:cs typeface="+mn-cs"/>
              </a:rPr>
              <a:t>We have evolved from the core task of protecting virtual workloads, to achieving unparalleled data availability, visibility, automation, and governance across datacenters, at the edge and in the cloud</a:t>
            </a:r>
            <a:endParaRPr lang="ru-RU"/>
          </a:p>
        </p:txBody>
      </p:sp>
      <p:sp>
        <p:nvSpPr>
          <p:cNvPr id="4" name="Slide Number Placeholder 3"/>
          <p:cNvSpPr>
            <a:spLocks noGrp="1"/>
          </p:cNvSpPr>
          <p:nvPr>
            <p:ph type="sldNum" sz="quarter" idx="5"/>
          </p:nvPr>
        </p:nvSpPr>
        <p:spPr/>
        <p:txBody>
          <a:bodyPr/>
          <a:lstStyle/>
          <a:p>
            <a:fld id="{650144F6-1F44-484E-96B6-CAB23FCB330B}" type="slidenum">
              <a:rPr lang="en-US" smtClean="0"/>
              <a:t>11</a:t>
            </a:fld>
            <a:endParaRPr lang="en-US"/>
          </a:p>
        </p:txBody>
      </p:sp>
    </p:spTree>
    <p:extLst>
      <p:ext uri="{BB962C8B-B14F-4D97-AF65-F5344CB8AC3E}">
        <p14:creationId xmlns:p14="http://schemas.microsoft.com/office/powerpoint/2010/main" val="1695416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41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866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u="sng" kern="1200">
                <a:solidFill>
                  <a:schemeClr val="tx1"/>
                </a:solidFill>
                <a:effectLst/>
                <a:latin typeface="+mn-lt"/>
                <a:ea typeface="+mn-ea"/>
                <a:cs typeface="+mn-cs"/>
                <a:hlinkClick r:id="rId3" tooltip="https://team.veeam.com/cmo/cc/analyst/pages/gartner.aspx"/>
              </a:rPr>
              <a:t>https://team.veeam.com/cmo/cc/analyst/Pages/Gartner.aspx</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15</a:t>
            </a:fld>
            <a:endParaRPr lang="en-US"/>
          </a:p>
        </p:txBody>
      </p:sp>
    </p:spTree>
    <p:extLst>
      <p:ext uri="{BB962C8B-B14F-4D97-AF65-F5344CB8AC3E}">
        <p14:creationId xmlns:p14="http://schemas.microsoft.com/office/powerpoint/2010/main" val="505706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u="sng" kern="1200">
                <a:solidFill>
                  <a:schemeClr val="tx1"/>
                </a:solidFill>
                <a:effectLst/>
                <a:latin typeface="+mn-lt"/>
                <a:ea typeface="+mn-ea"/>
                <a:cs typeface="+mn-cs"/>
                <a:hlinkClick r:id="rId3" tooltip="https://team.veeam.com/cmo/cc/analyst/pages/gartner.aspx"/>
              </a:rPr>
              <a:t>https://team.veeam.com/cmo/cc/analyst/Pages/Gartner.aspx</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16</a:t>
            </a:fld>
            <a:endParaRPr lang="en-US"/>
          </a:p>
        </p:txBody>
      </p:sp>
    </p:spTree>
    <p:extLst>
      <p:ext uri="{BB962C8B-B14F-4D97-AF65-F5344CB8AC3E}">
        <p14:creationId xmlns:p14="http://schemas.microsoft.com/office/powerpoint/2010/main" val="286858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u="sng" kern="1200">
                <a:solidFill>
                  <a:schemeClr val="tx1"/>
                </a:solidFill>
                <a:effectLst/>
                <a:latin typeface="+mn-lt"/>
                <a:ea typeface="+mn-ea"/>
                <a:cs typeface="+mn-cs"/>
                <a:hlinkClick r:id="rId3" tooltip="https://team.veeam.com/cmo/cc/analyst/pages/gartner.aspx"/>
              </a:rPr>
              <a:t>https://team.veeam.com/cmo/cc/analyst/Pages/Gartner.aspx</a:t>
            </a:r>
            <a:endParaRPr lang="en-US" sz="9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650144F6-1F44-484E-96B6-CAB23FCB330B}" type="slidenum">
              <a:rPr lang="en-US" smtClean="0"/>
              <a:t>17</a:t>
            </a:fld>
            <a:endParaRPr lang="en-US"/>
          </a:p>
        </p:txBody>
      </p:sp>
    </p:spTree>
    <p:extLst>
      <p:ext uri="{BB962C8B-B14F-4D97-AF65-F5344CB8AC3E}">
        <p14:creationId xmlns:p14="http://schemas.microsoft.com/office/powerpoint/2010/main" val="3546188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872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손쉽게 가상화 및 클라우드로 이식 가능한 데이터 형식으로 백업을 수행합니다</a:t>
            </a:r>
            <a:r>
              <a:rPr lang="en-US" altLang="ko-KR" dirty="0"/>
              <a:t>.</a:t>
            </a:r>
          </a:p>
          <a:p>
            <a:pPr marL="171450" indent="-171450">
              <a:buFont typeface="Arial" panose="020B0604020202020204" pitchFamily="34" charset="0"/>
              <a:buChar char="•"/>
            </a:pPr>
            <a:r>
              <a:rPr lang="ko-KR" altLang="en-US" dirty="0"/>
              <a:t>백업 시에도 데이터 무결성을 유지하기 위해 검증 작업을 수행하며</a:t>
            </a:r>
            <a:r>
              <a:rPr lang="en-US" altLang="ko-KR" dirty="0"/>
              <a:t>, </a:t>
            </a:r>
            <a:r>
              <a:rPr lang="ko-KR" altLang="en-US" dirty="0"/>
              <a:t>복구 시에도 수분 이내에 데이터 검증하는 기능을 제공합니다</a:t>
            </a:r>
            <a:r>
              <a:rPr lang="en-US" altLang="ko-KR" dirty="0"/>
              <a:t>.</a:t>
            </a:r>
          </a:p>
          <a:p>
            <a:pPr marL="171450" indent="-171450">
              <a:buFont typeface="Arial" panose="020B0604020202020204" pitchFamily="34" charset="0"/>
              <a:buChar char="•"/>
            </a:pPr>
            <a:r>
              <a:rPr lang="ko-KR" altLang="en-US" dirty="0"/>
              <a:t>천명 이상의 개발자 및 기술 지원 엔지니어를 통해 빠르게 문제를 해결합니다</a:t>
            </a:r>
            <a:r>
              <a:rPr lang="en-US" altLang="ko-KR" dirty="0"/>
              <a:t>.</a:t>
            </a:r>
          </a:p>
          <a:p>
            <a:pPr marL="171450" indent="-171450">
              <a:buFont typeface="Arial" panose="020B0604020202020204" pitchFamily="34" charset="0"/>
              <a:buChar char="•"/>
            </a:pPr>
            <a:r>
              <a:rPr lang="ko-KR" altLang="en-US" dirty="0"/>
              <a:t>고객이 가지고 있는 데이터에 대한 다양한 분석 기능을 제공합니다</a:t>
            </a:r>
            <a:r>
              <a:rPr lang="en-US" altLang="ko-KR" dirty="0"/>
              <a:t>.</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2925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ko-KR" altLang="en-US" dirty="0"/>
              <a:t>손쉽게 가상화 및 클라우드로 이식 가능한 데이터 형식으로 백업을 수행합니다</a:t>
            </a:r>
            <a:r>
              <a:rPr lang="en-US" altLang="ko-KR" dirty="0"/>
              <a:t>.</a:t>
            </a:r>
          </a:p>
          <a:p>
            <a:pPr marL="171450" indent="-171450">
              <a:buFont typeface="Arial" panose="020B0604020202020204" pitchFamily="34" charset="0"/>
              <a:buChar char="•"/>
            </a:pPr>
            <a:r>
              <a:rPr lang="ko-KR" altLang="en-US" dirty="0"/>
              <a:t>백업 시에도 데이터 무결성을 유지하기 위해 검증 작업을 수행하며</a:t>
            </a:r>
            <a:r>
              <a:rPr lang="en-US" altLang="ko-KR" dirty="0"/>
              <a:t>, </a:t>
            </a:r>
            <a:r>
              <a:rPr lang="ko-KR" altLang="en-US" dirty="0"/>
              <a:t>복구 시에도 수분 이내에 데이터 검증하는 기능을 제공합니다</a:t>
            </a:r>
            <a:r>
              <a:rPr lang="en-US" altLang="ko-KR" dirty="0"/>
              <a:t>.</a:t>
            </a:r>
          </a:p>
          <a:p>
            <a:pPr marL="171450" indent="-171450">
              <a:buFont typeface="Arial" panose="020B0604020202020204" pitchFamily="34" charset="0"/>
              <a:buChar char="•"/>
            </a:pPr>
            <a:r>
              <a:rPr lang="ko-KR" altLang="en-US" dirty="0"/>
              <a:t>천명 이상의 개발자 및 기술 지원 엔지니어를 통해 빠르게 문제를 해결합니다</a:t>
            </a:r>
            <a:r>
              <a:rPr lang="en-US" altLang="ko-KR" dirty="0"/>
              <a:t>.</a:t>
            </a:r>
          </a:p>
          <a:p>
            <a:pPr marL="171450" indent="-171450">
              <a:buFont typeface="Arial" panose="020B0604020202020204" pitchFamily="34" charset="0"/>
              <a:buChar char="•"/>
            </a:pPr>
            <a:r>
              <a:rPr lang="ko-KR" altLang="en-US" dirty="0"/>
              <a:t>고객이 가지고 있는 데이터에 대한 다양한 분석 기능을 제공합니다</a:t>
            </a:r>
            <a:r>
              <a:rPr lang="en-US" altLang="ko-KR" dirty="0"/>
              <a:t>.</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957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a:t>
            </a:fld>
            <a:endParaRPr lang="en-NL"/>
          </a:p>
        </p:txBody>
      </p:sp>
    </p:spTree>
    <p:extLst>
      <p:ext uri="{BB962C8B-B14F-4D97-AF65-F5344CB8AC3E}">
        <p14:creationId xmlns:p14="http://schemas.microsoft.com/office/powerpoint/2010/main" val="1144249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21</a:t>
            </a:fld>
            <a:endParaRPr lang="en-NL"/>
          </a:p>
        </p:txBody>
      </p:sp>
    </p:spTree>
    <p:extLst>
      <p:ext uri="{BB962C8B-B14F-4D97-AF65-F5344CB8AC3E}">
        <p14:creationId xmlns:p14="http://schemas.microsoft.com/office/powerpoint/2010/main" val="677902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noProof="0">
                <a:solidFill>
                  <a:schemeClr val="tx1"/>
                </a:solidFill>
                <a:effectLst/>
                <a:latin typeface="+mn-lt"/>
                <a:ea typeface="+mn-ea"/>
                <a:cs typeface="+mn-cs"/>
              </a:rPr>
              <a:t>Our focus has remained unchanged. Backup is at the core of what we do and we extend this with</a:t>
            </a:r>
          </a:p>
          <a:p>
            <a:pPr marL="171450" lvl="0" indent="-171450">
              <a:buFont typeface="Arial" panose="020B0604020202020204" pitchFamily="34" charset="0"/>
              <a:buChar char="•"/>
            </a:pPr>
            <a:r>
              <a:rPr lang="en-US" sz="900" kern="1200" noProof="0">
                <a:solidFill>
                  <a:schemeClr val="tx1"/>
                </a:solidFill>
                <a:effectLst/>
                <a:latin typeface="+mn-lt"/>
                <a:ea typeface="+mn-ea"/>
                <a:cs typeface="+mn-cs"/>
              </a:rPr>
              <a:t>Visibility across Physical, Virtual, Cloud and SaaS</a:t>
            </a:r>
          </a:p>
          <a:p>
            <a:pPr marL="171450" lvl="0" indent="-171450">
              <a:buFont typeface="Arial" panose="020B0604020202020204" pitchFamily="34" charset="0"/>
              <a:buChar char="•"/>
            </a:pPr>
            <a:r>
              <a:rPr lang="en-US" sz="900" kern="1200" noProof="0">
                <a:solidFill>
                  <a:schemeClr val="tx1"/>
                </a:solidFill>
                <a:effectLst/>
                <a:latin typeface="+mn-lt"/>
                <a:ea typeface="+mn-ea"/>
                <a:cs typeface="+mn-cs"/>
              </a:rPr>
              <a:t>Orchestration of availability, agility, and acceleration across infrastructures and workloads</a:t>
            </a:r>
          </a:p>
          <a:p>
            <a:pPr marL="171450" lvl="0" indent="-171450">
              <a:buFont typeface="Arial" panose="020B0604020202020204" pitchFamily="34" charset="0"/>
              <a:buChar char="•"/>
            </a:pPr>
            <a:r>
              <a:rPr lang="en-US" sz="900" kern="1200" noProof="0">
                <a:solidFill>
                  <a:schemeClr val="tx1"/>
                </a:solidFill>
                <a:effectLst/>
                <a:latin typeface="+mn-lt"/>
                <a:ea typeface="+mn-ea"/>
                <a:cs typeface="+mn-cs"/>
              </a:rPr>
              <a:t>Monitoring and intelligent analysis of data and the systems utilizing it.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noProof="0">
                <a:solidFill>
                  <a:schemeClr val="tx1"/>
                </a:solidFill>
                <a:effectLst/>
                <a:latin typeface="+mn-lt"/>
                <a:ea typeface="+mn-ea"/>
                <a:cs typeface="+mn-cs"/>
              </a:rPr>
              <a:t>Integrations and interfaces across a large ecosystem of partners.</a:t>
            </a:r>
          </a:p>
          <a:p>
            <a:pPr marL="171450" lvl="0" indent="-171450">
              <a:buFont typeface="Arial" panose="020B0604020202020204" pitchFamily="34" charset="0"/>
              <a:buChar char="•"/>
            </a:pPr>
            <a:endParaRPr lang="en-US" sz="900" kern="1200" noProof="0">
              <a:solidFill>
                <a:schemeClr val="tx1"/>
              </a:solidFill>
              <a:effectLst/>
              <a:latin typeface="+mn-lt"/>
              <a:ea typeface="+mn-ea"/>
              <a:cs typeface="+mn-cs"/>
            </a:endParaRPr>
          </a:p>
          <a:p>
            <a:endParaRPr lang="en-US" sz="900" kern="1200" noProof="0">
              <a:solidFill>
                <a:schemeClr val="tx1"/>
              </a:solidFill>
              <a:effectLst/>
              <a:latin typeface="+mn-lt"/>
              <a:ea typeface="+mn-ea"/>
              <a:cs typeface="+mn-cs"/>
            </a:endParaRPr>
          </a:p>
          <a:p>
            <a:pPr marL="171450" indent="-171450">
              <a:buFont typeface="Arial" panose="020B0604020202020204" pitchFamily="34" charset="0"/>
              <a:buChar char="•"/>
            </a:pPr>
            <a:endParaRPr lang="en-US" sz="900" b="0" i="0" u="none" strike="noStrike" kern="1200" cap="all" baseline="0" noProof="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5391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noProof="0">
                <a:solidFill>
                  <a:schemeClr val="tx1"/>
                </a:solidFill>
                <a:effectLst/>
                <a:latin typeface="+mn-lt"/>
                <a:ea typeface="+mn-ea"/>
                <a:cs typeface="+mn-cs"/>
              </a:rPr>
              <a:t>The Veeam Availability Platform is the complete solution to help our customers evolve the way they manage data from policy-based to behavior-based to make it smarter and self-governing, and to ensure it’s available across any application and any cloud infrastructure. It helps customers on the journey to, not only improving and modernizing their availability practice but to achieving improved data management to support better business outcomes. </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132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 1 </a:t>
            </a:r>
            <a:r>
              <a:rPr lang="ko-KR" altLang="en-US" dirty="0"/>
              <a:t>백업 솔루션을 기반으로 하는 </a:t>
            </a:r>
            <a:r>
              <a:rPr lang="en-US" altLang="ko-KR" dirty="0"/>
              <a:t>Veeam</a:t>
            </a:r>
            <a:r>
              <a:rPr lang="ko-KR" altLang="en-US" dirty="0"/>
              <a:t>의 클라우드 데이터 관리 플랫폼은 핵심 백업 및 복구 기능을 자동화하여 클라우드</a:t>
            </a:r>
            <a:r>
              <a:rPr lang="en-US" altLang="ko-KR" dirty="0"/>
              <a:t>, </a:t>
            </a:r>
            <a:r>
              <a:rPr lang="ko-KR" altLang="en-US" dirty="0"/>
              <a:t>가상 및 물리적 환경에서 지능적인 데이터 오케스트레이션</a:t>
            </a:r>
            <a:r>
              <a:rPr lang="en-US" altLang="ko-KR" dirty="0"/>
              <a:t>, </a:t>
            </a:r>
            <a:r>
              <a:rPr lang="ko-KR" altLang="en-US" dirty="0"/>
              <a:t>거버넌스 및 보안을 강화를 가능하게 하여 비즈니스 민첩성을 가속화하도록 설계되었습니다</a:t>
            </a:r>
          </a:p>
          <a:p>
            <a:endParaRPr lang="ko-KR" altLang="en-US" dirty="0"/>
          </a:p>
          <a:p>
            <a:r>
              <a:rPr lang="en-US" altLang="ko-KR" dirty="0"/>
              <a:t>Veeam Cloud Data Management Platform</a:t>
            </a:r>
            <a:r>
              <a:rPr lang="ko-KR" altLang="en-US" dirty="0"/>
              <a:t>은 백업 및 복구를 단순화하고 </a:t>
            </a:r>
            <a:r>
              <a:rPr lang="en-US" altLang="ko-KR" dirty="0"/>
              <a:t>IT </a:t>
            </a:r>
            <a:r>
              <a:rPr lang="ko-KR" altLang="en-US" dirty="0"/>
              <a:t>조직이 손쉽게 데이터를 관리하고</a:t>
            </a:r>
            <a:r>
              <a:rPr lang="en-US" altLang="ko-KR" dirty="0"/>
              <a:t>,</a:t>
            </a:r>
            <a:r>
              <a:rPr lang="ko-KR" altLang="en-US" dirty="0"/>
              <a:t> 활용하는 방식을 혁신하는 데 필요한 기반을 제공합니다</a:t>
            </a:r>
            <a:r>
              <a:rPr lang="en-US" altLang="ko-KR" dirty="0"/>
              <a:t>. </a:t>
            </a:r>
            <a:r>
              <a:rPr lang="ko-KR" altLang="en-US" dirty="0"/>
              <a:t>다음을 포함하여 오늘날의 데이터 중심 환경에 필요한 핵심 기능을 제공합니다</a:t>
            </a:r>
            <a:r>
              <a:rPr lang="en-US" altLang="ko-KR" dirty="0"/>
              <a:t>.</a:t>
            </a:r>
          </a:p>
          <a:p>
            <a:r>
              <a:rPr lang="ko-KR" altLang="en-US" b="1" dirty="0"/>
              <a:t>백업 및 복구 </a:t>
            </a:r>
            <a:r>
              <a:rPr lang="en-US" altLang="ko-KR" dirty="0"/>
              <a:t>: </a:t>
            </a:r>
          </a:p>
          <a:p>
            <a:pPr marL="171450" indent="-171450">
              <a:buFont typeface="Arial" panose="020B0604020202020204" pitchFamily="34" charset="0"/>
              <a:buChar char="•"/>
            </a:pPr>
            <a:r>
              <a:rPr lang="ko-KR" altLang="en-US" dirty="0"/>
              <a:t>어플리케이션 자동 인식 기능을 갖춘 사용하기 쉽고 안정적인 소프트웨어 정의 솔루션으로 모든 중요 자산의 세밀하고 검증된 백업 및 복구를 보장합니다</a:t>
            </a:r>
            <a:r>
              <a:rPr lang="en-US" altLang="ko-KR" dirty="0"/>
              <a:t>. </a:t>
            </a:r>
            <a:r>
              <a:rPr lang="ko-KR" altLang="en-US" dirty="0"/>
              <a:t>고객은 항상 시스템 장애</a:t>
            </a:r>
            <a:r>
              <a:rPr lang="en-US" altLang="ko-KR" dirty="0"/>
              <a:t>, </a:t>
            </a:r>
            <a:r>
              <a:rPr lang="ko-KR" altLang="en-US" dirty="0"/>
              <a:t>정전</a:t>
            </a:r>
            <a:r>
              <a:rPr lang="en-US" altLang="ko-KR" dirty="0"/>
              <a:t>, </a:t>
            </a:r>
            <a:r>
              <a:rPr lang="ko-KR" altLang="en-US" dirty="0"/>
              <a:t>사이버 공격 또는 기타 </a:t>
            </a:r>
            <a:r>
              <a:rPr lang="en-US" altLang="ko-KR" dirty="0"/>
              <a:t>IT </a:t>
            </a:r>
            <a:r>
              <a:rPr lang="ko-KR" altLang="en-US" dirty="0"/>
              <a:t>위기로부터 신속하게 복구 할 수 있습니다</a:t>
            </a:r>
            <a:r>
              <a:rPr lang="en-US" altLang="ko-KR" dirty="0"/>
              <a:t>.</a:t>
            </a:r>
          </a:p>
          <a:p>
            <a:r>
              <a:rPr lang="ko-KR" altLang="en-US" b="1" dirty="0"/>
              <a:t>클라우드 이동성 </a:t>
            </a:r>
            <a:r>
              <a:rPr lang="en-US" altLang="ko-KR" dirty="0"/>
              <a:t>: </a:t>
            </a:r>
          </a:p>
          <a:p>
            <a:pPr marL="171450" indent="-171450">
              <a:buFont typeface="Arial" panose="020B0604020202020204" pitchFamily="34" charset="0"/>
              <a:buChar char="•"/>
            </a:pPr>
            <a:r>
              <a:rPr lang="ko-KR" altLang="en-US" dirty="0"/>
              <a:t>스케일 클라우드 스토리지 옵션을 사용하여 데이터를 최상의 상태로 저장 및 보관하는 방법에 대한 직관적인 지침을 비롯하여 모든 클라우드 또는 플랫폼에서 워크로드를 보호</a:t>
            </a:r>
            <a:r>
              <a:rPr lang="en-US" altLang="ko-KR" dirty="0"/>
              <a:t>, </a:t>
            </a:r>
            <a:r>
              <a:rPr lang="ko-KR" altLang="en-US" dirty="0"/>
              <a:t>복원 및 마이그레이션합니다</a:t>
            </a:r>
            <a:r>
              <a:rPr lang="en-US" altLang="ko-KR" dirty="0"/>
              <a:t>.</a:t>
            </a:r>
          </a:p>
          <a:p>
            <a:r>
              <a:rPr lang="ko-KR" altLang="en-US" b="1" dirty="0"/>
              <a:t>모니터링 및 분석 </a:t>
            </a:r>
            <a:r>
              <a:rPr lang="en-US" altLang="ko-KR" dirty="0"/>
              <a:t>: </a:t>
            </a:r>
          </a:p>
          <a:p>
            <a:pPr marL="171450" indent="-171450">
              <a:buFont typeface="Arial" panose="020B0604020202020204" pitchFamily="34" charset="0"/>
              <a:buChar char="•"/>
            </a:pPr>
            <a:r>
              <a:rPr lang="en-US" altLang="ko-KR" dirty="0"/>
              <a:t>AI </a:t>
            </a:r>
            <a:r>
              <a:rPr lang="ko-KR" altLang="en-US" dirty="0"/>
              <a:t>기반 모니터링 및 진단을 사용하여 중요한 백업 및 </a:t>
            </a:r>
            <a:r>
              <a:rPr lang="en-US" altLang="ko-KR" dirty="0"/>
              <a:t>DR </a:t>
            </a:r>
            <a:r>
              <a:rPr lang="ko-KR" altLang="en-US" dirty="0"/>
              <a:t>프로세스에 대한 예기치 않은 문제를 모니터링</a:t>
            </a:r>
            <a:r>
              <a:rPr lang="en-US" altLang="ko-KR" dirty="0"/>
              <a:t>, </a:t>
            </a:r>
            <a:r>
              <a:rPr lang="ko-KR" altLang="en-US" dirty="0"/>
              <a:t>진단 및 치료합니다</a:t>
            </a:r>
            <a:r>
              <a:rPr lang="en-US" altLang="ko-KR" dirty="0"/>
              <a:t>.</a:t>
            </a:r>
          </a:p>
          <a:p>
            <a:r>
              <a:rPr lang="ko-KR" altLang="en-US" b="1" dirty="0"/>
              <a:t>자동화</a:t>
            </a:r>
            <a:r>
              <a:rPr lang="ko-KR" altLang="en-US" dirty="0"/>
              <a:t> </a:t>
            </a:r>
            <a:r>
              <a:rPr lang="en-US" altLang="ko-KR" dirty="0"/>
              <a:t>: </a:t>
            </a:r>
          </a:p>
          <a:p>
            <a:pPr marL="171450" indent="-171450">
              <a:buFont typeface="Arial" panose="020B0604020202020204" pitchFamily="34" charset="0"/>
              <a:buChar char="•"/>
            </a:pPr>
            <a:r>
              <a:rPr lang="ko-KR" altLang="en-US" dirty="0"/>
              <a:t>잘 관리된 데이터를 활용하여 비즈니스 가치를 높이십시오</a:t>
            </a:r>
            <a:r>
              <a:rPr lang="en-US" altLang="ko-KR" dirty="0"/>
              <a:t>. BCDR </a:t>
            </a:r>
            <a:r>
              <a:rPr lang="ko-KR" altLang="en-US" dirty="0"/>
              <a:t>작업을 테스트하고 조정하여 모든 이벤트에서 복구 할 수 있습니다</a:t>
            </a:r>
            <a:r>
              <a:rPr lang="en-US" altLang="ko-KR" dirty="0"/>
              <a:t>. </a:t>
            </a:r>
            <a:r>
              <a:rPr lang="ko-KR" altLang="en-US" dirty="0"/>
              <a:t>마이그레이션 및 </a:t>
            </a:r>
            <a:r>
              <a:rPr lang="en-US" altLang="ko-KR" dirty="0"/>
              <a:t>DevOps </a:t>
            </a:r>
            <a:r>
              <a:rPr lang="ko-KR" altLang="en-US" dirty="0"/>
              <a:t>기능을 통합하여 데이터 재사용을 통해 모든 플랫폼에서 앱의 개발 및 배포를 가속화 할 수 있습니다</a:t>
            </a:r>
            <a:r>
              <a:rPr lang="en-US" altLang="ko-KR" dirty="0"/>
              <a:t>.</a:t>
            </a:r>
          </a:p>
          <a:p>
            <a:r>
              <a:rPr lang="ko-KR" altLang="en-US" b="1" dirty="0"/>
              <a:t>거버넌스 및 규정 준수 </a:t>
            </a:r>
            <a:r>
              <a:rPr lang="en-US" altLang="ko-KR" dirty="0"/>
              <a:t>:</a:t>
            </a:r>
          </a:p>
          <a:p>
            <a:pPr marL="171450" indent="-171450">
              <a:buFont typeface="Arial" panose="020B0604020202020204" pitchFamily="34" charset="0"/>
              <a:buChar char="•"/>
            </a:pPr>
            <a:r>
              <a:rPr lang="ko-KR" altLang="en-US" dirty="0"/>
              <a:t>프로덕션 시스템 또는 비용 증가에 영향을 주지 않으면서 배포하기 전에 응용 프로그램 보안</a:t>
            </a:r>
            <a:r>
              <a:rPr lang="en-US" altLang="ko-KR" dirty="0"/>
              <a:t>, </a:t>
            </a:r>
            <a:r>
              <a:rPr lang="ko-KR" altLang="en-US" dirty="0"/>
              <a:t>규정 준수 및 개인 정보 요구 사항을 확인하십시오</a:t>
            </a:r>
            <a:r>
              <a:rPr lang="en-US" altLang="ko-KR" dirty="0"/>
              <a:t>.</a:t>
            </a:r>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643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626869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608455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9:notes"/>
          <p:cNvSpPr txBox="1">
            <a:spLocks noGrp="1"/>
          </p:cNvSpPr>
          <p:nvPr>
            <p:ph type="body" idx="1"/>
          </p:nvPr>
        </p:nvSpPr>
        <p:spPr>
          <a:xfrm>
            <a:off x="914400" y="3300412"/>
            <a:ext cx="7315200" cy="2700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ahoma" panose="020B0604030504040204" pitchFamily="34" charset="0"/>
              <a:ea typeface="Tahoma" panose="020B0604030504040204" pitchFamily="34" charset="0"/>
              <a:cs typeface="Tahoma" panose="020B0604030504040204" pitchFamily="34" charset="0"/>
            </a:endParaRPr>
          </a:p>
        </p:txBody>
      </p:sp>
      <p:sp>
        <p:nvSpPr>
          <p:cNvPr id="655" name="Google Shape;655;p9:notes"/>
          <p:cNvSpPr>
            <a:spLocks noGrp="1" noRot="1" noChangeAspect="1"/>
          </p:cNvSpPr>
          <p:nvPr>
            <p:ph type="sldImg" idx="2"/>
          </p:nvPr>
        </p:nvSpPr>
        <p:spPr>
          <a:xfrm>
            <a:off x="2514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7665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28</a:t>
            </a:fld>
            <a:endParaRPr lang="en-NL"/>
          </a:p>
        </p:txBody>
      </p:sp>
    </p:spTree>
    <p:extLst>
      <p:ext uri="{BB962C8B-B14F-4D97-AF65-F5344CB8AC3E}">
        <p14:creationId xmlns:p14="http://schemas.microsoft.com/office/powerpoint/2010/main" val="1052999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2019/07/31</a:t>
            </a:r>
          </a:p>
          <a:p>
            <a:r>
              <a:rPr lang="en-US"/>
              <a:t>#EDITS: &lt;What’s changed&gt;</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29</a:t>
            </a:fld>
            <a:endParaRPr lang="en-NL"/>
          </a:p>
        </p:txBody>
      </p:sp>
    </p:spTree>
    <p:extLst>
      <p:ext uri="{BB962C8B-B14F-4D97-AF65-F5344CB8AC3E}">
        <p14:creationId xmlns:p14="http://schemas.microsoft.com/office/powerpoint/2010/main" val="901445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287237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66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798760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32</a:t>
            </a:fld>
            <a:endParaRPr lang="en-NL"/>
          </a:p>
        </p:txBody>
      </p:sp>
    </p:spTree>
    <p:extLst>
      <p:ext uri="{BB962C8B-B14F-4D97-AF65-F5344CB8AC3E}">
        <p14:creationId xmlns:p14="http://schemas.microsoft.com/office/powerpoint/2010/main" val="3134831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 indent="-36576">
              <a:buFont typeface="Arial" panose="020B0604020202020204" pitchFamily="34" charset="0"/>
              <a:buChar char="•"/>
            </a:pPr>
            <a:r>
              <a:rPr lang="en-US" dirty="0"/>
              <a:t> 3 Key Challenges joint customers face:</a:t>
            </a:r>
          </a:p>
          <a:p>
            <a:pPr marL="228600" lvl="1" indent="-36576">
              <a:buFont typeface="Arial" panose="020B0604020202020204" pitchFamily="34" charset="0"/>
              <a:buChar char="•"/>
            </a:pPr>
            <a:r>
              <a:rPr lang="en-US" dirty="0"/>
              <a:t>Data Dependency</a:t>
            </a:r>
          </a:p>
          <a:p>
            <a:pPr marL="228600" lvl="1" indent="-36576">
              <a:buFont typeface="Arial" panose="020B0604020202020204" pitchFamily="34" charset="0"/>
              <a:buChar char="•"/>
            </a:pPr>
            <a:r>
              <a:rPr lang="en-US" dirty="0"/>
              <a:t>Resource Constraints</a:t>
            </a:r>
          </a:p>
          <a:p>
            <a:pPr marL="228600" lvl="1" indent="-36576">
              <a:buFont typeface="Arial" panose="020B0604020202020204" pitchFamily="34" charset="0"/>
              <a:buChar char="•"/>
            </a:pPr>
            <a:r>
              <a:rPr lang="en-US" dirty="0"/>
              <a:t>Complexity</a:t>
            </a:r>
          </a:p>
          <a:p>
            <a:pPr marL="45720" lvl="0" indent="-36576">
              <a:buFont typeface="Arial" panose="020B0604020202020204" pitchFamily="34" charset="0"/>
              <a:buChar char="•"/>
            </a:pPr>
            <a:r>
              <a:rPr lang="en-US" dirty="0"/>
              <a:t> 3 Key joint business outcomes:</a:t>
            </a:r>
          </a:p>
          <a:p>
            <a:pPr marL="228600" lvl="1" indent="-36576">
              <a:buFont typeface="Arial" panose="020B0604020202020204" pitchFamily="34" charset="0"/>
              <a:buChar char="•"/>
            </a:pPr>
            <a:r>
              <a:rPr lang="en-US" dirty="0"/>
              <a:t>Application Availability</a:t>
            </a:r>
          </a:p>
          <a:p>
            <a:pPr marL="228600" lvl="1" indent="-36576">
              <a:buFont typeface="Arial" panose="020B0604020202020204" pitchFamily="34" charset="0"/>
              <a:buChar char="•"/>
            </a:pPr>
            <a:r>
              <a:rPr lang="en-US" dirty="0"/>
              <a:t>Resource Management</a:t>
            </a:r>
          </a:p>
          <a:p>
            <a:pPr marL="228600" lvl="1" indent="-36576">
              <a:buFont typeface="Arial" panose="020B0604020202020204" pitchFamily="34" charset="0"/>
              <a:buChar char="•"/>
            </a:pPr>
            <a:r>
              <a:rPr lang="en-US" dirty="0"/>
              <a:t>Simplicity</a:t>
            </a:r>
          </a:p>
          <a:p>
            <a:endParaRPr lang="en-US" dirty="0"/>
          </a:p>
        </p:txBody>
      </p:sp>
      <p:sp>
        <p:nvSpPr>
          <p:cNvPr id="4" name="Slide Number Placeholder 3"/>
          <p:cNvSpPr>
            <a:spLocks noGrp="1"/>
          </p:cNvSpPr>
          <p:nvPr>
            <p:ph type="sldNum" sz="quarter" idx="5"/>
          </p:nvPr>
        </p:nvSpPr>
        <p:spPr/>
        <p:txBody>
          <a:bodyPr/>
          <a:lstStyle/>
          <a:p>
            <a:fld id="{650144F6-1F44-484E-96B6-CAB23FCB330B}" type="slidenum">
              <a:rPr lang="en-US" smtClean="0"/>
              <a:t>33</a:t>
            </a:fld>
            <a:endParaRPr lang="en-US"/>
          </a:p>
        </p:txBody>
      </p:sp>
    </p:spTree>
    <p:extLst>
      <p:ext uri="{BB962C8B-B14F-4D97-AF65-F5344CB8AC3E}">
        <p14:creationId xmlns:p14="http://schemas.microsoft.com/office/powerpoint/2010/main" val="3568235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171450" indent="-171450">
              <a:buFont typeface="Arial"/>
              <a:buChar char="•"/>
            </a:pPr>
            <a:r>
              <a:rPr lang="en-US" dirty="0"/>
              <a:t>HPE and Veeam have a long robust integration over the past 7 years and spanning multiple HPE storage products</a:t>
            </a:r>
          </a:p>
          <a:p>
            <a:pPr marL="171450" indent="-171450">
              <a:buFont typeface="Arial"/>
              <a:buChar char="•"/>
            </a:pPr>
            <a:r>
              <a:rPr lang="en-US" dirty="0"/>
              <a:t>Integration points have been strategically chosen based on addressing customer challenges</a:t>
            </a:r>
          </a:p>
          <a:p>
            <a:pPr marL="171450" indent="-171450">
              <a:buFont typeface="Arial"/>
              <a:buChar char="•"/>
            </a:pPr>
            <a:r>
              <a:rPr lang="en-US" dirty="0"/>
              <a:t>HPE and Veeam have a proven and established track record</a:t>
            </a:r>
          </a:p>
          <a:p>
            <a:pPr marL="171450" indent="-171450">
              <a:buFont typeface="Arial"/>
              <a:buChar char="•"/>
            </a:pPr>
            <a:endParaRPr lang="en-US" dirty="0"/>
          </a:p>
          <a:p>
            <a:pPr marL="0" indent="0">
              <a:buFont typeface="Arial"/>
              <a:buNone/>
            </a:pPr>
            <a:r>
              <a:rPr lang="en-US" dirty="0"/>
              <a:t>Show strength of </a:t>
            </a:r>
            <a:r>
              <a:rPr lang="en-US" dirty="0" err="1"/>
              <a:t>partership</a:t>
            </a:r>
            <a:endParaRPr lang="en-US" dirty="0"/>
          </a:p>
          <a:p>
            <a:pPr marL="0" indent="0">
              <a:buFont typeface="Arial"/>
              <a:buNone/>
            </a:pPr>
            <a:r>
              <a:rPr lang="en-US" dirty="0"/>
              <a:t>Longest partnership</a:t>
            </a:r>
          </a:p>
          <a:p>
            <a:pPr marL="0" indent="0">
              <a:buFont typeface="Arial"/>
              <a:buNone/>
            </a:pPr>
            <a:r>
              <a:rPr lang="en-US" dirty="0"/>
              <a:t>Most Robust partnership</a:t>
            </a:r>
          </a:p>
          <a:p>
            <a:pPr marL="0" indent="0">
              <a:buFont typeface="Arial"/>
              <a:buNone/>
            </a:pPr>
            <a:endParaRPr lang="en-US" dirty="0"/>
          </a:p>
          <a:p>
            <a:pPr marL="0" indent="0">
              <a:buFont typeface="Arial"/>
              <a:buNone/>
            </a:pPr>
            <a:r>
              <a:rPr lang="en-US" dirty="0"/>
              <a:t>SimpliVity value is not integration</a:t>
            </a:r>
          </a:p>
          <a:p>
            <a:pPr marL="0" indent="0">
              <a:buFont typeface="Arial"/>
              <a:buNone/>
            </a:pPr>
            <a:r>
              <a:rPr lang="en-US" dirty="0"/>
              <a:t>Granular recovery</a:t>
            </a:r>
          </a:p>
          <a:p>
            <a:pPr marL="0" indent="0">
              <a:buFont typeface="Arial"/>
              <a:buNone/>
            </a:pPr>
            <a:r>
              <a:rPr lang="en-US" dirty="0"/>
              <a:t>Tape out</a:t>
            </a:r>
          </a:p>
          <a:p>
            <a:pPr marL="0" indent="0">
              <a:buFont typeface="Arial"/>
              <a:buNone/>
            </a:pPr>
            <a:r>
              <a:rPr lang="en-US" dirty="0"/>
              <a:t>Cloud out</a:t>
            </a:r>
          </a:p>
          <a:p>
            <a:pPr marL="0" indent="0">
              <a:buFont typeface="Arial"/>
              <a:buNone/>
            </a:pPr>
            <a:endParaRPr lang="en-US" dirty="0"/>
          </a:p>
          <a:p>
            <a:pPr marL="0" indent="0">
              <a:buFont typeface="Arial"/>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575052-8297-A648-9667-33F5A8D09DA2}" type="slidenum">
              <a:rPr kumimoji="0" lang="en-US" sz="1000" b="0" i="0" u="none" strike="noStrike" kern="1200" cap="none" spc="0" normalizeH="0" baseline="0" noProof="0" smtClean="0">
                <a:ln>
                  <a:noFill/>
                </a:ln>
                <a:solidFill>
                  <a:prstClr val="black"/>
                </a:solidFill>
                <a:effectLst/>
                <a:uLnTx/>
                <a:uFillTx/>
                <a:latin typeface="Tahoma" panose="020B060403050404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a:ln>
                <a:noFill/>
              </a:ln>
              <a:solidFill>
                <a:prstClr val="black"/>
              </a:solidFill>
              <a:effectLst/>
              <a:uLnTx/>
              <a:uFillTx/>
              <a:latin typeface="Tahoma" panose="020B0604030504040204" pitchFamily="34" charset="0"/>
              <a:ea typeface="+mn-ea"/>
              <a:cs typeface="+mn-cs"/>
            </a:endParaRPr>
          </a:p>
        </p:txBody>
      </p:sp>
    </p:spTree>
    <p:extLst>
      <p:ext uri="{BB962C8B-B14F-4D97-AF65-F5344CB8AC3E}">
        <p14:creationId xmlns:p14="http://schemas.microsoft.com/office/powerpoint/2010/main" val="3281022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536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1163" y="390525"/>
            <a:ext cx="4689475" cy="2638425"/>
          </a:xfrm>
        </p:spPr>
      </p:sp>
      <p:sp>
        <p:nvSpPr>
          <p:cNvPr id="3" name="Notes Placeholder 2"/>
          <p:cNvSpPr>
            <a:spLocks noGrp="1"/>
          </p:cNvSpPr>
          <p:nvPr>
            <p:ph type="body" idx="1"/>
          </p:nvPr>
        </p:nvSpPr>
        <p:spPr/>
        <p:txBody>
          <a:bodyPr>
            <a:normAutofit/>
          </a:bodyPr>
          <a:lstStyle/>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705345"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a:ln>
                  <a:noFill/>
                </a:ln>
                <a:solidFill>
                  <a:prstClr val="black"/>
                </a:solidFill>
                <a:effectLst/>
                <a:uLnTx/>
                <a:uFillTx/>
                <a:latin typeface="MetricHPE" panose="020B0503030202060203" pitchFamily="34" charset="0"/>
                <a:ea typeface="+mn-ea"/>
                <a:cs typeface="+mn-cs"/>
              </a:rPr>
              <a:pPr marL="0" marR="0" lvl="0" indent="0" algn="r" defTabSz="705345"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MetricHPE" panose="020B0503030202060203" pitchFamily="34" charset="0"/>
              <a:ea typeface="+mn-ea"/>
              <a:cs typeface="+mn-cs"/>
            </a:endParaRPr>
          </a:p>
        </p:txBody>
      </p:sp>
    </p:spTree>
    <p:extLst>
      <p:ext uri="{BB962C8B-B14F-4D97-AF65-F5344CB8AC3E}">
        <p14:creationId xmlns:p14="http://schemas.microsoft.com/office/powerpoint/2010/main" val="3973359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NL"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6E49C33-A899-4080-B833-E3FCF70FA0F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146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Veeam V10 adds support for:</a:t>
            </a:r>
          </a:p>
          <a:p>
            <a:endParaRPr lang="en-US" sz="1200" kern="1200" dirty="0">
              <a:solidFill>
                <a:schemeClr val="tx1"/>
              </a:solidFill>
              <a:effectLst/>
              <a:latin typeface="+mn-lt"/>
              <a:ea typeface="+mn-ea"/>
              <a:cs typeface="+mn-cs"/>
            </a:endParaRPr>
          </a:p>
          <a:p>
            <a:pPr marL="45720" indent="-36576">
              <a:buFont typeface="Wingdings" panose="05000000000000000000" pitchFamily="2" charset="2"/>
              <a:buChar char="§"/>
            </a:pPr>
            <a:r>
              <a:rPr lang="en-US" sz="1200" kern="1200" dirty="0">
                <a:solidFill>
                  <a:schemeClr val="tx1"/>
                </a:solidFill>
                <a:effectLst/>
                <a:latin typeface="+mn-lt"/>
                <a:ea typeface="+mn-ea"/>
                <a:cs typeface="+mn-cs"/>
              </a:rPr>
              <a:t>HPE Primera primary storage</a:t>
            </a:r>
          </a:p>
          <a:p>
            <a:pPr marL="45720" indent="-36576">
              <a:buFont typeface="Wingdings" panose="05000000000000000000" pitchFamily="2" charset="2"/>
              <a:buChar char="§"/>
            </a:pPr>
            <a:r>
              <a:rPr lang="en-US" sz="1200" kern="1200" dirty="0">
                <a:solidFill>
                  <a:schemeClr val="tx1"/>
                </a:solidFill>
                <a:effectLst/>
                <a:latin typeface="+mn-lt"/>
                <a:ea typeface="+mn-ea"/>
                <a:cs typeface="+mn-cs"/>
              </a:rPr>
              <a:t>Expands Catalyst support</a:t>
            </a:r>
          </a:p>
          <a:p>
            <a:pPr marL="45720" indent="-36576">
              <a:buFont typeface="Wingdings" panose="05000000000000000000" pitchFamily="2" charset="2"/>
              <a:buChar char="§"/>
            </a:pPr>
            <a:r>
              <a:rPr lang="en-US" sz="1200" kern="1200" dirty="0">
                <a:solidFill>
                  <a:schemeClr val="tx1"/>
                </a:solidFill>
                <a:effectLst/>
                <a:latin typeface="+mn-lt"/>
                <a:ea typeface="+mn-ea"/>
                <a:cs typeface="+mn-cs"/>
              </a:rPr>
              <a:t>And adds Catalyst Copy support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E939DF-21EA-4547-A89D-31AB2CC0056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8000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0050" y="387350"/>
            <a:ext cx="4651375" cy="2616200"/>
          </a:xfrm>
        </p:spPr>
      </p:sp>
      <p:sp>
        <p:nvSpPr>
          <p:cNvPr id="3" name="Notes Placeholder 2"/>
          <p:cNvSpPr>
            <a:spLocks noGrp="1"/>
          </p:cNvSpPr>
          <p:nvPr>
            <p:ph type="body" idx="1"/>
          </p:nvPr>
        </p:nvSpPr>
        <p:spPr/>
        <p:txBody>
          <a:bodyPr/>
          <a:lstStyle/>
          <a:p>
            <a:pPr marL="230187" indent="0">
              <a:lnSpc>
                <a:spcPct val="100000"/>
              </a:lnSpc>
              <a:spcBef>
                <a:spcPts val="0"/>
              </a:spcBef>
              <a:buFont typeface="Arial" panose="020B0604020202020204" pitchFamily="34" charset="0"/>
              <a:buNone/>
            </a:pPr>
            <a:r>
              <a:rPr lang="en-US" sz="1200" dirty="0"/>
              <a:t>As you likely know, HPE Primer is the next generation of HPE 3PAR.</a:t>
            </a:r>
          </a:p>
          <a:p>
            <a:pPr marL="230187" indent="0">
              <a:lnSpc>
                <a:spcPct val="100000"/>
              </a:lnSpc>
              <a:spcBef>
                <a:spcPts val="0"/>
              </a:spcBef>
              <a:buFont typeface="Arial" panose="020B0604020202020204" pitchFamily="34" charset="0"/>
              <a:buNone/>
            </a:pPr>
            <a:endParaRPr lang="en-US" sz="1200" dirty="0"/>
          </a:p>
          <a:p>
            <a:pPr marL="230187" indent="0">
              <a:lnSpc>
                <a:spcPct val="100000"/>
              </a:lnSpc>
              <a:spcBef>
                <a:spcPts val="0"/>
              </a:spcBef>
              <a:buFont typeface="Arial" panose="020B0604020202020204" pitchFamily="34" charset="0"/>
              <a:buNone/>
            </a:pPr>
            <a:r>
              <a:rPr lang="en-US" sz="1200" dirty="0"/>
              <a:t>Veeam was able to use our 3PAR integration code with some modifications and support HPE Primera.  All the features Veeam integration has on 3PAR, are available with Primera</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A853E8-D85F-5D49-95D2-E1D96ABFE2B9}" type="slidenum">
              <a:rPr kumimoji="0" lang="en-GB"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0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9426129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kumimoji="0" lang="en-US" sz="1100" b="1" i="0" u="none" strike="noStrike" kern="1200" cap="none" spc="0" normalizeH="0" baseline="0" noProof="0" dirty="0">
                <a:ln>
                  <a:noFill/>
                </a:ln>
                <a:solidFill>
                  <a:srgbClr val="425563"/>
                </a:solidFill>
                <a:effectLst/>
                <a:uLnTx/>
                <a:uFillTx/>
                <a:latin typeface="+mn-lt"/>
                <a:ea typeface="+mn-ea"/>
                <a:cs typeface="+mn-cs"/>
              </a:rPr>
              <a:t>Multiple sources processed by Veeam gateway using Catalyst </a:t>
            </a:r>
          </a:p>
          <a:p>
            <a:endParaRPr lang="en-GB" dirty="0"/>
          </a:p>
          <a:p>
            <a:r>
              <a:rPr lang="en-GB" dirty="0"/>
              <a:t>Solution benefits:</a:t>
            </a:r>
          </a:p>
          <a:p>
            <a:endParaRPr lang="en-GB" dirty="0"/>
          </a:p>
          <a:p>
            <a:r>
              <a:rPr lang="en-GB" dirty="0"/>
              <a:t>- Comprehensive Veeam backup leveraging HPE StoreOnce Catalyst</a:t>
            </a:r>
          </a:p>
          <a:p>
            <a:r>
              <a:rPr lang="en-GB" dirty="0"/>
              <a:t>- Increased data security by utilizing HPE Catalyst Store</a:t>
            </a:r>
          </a:p>
          <a:p>
            <a:r>
              <a:rPr lang="en-GB" dirty="0"/>
              <a:t>- Increased support for:</a:t>
            </a:r>
          </a:p>
          <a:p>
            <a:pPr lvl="1"/>
            <a:r>
              <a:rPr lang="en-GB" dirty="0"/>
              <a:t>Additional hypervisor (AHV, VMware vSphere, Hyper-V)</a:t>
            </a:r>
          </a:p>
          <a:p>
            <a:pPr lvl="1"/>
            <a:r>
              <a:rPr lang="en-GB" dirty="0"/>
              <a:t>Physical windows, Linux and AIX servers</a:t>
            </a:r>
          </a:p>
          <a:p>
            <a:pPr lvl="1"/>
            <a:r>
              <a:rPr lang="en-GB" dirty="0"/>
              <a:t>RMAN &amp; SAP HANA native backups</a:t>
            </a:r>
          </a:p>
          <a:p>
            <a:pPr marL="45720" marR="0" lvl="0" indent="-36576" algn="l" defTabSz="914400" rtl="0" eaLnBrk="1" fontAlgn="auto" latinLnBrk="0" hangingPunct="1">
              <a:lnSpc>
                <a:spcPct val="100000"/>
              </a:lnSpc>
              <a:spcBef>
                <a:spcPts val="600"/>
              </a:spcBef>
              <a:spcAft>
                <a:spcPts val="0"/>
              </a:spcAft>
              <a:buClrTx/>
              <a:buSzPct val="25000"/>
              <a:buFont typeface="Arial" panose="020B0604020202020204" pitchFamily="34" charset="0"/>
              <a:buChar char=" "/>
              <a:tabLst/>
              <a:defRPr/>
            </a:pPr>
            <a:r>
              <a:rPr kumimoji="0" lang="en-US" sz="1100" b="1" i="0" u="none" strike="noStrike" kern="1200" cap="none" spc="0" normalizeH="0" baseline="0" noProof="0" dirty="0">
                <a:ln>
                  <a:noFill/>
                </a:ln>
                <a:solidFill>
                  <a:srgbClr val="425563"/>
                </a:solidFill>
                <a:effectLst/>
                <a:uLnTx/>
                <a:uFillTx/>
                <a:latin typeface="+mn-lt"/>
                <a:ea typeface="+mn-ea"/>
                <a:cs typeface="+mn-cs"/>
              </a:rPr>
              <a:t>- Multiple sources processed by Veeam gateway using Catalyst </a:t>
            </a:r>
          </a:p>
          <a:p>
            <a:pPr lvl="0"/>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D39A13-0197-9244-BC63-92D71D02572A}"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085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5791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0" indent="0">
              <a:buNone/>
            </a:pPr>
            <a:r>
              <a:rPr lang="en-US" sz="1200" b="1">
                <a:ea typeface="Tahoma"/>
                <a:cs typeface="Tahoma"/>
              </a:rPr>
              <a:t>Technical Benefits:</a:t>
            </a:r>
          </a:p>
          <a:p>
            <a:pPr marL="361518" indent="-361518"/>
            <a:r>
              <a:rPr lang="en-US" sz="1100"/>
              <a:t>Use native HPE </a:t>
            </a:r>
            <a:r>
              <a:rPr lang="en-US" sz="1100" err="1"/>
              <a:t>StoreOnce</a:t>
            </a:r>
            <a:r>
              <a:rPr lang="en-US" sz="1100"/>
              <a:t> copy functionality (Catalyst Copy) – improves performance</a:t>
            </a:r>
            <a:endParaRPr lang="en-US" sz="1100">
              <a:ea typeface="Tahoma"/>
              <a:cs typeface="Tahoma"/>
            </a:endParaRPr>
          </a:p>
          <a:p>
            <a:pPr marL="361518" indent="-361518"/>
            <a:r>
              <a:rPr lang="en-US" sz="1100"/>
              <a:t>No Veeam data transport components involved for copy process. – eliminate rehydration</a:t>
            </a:r>
            <a:endParaRPr lang="en-US" sz="1100">
              <a:ea typeface="Tahoma"/>
              <a:cs typeface="Tahoma"/>
            </a:endParaRPr>
          </a:p>
          <a:p>
            <a:pPr marL="361518" indent="-361518"/>
            <a:r>
              <a:rPr lang="en-US" sz="1100">
                <a:ea typeface="Tahoma"/>
                <a:cs typeface="Tahoma"/>
              </a:rPr>
              <a:t>HPE </a:t>
            </a:r>
            <a:r>
              <a:rPr lang="en-US" sz="1100" err="1">
                <a:ea typeface="Tahoma"/>
                <a:cs typeface="Tahoma"/>
              </a:rPr>
              <a:t>StoreOnce</a:t>
            </a:r>
            <a:r>
              <a:rPr lang="en-US" sz="1100">
                <a:ea typeface="Tahoma"/>
                <a:cs typeface="Tahoma"/>
              </a:rPr>
              <a:t> Catalyst Copy will transport only the delta after deduplication (very efficient) – reduce data transfer and WAN bandwidth requirement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5824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381000"/>
            <a:ext cx="4572000" cy="2573338"/>
          </a:xfrm>
        </p:spPr>
      </p:sp>
      <p:sp>
        <p:nvSpPr>
          <p:cNvPr id="3" name="Заметки 2"/>
          <p:cNvSpPr>
            <a:spLocks noGrp="1"/>
          </p:cNvSpPr>
          <p:nvPr>
            <p:ph type="body" idx="1"/>
          </p:nvPr>
        </p:nvSpPr>
        <p:spPr/>
        <p:txBody>
          <a:bodyPr/>
          <a:lstStyle/>
          <a:p>
            <a:r>
              <a:rPr lang="en-US" sz="1100" kern="1200" dirty="0">
                <a:solidFill>
                  <a:schemeClr val="tx1"/>
                </a:solidFill>
                <a:effectLst/>
                <a:latin typeface="+mn-lt"/>
                <a:ea typeface="+mn-ea"/>
                <a:cs typeface="+mn-cs"/>
              </a:rPr>
              <a:t>Cloud Volumes Backup leverages HPE StoreOnce Catalyst technology to create secure, multi-tenant off-site backup storage.  Customers pay, on a monthly basis, for exactly what storage they use.  </a:t>
            </a:r>
          </a:p>
          <a:p>
            <a:r>
              <a:rPr lang="en-US" sz="1100" kern="1200" dirty="0">
                <a:solidFill>
                  <a:schemeClr val="tx1"/>
                </a:solidFill>
                <a:effectLst/>
                <a:latin typeface="+mn-lt"/>
                <a:ea typeface="+mn-ea"/>
                <a:cs typeface="+mn-cs"/>
              </a:rPr>
              <a:t>Like with the off-site StoreOnce, Veeam is aware of both the on-prem and off-site backups and can easily choose which they want to restore from the Veeam console.  The backups in Cloud Volumes Backup, like all other Veeam backups, can even be restored to Microsoft Azure or Amazon AWS leveraging Veeam’s Direct Restore features.</a:t>
            </a:r>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One other point to mention, Cloud Volume Backup can be leveraged by customers using on-prem backup storage other than StoreOnce.  In these cases, Veeam will leverage a Backup Copy Job instead of a Catalyst Copy job to move the data to Cloud Volumes Backup.</a:t>
            </a:r>
          </a:p>
          <a:p>
            <a:endParaRPr lang="en-NL" dirty="0"/>
          </a:p>
          <a:p>
            <a:endParaRPr lang="ru-RU" dirty="0"/>
          </a:p>
        </p:txBody>
      </p:sp>
      <p:sp>
        <p:nvSpPr>
          <p:cNvPr id="4" name="Номер слайда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6E49C33-A899-4080-B833-E3FCF70FA0F1}" type="slidenum">
              <a:rPr kumimoji="0" lang="ru-R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42</a:t>
            </a:fld>
            <a:endParaRPr kumimoji="0" lang="ru-R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1453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pPr marL="45720" indent="-36576">
              <a:buFont typeface="Arial" panose="020B0604020202020204" pitchFamily="34" charset="0"/>
              <a:buChar char="•"/>
            </a:pPr>
            <a:r>
              <a:rPr lang="en-US"/>
              <a:t> 3 Key Initiatives of focus for 2019</a:t>
            </a:r>
          </a:p>
        </p:txBody>
      </p:sp>
      <p:sp>
        <p:nvSpPr>
          <p:cNvPr id="4" name="Slide Number Placeholder 3"/>
          <p:cNvSpPr>
            <a:spLocks noGrp="1"/>
          </p:cNvSpPr>
          <p:nvPr>
            <p:ph type="sldNum" sz="quarter" idx="5"/>
          </p:nvPr>
        </p:nvSpPr>
        <p:spPr/>
        <p:txBody>
          <a:bodyPr/>
          <a:lstStyle/>
          <a:p>
            <a:fld id="{5BFEAE42-E3FE-4405-B7FC-4425D05B92A0}" type="slidenum">
              <a:rPr lang="en-US" smtClean="0"/>
              <a:pPr/>
              <a:t>44</a:t>
            </a:fld>
            <a:endParaRPr lang="en-US"/>
          </a:p>
        </p:txBody>
      </p:sp>
    </p:spTree>
    <p:extLst>
      <p:ext uri="{BB962C8B-B14F-4D97-AF65-F5344CB8AC3E}">
        <p14:creationId xmlns:p14="http://schemas.microsoft.com/office/powerpoint/2010/main" val="3117421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85000" lnSpcReduction="10000"/>
          </a:bodyPr>
          <a:lstStyle/>
          <a:p>
            <a:endParaRPr lang="en-US"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Data is critical to the enterprise and must be secure, reliable, and available.   Given these dynamics, storage needs to be more than the place where data lives. Storage needs to meet ever changing business dynamics, and to gain insights from your data you need to empower it, protect it, and make it accessible.   Storage needs to be intelligent so you can unlock data’s potential.  </a:t>
            </a:r>
          </a:p>
          <a:p>
            <a:endParaRPr lang="en-US"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Intelligent storage with HPE GreenLake delivers an as-a-Service experience, and HPE GreenLake has reached some impressive milestones as the world’s leading consumption-based storage provider.   With 8 years in the market and over xxx PB under contract, we’ve not only saved our storage customers $xx from eliminating overprovisioning and enhancing efficiencies, we have increased the productivity of IT operations, saving $XX or XXX M hours, and enabled agility, with the ability to shorten time to market for deploying global IT projects by up to 65% .</a:t>
            </a:r>
          </a:p>
          <a:p>
            <a:endParaRPr lang="en-US"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With HPE GreenLake, choose your storage technology to meet your specific needs.   Block storage, file storage, database platform, and object storage are all available today with HPE GreenLake.   To protect data, HPE GreenLake Backup offers on-premises backup, with one simple monthly payment for TB backed up.    Move to a modern, open-source database platform with HPE GreenLake Database with EDB Postgres and build your big data and analytics capability with HPE GreenLake Big Data.  Put your data into a consumption-based model across the board, for more speed and flexibility, lower cost with no capital up front, and enterprise-grade support to take the “heavy lifting” out of IT operations.</a:t>
            </a:r>
          </a:p>
          <a:p>
            <a:endParaRPr lang="en-US" sz="1100" kern="1200">
              <a:solidFill>
                <a:schemeClr val="tx1"/>
              </a:solidFill>
              <a:effectLst/>
              <a:latin typeface="+mn-lt"/>
              <a:ea typeface="+mn-ea"/>
              <a:cs typeface="+mn-cs"/>
            </a:endParaRPr>
          </a:p>
          <a:p>
            <a:r>
              <a:rPr lang="en-US" sz="1100" kern="1200">
                <a:solidFill>
                  <a:schemeClr val="tx1"/>
                </a:solidFill>
                <a:effectLst/>
                <a:latin typeface="+mn-lt"/>
                <a:ea typeface="+mn-ea"/>
                <a:cs typeface="+mn-cs"/>
              </a:rPr>
              <a:t>Today, we extend HPE GreenLake even further with new partnerships.  HPE and Veeam announce a simple, robust, consumption-based model that enables businesses to protect all the right data from any source for application development and digital services delivery.   Including the Veeam Availability Suite with HPE StoreOnce in the HPE GreenLake Flex Capacity solution brings an elastic solution with robust support, and strong integration expertise.   Available globally, customers can get started with Veeam and HPE GreenLake Flex Capacity quickly, with no capital outlay, and pay only for what they use.    Monthly charges adjust with usage, and HPE meters and plans capacity so that there is always extra capacity ready to meet customer needs. </a:t>
            </a:r>
          </a:p>
        </p:txBody>
      </p:sp>
      <p:sp>
        <p:nvSpPr>
          <p:cNvPr id="4" name="Slide Number Placeholder 3"/>
          <p:cNvSpPr>
            <a:spLocks noGrp="1"/>
          </p:cNvSpPr>
          <p:nvPr>
            <p:ph type="sldNum" sz="quarter" idx="10"/>
          </p:nvPr>
        </p:nvSpPr>
        <p:spPr/>
        <p:txBody>
          <a:bodyPr/>
          <a:lstStyle/>
          <a:p>
            <a:fld id="{5BFEAE42-E3FE-4405-B7FC-4425D05B92A0}" type="slidenum">
              <a:rPr lang="en-US" smtClean="0">
                <a:solidFill>
                  <a:prstClr val="black"/>
                </a:solidFill>
                <a:latin typeface="Arial" panose="020B0604020202020204"/>
              </a:rPr>
              <a:pPr/>
              <a:t>46</a:t>
            </a:fld>
            <a:endParaRPr lang="en-US">
              <a:solidFill>
                <a:prstClr val="black"/>
              </a:solidFill>
              <a:latin typeface="Arial" panose="020B0604020202020204"/>
            </a:endParaRPr>
          </a:p>
        </p:txBody>
      </p:sp>
    </p:spTree>
    <p:extLst>
      <p:ext uri="{BB962C8B-B14F-4D97-AF65-F5344CB8AC3E}">
        <p14:creationId xmlns:p14="http://schemas.microsoft.com/office/powerpoint/2010/main" val="1768595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fontScale="85000" lnSpcReduction="20000"/>
          </a:bodyPr>
          <a:lstStyle/>
          <a:p>
            <a:r>
              <a:rPr lang="en-US" sz="1100" b="0" i="0" u="none" strike="noStrike" kern="1200">
                <a:solidFill>
                  <a:schemeClr val="tx1"/>
                </a:solidFill>
                <a:effectLst/>
                <a:latin typeface="+mn-lt"/>
                <a:ea typeface="+mn-ea"/>
                <a:cs typeface="+mn-cs"/>
              </a:rPr>
              <a:t>We have 5 Use Cases for HPE </a:t>
            </a:r>
            <a:r>
              <a:rPr lang="en-US" sz="1100" b="0" i="0" u="none" strike="noStrike" kern="1200" err="1">
                <a:solidFill>
                  <a:schemeClr val="tx1"/>
                </a:solidFill>
                <a:effectLst/>
                <a:latin typeface="+mn-lt"/>
                <a:ea typeface="+mn-ea"/>
                <a:cs typeface="+mn-cs"/>
              </a:rPr>
              <a:t>SimpliVity+Veeam</a:t>
            </a:r>
            <a:r>
              <a:rPr lang="en-US" sz="1100" b="0" i="0" u="none" strike="noStrike" kern="1200">
                <a:solidFill>
                  <a:schemeClr val="tx1"/>
                </a:solidFill>
                <a:effectLst/>
                <a:latin typeface="+mn-lt"/>
                <a:ea typeface="+mn-ea"/>
                <a:cs typeface="+mn-cs"/>
              </a:rPr>
              <a:t> in order to clarify why use Veeam with HPE SimpliVity is Better Together and reinforces the HPE SimpliVity differentiation with built-in data protection and data efficiency.  Veeam extends the HPE SimpliVity operational and competitive advantages of near-instantaneous backup and restores, and compliments them with Veeam’s advanced functionality.</a:t>
            </a:r>
          </a:p>
          <a:p>
            <a:r>
              <a:rPr lang="en-US" sz="1100" b="0" i="0" u="none" strike="noStrike" kern="1200">
                <a:solidFill>
                  <a:schemeClr val="tx1"/>
                </a:solidFill>
                <a:effectLst/>
                <a:latin typeface="+mn-lt"/>
                <a:ea typeface="+mn-ea"/>
                <a:cs typeface="+mn-cs"/>
              </a:rPr>
              <a:t> </a:t>
            </a:r>
          </a:p>
          <a:p>
            <a:r>
              <a:rPr lang="en-US" sz="1100" b="1" i="0" u="none" strike="noStrike" kern="1200">
                <a:solidFill>
                  <a:schemeClr val="tx1"/>
                </a:solidFill>
                <a:effectLst/>
                <a:latin typeface="+mn-lt"/>
                <a:ea typeface="+mn-ea"/>
                <a:cs typeface="+mn-cs"/>
              </a:rPr>
              <a:t>Provide policy driven data availability for mixed environments</a:t>
            </a:r>
            <a:endParaRPr lang="en-US" sz="1100" b="0" i="0" u="none" strike="noStrike" kern="1200">
              <a:solidFill>
                <a:schemeClr val="tx1"/>
              </a:solidFill>
              <a:effectLst/>
              <a:latin typeface="+mn-lt"/>
              <a:ea typeface="+mn-ea"/>
              <a:cs typeface="+mn-cs"/>
            </a:endParaRPr>
          </a:p>
          <a:p>
            <a:r>
              <a:rPr lang="en-US" sz="1100" b="0" i="0" u="none" strike="noStrike" kern="1200">
                <a:solidFill>
                  <a:schemeClr val="tx1"/>
                </a:solidFill>
                <a:effectLst/>
                <a:latin typeface="+mn-lt"/>
                <a:ea typeface="+mn-ea"/>
                <a:cs typeface="+mn-cs"/>
              </a:rPr>
              <a:t>Provide single point, policy-based intelligent data management solution for mixed environments having HPE SimpliVity, non HPE SimpliVity, and non-virtualized platforms with Veeam Backup &amp; Replication. </a:t>
            </a:r>
          </a:p>
          <a:p>
            <a:r>
              <a:rPr lang="en-US" sz="1100" b="0" i="0" u="none" strike="noStrike" kern="1200">
                <a:solidFill>
                  <a:schemeClr val="tx1"/>
                </a:solidFill>
                <a:effectLst/>
                <a:latin typeface="+mn-lt"/>
                <a:ea typeface="+mn-ea"/>
                <a:cs typeface="+mn-cs"/>
              </a:rPr>
              <a:t> </a:t>
            </a:r>
          </a:p>
          <a:p>
            <a:r>
              <a:rPr lang="en-US" sz="1100" b="1" i="0" u="none" strike="noStrike" kern="1200">
                <a:solidFill>
                  <a:schemeClr val="tx1"/>
                </a:solidFill>
                <a:effectLst/>
                <a:latin typeface="+mn-lt"/>
                <a:ea typeface="+mn-ea"/>
                <a:cs typeface="+mn-cs"/>
              </a:rPr>
              <a:t>Extend the HPE SimpliVity backups to the cloud</a:t>
            </a:r>
            <a:endParaRPr lang="en-US" sz="1100" b="0" i="0" u="none" strike="noStrike" kern="1200">
              <a:solidFill>
                <a:schemeClr val="tx1"/>
              </a:solidFill>
              <a:effectLst/>
              <a:latin typeface="+mn-lt"/>
              <a:ea typeface="+mn-ea"/>
              <a:cs typeface="+mn-cs"/>
            </a:endParaRPr>
          </a:p>
          <a:p>
            <a:r>
              <a:rPr lang="en-US" sz="1100" b="0" i="0" u="none" strike="noStrike" kern="1200">
                <a:solidFill>
                  <a:schemeClr val="tx1"/>
                </a:solidFill>
                <a:effectLst/>
                <a:latin typeface="+mn-lt"/>
                <a:ea typeface="+mn-ea"/>
                <a:cs typeface="+mn-cs"/>
              </a:rPr>
              <a:t>Improve service levels including leveraging off-site backup with managed service providers and cloud providers.  Leverage Veeam Availability to send backups of VMs and data off-site.</a:t>
            </a:r>
          </a:p>
          <a:p>
            <a:r>
              <a:rPr lang="en-US" sz="1100" b="0" i="0" u="none" strike="noStrike" kern="1200">
                <a:solidFill>
                  <a:schemeClr val="tx1"/>
                </a:solidFill>
                <a:effectLst/>
                <a:latin typeface="+mn-lt"/>
                <a:ea typeface="+mn-ea"/>
                <a:cs typeface="+mn-cs"/>
              </a:rPr>
              <a:t> </a:t>
            </a:r>
          </a:p>
          <a:p>
            <a:r>
              <a:rPr lang="en-US" sz="1100" b="1" i="0" u="none" strike="noStrike" kern="1200">
                <a:solidFill>
                  <a:schemeClr val="tx1"/>
                </a:solidFill>
                <a:effectLst/>
                <a:latin typeface="+mn-lt"/>
                <a:ea typeface="+mn-ea"/>
                <a:cs typeface="+mn-cs"/>
              </a:rPr>
              <a:t>Extend HPE SimpliVity backups off-platform for cost effective long term archiving</a:t>
            </a:r>
            <a:endParaRPr lang="en-US" sz="1100" b="0" i="0" u="none" strike="noStrike" kern="1200">
              <a:solidFill>
                <a:schemeClr val="tx1"/>
              </a:solidFill>
              <a:effectLst/>
              <a:latin typeface="+mn-lt"/>
              <a:ea typeface="+mn-ea"/>
              <a:cs typeface="+mn-cs"/>
            </a:endParaRPr>
          </a:p>
          <a:p>
            <a:r>
              <a:rPr lang="en-US" sz="1100" b="0" i="0" u="none" strike="noStrike" kern="1200">
                <a:solidFill>
                  <a:schemeClr val="tx1"/>
                </a:solidFill>
                <a:effectLst/>
                <a:latin typeface="+mn-lt"/>
                <a:ea typeface="+mn-ea"/>
                <a:cs typeface="+mn-cs"/>
              </a:rPr>
              <a:t>Make data protection operations more efficient by keeping the near-instantaneous HPE SimpliVity backup and restores on the HPE SimpliVity platform and using Veeam Availability Platform to manage the long term data retention requirements leveraging disc, tape, or cloud.</a:t>
            </a:r>
          </a:p>
          <a:p>
            <a:r>
              <a:rPr lang="en-US" sz="1100" b="0" i="0" u="none" strike="noStrike" kern="1200">
                <a:solidFill>
                  <a:schemeClr val="tx1"/>
                </a:solidFill>
                <a:effectLst/>
                <a:latin typeface="+mn-lt"/>
                <a:ea typeface="+mn-ea"/>
                <a:cs typeface="+mn-cs"/>
              </a:rPr>
              <a:t> </a:t>
            </a:r>
          </a:p>
          <a:p>
            <a:r>
              <a:rPr lang="en-US" sz="1100" b="1" i="0" u="none" strike="noStrike" kern="1200">
                <a:solidFill>
                  <a:schemeClr val="tx1"/>
                </a:solidFill>
                <a:effectLst/>
                <a:latin typeface="+mn-lt"/>
                <a:ea typeface="+mn-ea"/>
                <a:cs typeface="+mn-cs"/>
              </a:rPr>
              <a:t>Provide application aware backups for HPE SimpliVity workloads</a:t>
            </a:r>
            <a:endParaRPr lang="en-US" sz="1100" b="0" i="0" u="none" strike="noStrike" kern="1200">
              <a:solidFill>
                <a:schemeClr val="tx1"/>
              </a:solidFill>
              <a:effectLst/>
              <a:latin typeface="+mn-lt"/>
              <a:ea typeface="+mn-ea"/>
              <a:cs typeface="+mn-cs"/>
            </a:endParaRPr>
          </a:p>
          <a:p>
            <a:r>
              <a:rPr lang="en-US" sz="1100" b="0" i="0" u="none" strike="noStrike" kern="1200">
                <a:solidFill>
                  <a:schemeClr val="tx1"/>
                </a:solidFill>
                <a:effectLst/>
                <a:latin typeface="+mn-lt"/>
                <a:ea typeface="+mn-ea"/>
                <a:cs typeface="+mn-cs"/>
              </a:rPr>
              <a:t>Using Veeam Backup &amp; Replication, applications are quiesced to ensure data consistency for backups.</a:t>
            </a:r>
          </a:p>
          <a:p>
            <a:r>
              <a:rPr lang="en-US" sz="1100" b="0" i="0" u="none" strike="noStrike" kern="1200">
                <a:solidFill>
                  <a:schemeClr val="tx1"/>
                </a:solidFill>
                <a:effectLst/>
                <a:latin typeface="+mn-lt"/>
                <a:ea typeface="+mn-ea"/>
                <a:cs typeface="+mn-cs"/>
              </a:rPr>
              <a:t> </a:t>
            </a:r>
          </a:p>
          <a:p>
            <a:r>
              <a:rPr lang="en-US" sz="1100" b="1" i="0" u="none" strike="noStrike" kern="1200">
                <a:solidFill>
                  <a:schemeClr val="tx1"/>
                </a:solidFill>
                <a:effectLst/>
                <a:latin typeface="+mn-lt"/>
                <a:ea typeface="+mn-ea"/>
                <a:cs typeface="+mn-cs"/>
              </a:rPr>
              <a:t>Provide granular level restores of objects in HPE SimpliVity VMs</a:t>
            </a:r>
            <a:endParaRPr lang="en-US" sz="1100" b="0" i="0" u="none" strike="noStrike" kern="1200">
              <a:solidFill>
                <a:schemeClr val="tx1"/>
              </a:solidFill>
              <a:effectLst/>
              <a:latin typeface="+mn-lt"/>
              <a:ea typeface="+mn-ea"/>
              <a:cs typeface="+mn-cs"/>
            </a:endParaRPr>
          </a:p>
          <a:p>
            <a:r>
              <a:rPr lang="en-US" sz="1100" b="0" i="0" u="none" strike="noStrike" kern="1200">
                <a:solidFill>
                  <a:schemeClr val="tx1"/>
                </a:solidFill>
                <a:effectLst/>
                <a:latin typeface="+mn-lt"/>
                <a:ea typeface="+mn-ea"/>
                <a:cs typeface="+mn-cs"/>
              </a:rPr>
              <a:t>Using Veeam Explorers, backup sets can be opened to restore specific files and objects.</a:t>
            </a:r>
          </a:p>
          <a:p>
            <a:r>
              <a:rPr lang="en-US" sz="1100" b="0" i="0" u="none" strike="noStrike" kern="1200">
                <a:solidFill>
                  <a:schemeClr val="tx1"/>
                </a:solidFill>
                <a:effectLst/>
                <a:latin typeface="+mn-lt"/>
                <a:ea typeface="+mn-ea"/>
                <a:cs typeface="+mn-cs"/>
              </a:rPr>
              <a:t> </a:t>
            </a:r>
          </a:p>
          <a:p>
            <a:endParaRPr lang="en-US" sz="1100" b="0" i="0" u="none" strike="no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5BFEAE42-E3FE-4405-B7FC-4425D05B92A0}" type="slidenum">
              <a:rPr lang="en-US" smtClean="0"/>
              <a:pPr/>
              <a:t>47</a:t>
            </a:fld>
            <a:endParaRPr lang="en-US"/>
          </a:p>
        </p:txBody>
      </p:sp>
    </p:spTree>
    <p:extLst>
      <p:ext uri="{BB962C8B-B14F-4D97-AF65-F5344CB8AC3E}">
        <p14:creationId xmlns:p14="http://schemas.microsoft.com/office/powerpoint/2010/main" val="3167130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a:t>There are 5 key take </a:t>
            </a:r>
            <a:r>
              <a:rPr lang="en-US" err="1"/>
              <a:t>aways</a:t>
            </a:r>
            <a:r>
              <a:rPr lang="en-US"/>
              <a:t> that you should remember after this session.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Current market trends in data management have created a natural demand for </a:t>
            </a:r>
            <a:r>
              <a:rPr lang="en-US" err="1"/>
              <a:t>HPE+Veeam</a:t>
            </a:r>
            <a:r>
              <a:rPr lang="en-US"/>
              <a:t>, so you’re pitching a solution that customers already want.</a:t>
            </a:r>
          </a:p>
          <a:p>
            <a:pPr marL="171450" indent="-171450">
              <a:buFont typeface="Arial" panose="020B0604020202020204" pitchFamily="34" charset="0"/>
              <a:buChar char="•"/>
            </a:pPr>
            <a:r>
              <a:rPr lang="en-US" err="1"/>
              <a:t>HPE+Veeam</a:t>
            </a:r>
            <a:r>
              <a:rPr lang="en-US"/>
              <a:t> joint solution delivers business outcomes to overcome commonly heard customer pains.</a:t>
            </a:r>
          </a:p>
          <a:p>
            <a:pPr marL="171450" indent="-171450">
              <a:buFont typeface="Arial" panose="020B0604020202020204" pitchFamily="34" charset="0"/>
              <a:buChar char="•"/>
            </a:pPr>
            <a:r>
              <a:rPr lang="en-US"/>
              <a:t>We talked about Availability being more than backup.  We need not only to keep multiple restore points onsite and offsite, but we need to be able to verify our backups and leverage that data for other uses.  This is all accomplished through integration with the storage.</a:t>
            </a:r>
          </a:p>
          <a:p>
            <a:pPr marL="171450" indent="-171450">
              <a:buFont typeface="Arial" panose="020B0604020202020204" pitchFamily="34" charset="0"/>
              <a:buChar char="•"/>
            </a:pPr>
            <a:r>
              <a:rPr lang="en-US"/>
              <a:t>Talk to your customers now!</a:t>
            </a:r>
          </a:p>
          <a:p>
            <a:pPr marL="171450" indent="-171450">
              <a:buFont typeface="Arial" panose="020B0604020202020204" pitchFamily="34" charset="0"/>
              <a:buChar char="•"/>
            </a:pPr>
            <a:r>
              <a:rPr lang="en-US"/>
              <a:t>And you earn more money by including Veeam in your deals.</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650144F6-1F44-484E-96B6-CAB23FCB330B}" type="slidenum">
              <a:rPr lang="en-US" smtClean="0"/>
              <a:pPr/>
              <a:t>48</a:t>
            </a:fld>
            <a:endParaRPr lang="en-US"/>
          </a:p>
        </p:txBody>
      </p:sp>
    </p:spTree>
    <p:extLst>
      <p:ext uri="{BB962C8B-B14F-4D97-AF65-F5344CB8AC3E}">
        <p14:creationId xmlns:p14="http://schemas.microsoft.com/office/powerpoint/2010/main" val="2025284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Limitations: no vCloud Director or Veeam Cloud Connect support, no VAO in v1 (will come later)</a:t>
            </a:r>
          </a:p>
          <a:p>
            <a:endParaRPr lang="de-AT"/>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0784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Can set RPO to what you want.  Have a calculator to understand what gear is required to achieve that.</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6212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Minimal impact of filter.  VAIO filter install on hosts.  Like Intermediate file systems filter on NTFS or AV filter – benign passthrough.</a:t>
            </a:r>
            <a:endParaRPr lang="de-AT"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5527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Policy driven like Capacity Tier.  Regulatory compliance that you do not expect to restore from.</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Bigger chunks in Archive Tier vs Capacity Tier for efficiency.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Capacity Tier performance improvements delivered in V10a.</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29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43114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AT"/>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3151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Seeing GCP used by enterprises</a:t>
            </a:r>
            <a:endParaRPr lang="de-AT"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1847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noProof="0"/>
              <a:t>Just for clarification: “Publish database” is more for dev / test be does not preserve changes</a:t>
            </a:r>
          </a:p>
          <a:p>
            <a:endParaRPr lang="de-AT"/>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Must </a:t>
            </a:r>
            <a:r>
              <a:rPr lang="en-US" dirty="0"/>
              <a:t>work with virtual and physical SQL </a:t>
            </a:r>
            <a:r>
              <a:rPr lang="en-US"/>
              <a:t>&amp; Oracle</a:t>
            </a:r>
            <a:endParaRPr lang="de-AT"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2053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 VDDK for direct SAN backup</a:t>
            </a:r>
          </a:p>
          <a:p>
            <a:endParaRPr lang="en-GB"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50144F6-1F44-484E-96B6-CAB23FCB330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4732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that the transport service does not run as root in a secure environment</a:t>
            </a:r>
          </a:p>
          <a:p>
            <a:r>
              <a:rPr lang="en-US"/>
              <a:t>A normal user can set the immutability flag, but only root can remove it.</a:t>
            </a:r>
            <a:endParaRPr lang="de-AT"/>
          </a:p>
        </p:txBody>
      </p:sp>
      <p:sp>
        <p:nvSpPr>
          <p:cNvPr id="4" name="Slide Number Placeholder 3"/>
          <p:cNvSpPr>
            <a:spLocks noGrp="1"/>
          </p:cNvSpPr>
          <p:nvPr>
            <p:ph type="sldNum" sz="quarter" idx="5"/>
          </p:nvPr>
        </p:nvSpPr>
        <p:spPr/>
        <p:txBody>
          <a:bodyPr/>
          <a:lstStyle/>
          <a:p>
            <a:fld id="{650144F6-1F44-484E-96B6-CAB23FCB330B}" type="slidenum">
              <a:rPr lang="en-US" smtClean="0"/>
              <a:t>73</a:t>
            </a:fld>
            <a:endParaRPr lang="en-US"/>
          </a:p>
        </p:txBody>
      </p:sp>
    </p:spTree>
    <p:extLst>
      <p:ext uri="{BB962C8B-B14F-4D97-AF65-F5344CB8AC3E}">
        <p14:creationId xmlns:p14="http://schemas.microsoft.com/office/powerpoint/2010/main" val="18798742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E49C33-A899-4080-B833-E3FCF70FA0F1}" type="slidenum">
              <a:rPr kumimoji="0" lang="ru-RU"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ru-RU"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95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077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077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44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#MASTER DECK INFO: &lt;Information about this slide&gt;</a:t>
            </a:r>
          </a:p>
          <a:p>
            <a:r>
              <a:rPr lang="en-US"/>
              <a:t>#VERSION: 2019/08/09</a:t>
            </a:r>
          </a:p>
          <a:p>
            <a:r>
              <a:rPr lang="en-US"/>
              <a:t>#EDITS: Changed Icon</a:t>
            </a:r>
          </a:p>
          <a:p>
            <a:endParaRPr lang="en-NL"/>
          </a:p>
          <a:p>
            <a:endParaRPr lang="en-NL"/>
          </a:p>
        </p:txBody>
      </p:sp>
      <p:sp>
        <p:nvSpPr>
          <p:cNvPr id="4" name="Slide Number Placeholder 3"/>
          <p:cNvSpPr>
            <a:spLocks noGrp="1"/>
          </p:cNvSpPr>
          <p:nvPr>
            <p:ph type="sldNum" sz="quarter" idx="5"/>
          </p:nvPr>
        </p:nvSpPr>
        <p:spPr/>
        <p:txBody>
          <a:bodyPr/>
          <a:lstStyle/>
          <a:p>
            <a:fld id="{9A3E8696-B10A-46AE-BE47-AC3E5B71628D}" type="slidenum">
              <a:rPr lang="en-NL" smtClean="0"/>
              <a:t>9</a:t>
            </a:fld>
            <a:endParaRPr lang="en-NL"/>
          </a:p>
        </p:txBody>
      </p:sp>
    </p:spTree>
    <p:extLst>
      <p:ext uri="{BB962C8B-B14F-4D97-AF65-F5344CB8AC3E}">
        <p14:creationId xmlns:p14="http://schemas.microsoft.com/office/powerpoint/2010/main" val="2672729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8.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6.xm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9.xml"/><Relationship Id="rId5" Type="http://schemas.openxmlformats.org/officeDocument/2006/relationships/image" Target="../media/image9.svg"/><Relationship Id="rId4"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131844746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Text">
    <p:bg>
      <p:bgPr>
        <a:solidFill>
          <a:srgbClr val="0037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40257656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853024"/>
      </p:ext>
    </p:extLst>
  </p:cSld>
  <p:clrMapOvr>
    <a:masterClrMapping/>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9"/>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3467046"/>
      </p:ext>
    </p:extLst>
  </p:cSld>
  <p:clrMapOvr>
    <a:masterClrMapping/>
  </p:clrMapOvr>
  <p:transition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60001" y="1018801"/>
            <a:ext cx="8364537" cy="3718149"/>
          </a:xfrm>
        </p:spPr>
        <p:txBody>
          <a:bodyPr>
            <a:noAutofit/>
          </a:bodyPr>
          <a:lstStyle>
            <a:lvl1pPr>
              <a:defRPr>
                <a:solidFill>
                  <a:schemeClr val="tx1">
                    <a:lumMod val="65000"/>
                    <a:lumOff val="35000"/>
                  </a:schemeClr>
                </a:solidFill>
              </a:defRPr>
            </a:lvl1pPr>
            <a:lvl2pPr>
              <a:buClr>
                <a:schemeClr val="tx1">
                  <a:lumMod val="65000"/>
                  <a:lumOff val="35000"/>
                </a:schemeClr>
              </a:buClr>
              <a:defRPr>
                <a:solidFill>
                  <a:schemeClr val="tx1">
                    <a:lumMod val="65000"/>
                    <a:lumOff val="35000"/>
                  </a:schemeClr>
                </a:solidFill>
              </a:defRPr>
            </a:lvl2pPr>
          </a:lstStyle>
          <a:p>
            <a:pPr lvl="0"/>
            <a:r>
              <a:rPr lang="en-US"/>
              <a:t>Click to edit Master text styles</a:t>
            </a:r>
          </a:p>
          <a:p>
            <a:pPr lvl="1"/>
            <a:r>
              <a:rPr lang="en-US"/>
              <a:t>Second level</a:t>
            </a:r>
          </a:p>
        </p:txBody>
      </p:sp>
      <p:sp>
        <p:nvSpPr>
          <p:cNvPr id="2" name="Title 1"/>
          <p:cNvSpPr>
            <a:spLocks noGrp="1"/>
          </p:cNvSpPr>
          <p:nvPr>
            <p:ph type="title"/>
          </p:nvPr>
        </p:nvSpPr>
        <p:spPr>
          <a:xfrm>
            <a:off x="360000" y="171451"/>
            <a:ext cx="8363938" cy="553998"/>
          </a:xfrm>
        </p:spPr>
        <p:txBody>
          <a:bodyPr/>
          <a:lstStyle/>
          <a:p>
            <a:r>
              <a:rPr lang="en-US"/>
              <a:t>Click to edit Master title style</a:t>
            </a:r>
          </a:p>
        </p:txBody>
      </p:sp>
    </p:spTree>
    <p:extLst>
      <p:ext uri="{BB962C8B-B14F-4D97-AF65-F5344CB8AC3E}">
        <p14:creationId xmlns:p14="http://schemas.microsoft.com/office/powerpoint/2010/main" val="730396681"/>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White">
    <p:bg>
      <p:bgPr>
        <a:solidFill>
          <a:srgbClr val="00373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3159840"/>
      </p:ext>
    </p:extLst>
  </p:cSld>
  <p:clrMapOvr>
    <a:masterClrMapping/>
  </p:clrMapOvr>
  <p:transition advClick="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40"/>
            <a:ext cx="8363938" cy="920348"/>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1022787"/>
      </p:ext>
    </p:extLst>
  </p:cSld>
  <p:clrMapOvr>
    <a:masterClrMapping/>
  </p:clrMapOvr>
  <p:transition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image slide">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6E76FCE4-4947-4368-B296-E442B74FBFF0}"/>
              </a:ext>
            </a:extLst>
          </p:cNvPr>
          <p:cNvSpPr>
            <a:spLocks noGrp="1"/>
          </p:cNvSpPr>
          <p:nvPr>
            <p:ph type="pic" sz="quarter" idx="10" hasCustomPrompt="1"/>
          </p:nvPr>
        </p:nvSpPr>
        <p:spPr>
          <a:xfrm>
            <a:off x="0" y="0"/>
            <a:ext cx="9144000" cy="5143500"/>
          </a:xfrm>
          <a:prstGeom prst="rect">
            <a:avLst/>
          </a:prstGeom>
          <a:blipFill>
            <a:blip r:embed="rId2" cstate="hqprint">
              <a:extLst>
                <a:ext uri="{28A0092B-C50C-407E-A947-70E740481C1C}">
                  <a14:useLocalDpi xmlns:a14="http://schemas.microsoft.com/office/drawing/2010/main"/>
                </a:ext>
              </a:extLst>
            </a:blip>
            <a:stretch>
              <a:fillRect/>
            </a:stretch>
          </a:blipFill>
        </p:spPr>
        <p:txBody>
          <a:bodyPr/>
          <a:lstStyle>
            <a:lvl1pPr marL="0" marR="0" indent="0" algn="l" defTabSz="686030" rtl="0" eaLnBrk="1" fontAlgn="auto" latinLnBrk="0" hangingPunct="1">
              <a:lnSpc>
                <a:spcPct val="90000"/>
              </a:lnSpc>
              <a:spcBef>
                <a:spcPct val="20000"/>
              </a:spcBef>
              <a:spcAft>
                <a:spcPts val="0"/>
              </a:spcAft>
              <a:buClrTx/>
              <a:buSzPct val="90000"/>
              <a:buFont typeface="+mj-lt"/>
              <a:buNone/>
              <a:tabLst/>
              <a:defRPr sz="1600"/>
            </a:lvl1pPr>
          </a:lstStyle>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259654" marR="0" lvl="0" indent="-259654" algn="l" defTabSz="686030" rtl="0" eaLnBrk="1" fontAlgn="auto" latinLnBrk="0" hangingPunct="1">
              <a:lnSpc>
                <a:spcPct val="90000"/>
              </a:lnSpc>
              <a:spcBef>
                <a:spcPct val="20000"/>
              </a:spcBef>
              <a:spcAft>
                <a:spcPts val="0"/>
              </a:spcAft>
              <a:buClrTx/>
              <a:buSzPct val="90000"/>
              <a:buFont typeface="Arial" pitchFamily="34" charset="0"/>
              <a:buChar char="•"/>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endParaRPr lang="en-US" dirty="0"/>
          </a:p>
          <a:p>
            <a:pPr marL="457200" marR="0" lvl="0" indent="-457200" algn="l" defTabSz="686030" rtl="0" eaLnBrk="1" fontAlgn="auto" latinLnBrk="0" hangingPunct="1">
              <a:lnSpc>
                <a:spcPct val="90000"/>
              </a:lnSpc>
              <a:spcBef>
                <a:spcPct val="20000"/>
              </a:spcBef>
              <a:spcAft>
                <a:spcPts val="0"/>
              </a:spcAft>
              <a:buClrTx/>
              <a:buSzPct val="90000"/>
              <a:tabLst/>
              <a:defRPr/>
            </a:pPr>
            <a:r>
              <a:rPr lang="en-US" dirty="0"/>
              <a:t>                                                                               </a:t>
            </a:r>
          </a:p>
        </p:txBody>
      </p:sp>
      <p:sp>
        <p:nvSpPr>
          <p:cNvPr id="2" name="Title Placeholder 1">
            <a:extLst>
              <a:ext uri="{FF2B5EF4-FFF2-40B4-BE49-F238E27FC236}">
                <a16:creationId xmlns:a16="http://schemas.microsoft.com/office/drawing/2014/main" id="{6F1B78CA-C852-440F-8BA5-EB36DD122740}"/>
              </a:ext>
            </a:extLst>
          </p:cNvPr>
          <p:cNvSpPr>
            <a:spLocks noGrp="1"/>
          </p:cNvSpPr>
          <p:nvPr>
            <p:ph type="title"/>
          </p:nvPr>
        </p:nvSpPr>
        <p:spPr>
          <a:xfrm>
            <a:off x="360003" y="2039353"/>
            <a:ext cx="3646514" cy="1006606"/>
          </a:xfrm>
          <a:prstGeom prst="rect">
            <a:avLst/>
          </a:prstGeom>
        </p:spPr>
        <p:txBody>
          <a:bodyPr vert="horz" wrap="square" lIns="0" tIns="0" rIns="0" bIns="0" rtlCol="0" anchor="t">
            <a:spAutoFit/>
          </a:bodyPr>
          <a:lstStyle>
            <a:lvl1pPr>
              <a:defRPr sz="3600"/>
            </a:lvl1pPr>
          </a:lstStyle>
          <a:p>
            <a:r>
              <a:rPr lang="en-US" dirty="0"/>
              <a:t>Click to edit Master title style</a:t>
            </a:r>
          </a:p>
        </p:txBody>
      </p:sp>
      <p:sp>
        <p:nvSpPr>
          <p:cNvPr id="9" name="Text Placeholder 8">
            <a:extLst>
              <a:ext uri="{FF2B5EF4-FFF2-40B4-BE49-F238E27FC236}">
                <a16:creationId xmlns:a16="http://schemas.microsoft.com/office/drawing/2014/main" id="{B5999B23-3FB2-4647-810B-271917018B0C}"/>
              </a:ext>
            </a:extLst>
          </p:cNvPr>
          <p:cNvSpPr>
            <a:spLocks noGrp="1"/>
          </p:cNvSpPr>
          <p:nvPr>
            <p:ph type="body" sz="quarter" idx="11"/>
          </p:nvPr>
        </p:nvSpPr>
        <p:spPr>
          <a:xfrm>
            <a:off x="360002" y="3242510"/>
            <a:ext cx="3658545" cy="1094873"/>
          </a:xfrm>
          <a:prstGeom prst="rect">
            <a:avLst/>
          </a:prstGeom>
        </p:spPr>
        <p:txBody>
          <a:bodyPr/>
          <a:lstStyle>
            <a:lvl1pPr marL="0" indent="0">
              <a:buNone/>
              <a:defRPr sz="2000"/>
            </a:lvl1pPr>
          </a:lstStyle>
          <a:p>
            <a:pPr lvl="0"/>
            <a:r>
              <a:rPr lang="en-US" dirty="0"/>
              <a:t>Click to edit Master text</a:t>
            </a:r>
          </a:p>
        </p:txBody>
      </p:sp>
    </p:spTree>
    <p:extLst>
      <p:ext uri="{BB962C8B-B14F-4D97-AF65-F5344CB8AC3E}">
        <p14:creationId xmlns:p14="http://schemas.microsoft.com/office/powerpoint/2010/main" val="3929254275"/>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brigh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1" y="1018801"/>
            <a:ext cx="8395380" cy="3781800"/>
          </a:xfrm>
        </p:spPr>
        <p:txBody>
          <a:bodyPr>
            <a:noAutofit/>
          </a:bodyPr>
          <a:lstStyle>
            <a:lvl1pPr>
              <a:defRPr>
                <a:solidFill>
                  <a:schemeClr val="tx1">
                    <a:lumMod val="75000"/>
                    <a:lumOff val="25000"/>
                  </a:schemeClr>
                </a:solidFill>
              </a:defRPr>
            </a:lvl1pPr>
            <a:lvl2pPr>
              <a:buClr>
                <a:schemeClr val="tx1">
                  <a:lumMod val="75000"/>
                  <a:lumOff val="25000"/>
                </a:schemeClr>
              </a:buClr>
              <a:defRPr>
                <a:solidFill>
                  <a:schemeClr val="tx1">
                    <a:lumMod val="75000"/>
                    <a:lumOff val="25000"/>
                  </a:schemeClr>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FF94289D-CD76-4E0C-A54E-7C67B36C0809}"/>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Tree>
    <p:extLst>
      <p:ext uri="{BB962C8B-B14F-4D97-AF65-F5344CB8AC3E}">
        <p14:creationId xmlns:p14="http://schemas.microsoft.com/office/powerpoint/2010/main" val="1663347114"/>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layout lef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B528E1C-002B-4864-BEFA-FD4ED80D516C}"/>
              </a:ext>
            </a:extLst>
          </p:cNvPr>
          <p:cNvSpPr/>
          <p:nvPr userDrawn="1"/>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58776" y="2995862"/>
            <a:ext cx="2594977" cy="1720821"/>
          </a:xfrm>
        </p:spPr>
        <p:txBody>
          <a:bodyPr>
            <a:noAutofit/>
          </a:bodyPr>
          <a:lstStyle>
            <a:lvl1pPr>
              <a:defRPr>
                <a:solidFill>
                  <a:schemeClr val="bg1"/>
                </a:solidFill>
              </a:defRPr>
            </a:lvl1pPr>
            <a:lvl2pPr marL="342900" indent="-342900">
              <a:buClr>
                <a:schemeClr val="bg1"/>
              </a:buClr>
              <a:buFont typeface="Arial" panose="020B0604020202020204" pitchFamily="34" charset="0"/>
              <a:buChar char="•"/>
              <a:defRPr>
                <a:solidFill>
                  <a:schemeClr val="bg1"/>
                </a:solidFill>
              </a:defRPr>
            </a:lvl2pPr>
          </a:lstStyle>
          <a:p>
            <a:pPr lvl="0"/>
            <a:r>
              <a:rPr lang="en-US" dirty="0"/>
              <a:t>Edit Master text styles</a:t>
            </a:r>
          </a:p>
          <a:p>
            <a:pPr lvl="1"/>
            <a:r>
              <a:rPr lang="en-US" dirty="0"/>
              <a:t>Second level</a:t>
            </a:r>
          </a:p>
        </p:txBody>
      </p:sp>
      <p:sp>
        <p:nvSpPr>
          <p:cNvPr id="6" name="TextBox 5">
            <a:extLst>
              <a:ext uri="{FF2B5EF4-FFF2-40B4-BE49-F238E27FC236}">
                <a16:creationId xmlns:a16="http://schemas.microsoft.com/office/drawing/2014/main" id="{177C0316-B0C5-4D37-9BAD-04616A389F3C}"/>
              </a:ext>
            </a:extLst>
          </p:cNvPr>
          <p:cNvSpPr txBox="1"/>
          <p:nvPr userDrawn="1"/>
        </p:nvSpPr>
        <p:spPr>
          <a:xfrm>
            <a:off x="3614289" y="4972049"/>
            <a:ext cx="3670877" cy="76944"/>
          </a:xfrm>
          <a:prstGeom prst="rect">
            <a:avLst/>
          </a:prstGeom>
          <a:noFill/>
        </p:spPr>
        <p:txBody>
          <a:bodyPr wrap="none" lIns="0" tIns="0" rIns="0" bIns="0" rtlCol="0">
            <a:spAutoFit/>
          </a:bodyPr>
          <a:lstStyle/>
          <a:p>
            <a:pPr>
              <a:lnSpc>
                <a:spcPct val="100000"/>
              </a:lnSpc>
            </a:pPr>
            <a:r>
              <a:rPr lang="en-US" sz="500" spc="0" dirty="0">
                <a:gradFill>
                  <a:gsLst>
                    <a:gs pos="0">
                      <a:srgbClr val="000000">
                        <a:lumMod val="75000"/>
                        <a:lumOff val="25000"/>
                      </a:srgbClr>
                    </a:gs>
                    <a:gs pos="80000">
                      <a:srgbClr val="000000">
                        <a:lumMod val="65000"/>
                        <a:lumOff val="35000"/>
                      </a:srgbClr>
                    </a:gs>
                  </a:gsLst>
                  <a:lin ang="16200000" scaled="0"/>
                </a:gradFill>
                <a:latin typeface="+mn-lt"/>
              </a:rPr>
              <a:t>© 2020 Veeam Software. Confidential information. All rights reserved. All trademarks are the property of their respective owners.</a:t>
            </a:r>
          </a:p>
        </p:txBody>
      </p:sp>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a:xfrm>
            <a:off x="358776" y="1561097"/>
            <a:ext cx="2582946" cy="730919"/>
          </a:xfrm>
        </p:spPr>
        <p:txBody>
          <a:bodyPr/>
          <a:lstStyle>
            <a:lvl1pPr>
              <a:defRPr>
                <a:solidFill>
                  <a:srgbClr val="93EB20"/>
                </a:solidFill>
              </a:defRPr>
            </a:lvl1pPr>
          </a:lstStyle>
          <a:p>
            <a:endParaRPr lang="en-US" dirty="0"/>
          </a:p>
        </p:txBody>
      </p:sp>
      <p:sp>
        <p:nvSpPr>
          <p:cNvPr id="8" name="Text Placeholder 7">
            <a:extLst>
              <a:ext uri="{FF2B5EF4-FFF2-40B4-BE49-F238E27FC236}">
                <a16:creationId xmlns:a16="http://schemas.microsoft.com/office/drawing/2014/main" id="{7591D759-83C1-499A-899D-DD9A97261759}"/>
              </a:ext>
            </a:extLst>
          </p:cNvPr>
          <p:cNvSpPr>
            <a:spLocks noGrp="1"/>
          </p:cNvSpPr>
          <p:nvPr>
            <p:ph type="body" sz="quarter" idx="11"/>
          </p:nvPr>
        </p:nvSpPr>
        <p:spPr>
          <a:xfrm>
            <a:off x="3617089" y="428625"/>
            <a:ext cx="5138291" cy="4356735"/>
          </a:xfrm>
        </p:spPr>
        <p:txBody>
          <a:bodyPr/>
          <a:lstStyle/>
          <a:p>
            <a:pPr lvl="0"/>
            <a:r>
              <a:rPr lang="en-US" dirty="0"/>
              <a:t>Click to edit Master text styles</a:t>
            </a:r>
          </a:p>
        </p:txBody>
      </p:sp>
    </p:spTree>
    <p:extLst>
      <p:ext uri="{BB962C8B-B14F-4D97-AF65-F5344CB8AC3E}">
        <p14:creationId xmlns:p14="http://schemas.microsoft.com/office/powerpoint/2010/main" val="5953058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C033BEF-DB84-4BDC-BFE3-94EC5820C88C}"/>
              </a:ext>
            </a:extLst>
          </p:cNvPr>
          <p:cNvSpPr>
            <a:spLocks noGrp="1"/>
          </p:cNvSpPr>
          <p:nvPr>
            <p:ph type="body" sz="quarter" idx="10"/>
          </p:nvPr>
        </p:nvSpPr>
        <p:spPr>
          <a:xfrm>
            <a:off x="360000" y="1018800"/>
            <a:ext cx="8363937" cy="3901753"/>
          </a:xfrm>
        </p:spPr>
        <p:txBody>
          <a:bodyPr>
            <a:noAutofit/>
          </a:bodyPr>
          <a:lstStyle>
            <a:lvl1pPr>
              <a:defRPr>
                <a:solidFill>
                  <a:schemeClr val="bg1"/>
                </a:solidFill>
              </a:defRPr>
            </a:lvl1pPr>
            <a:lvl2pPr>
              <a:buClr>
                <a:schemeClr val="bg1"/>
              </a:buClr>
              <a:defRPr>
                <a:solidFill>
                  <a:schemeClr val="bg1"/>
                </a:solidFill>
              </a:defRPr>
            </a:lvl2pPr>
          </a:lstStyle>
          <a:p>
            <a:pPr lvl="0"/>
            <a:r>
              <a:rPr lang="en-US"/>
              <a:t>Edit Master text styles</a:t>
            </a:r>
          </a:p>
          <a:p>
            <a:pPr lvl="1"/>
            <a:r>
              <a:rPr lang="en-US"/>
              <a:t>Second level</a:t>
            </a:r>
          </a:p>
        </p:txBody>
      </p:sp>
    </p:spTree>
    <p:extLst>
      <p:ext uri="{BB962C8B-B14F-4D97-AF65-F5344CB8AC3E}">
        <p14:creationId xmlns:p14="http://schemas.microsoft.com/office/powerpoint/2010/main" val="22768183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sp>
        <p:nvSpPr>
          <p:cNvPr id="5" name="Rectangle 4">
            <a:extLst>
              <a:ext uri="{FF2B5EF4-FFF2-40B4-BE49-F238E27FC236}">
                <a16:creationId xmlns:a16="http://schemas.microsoft.com/office/drawing/2014/main" id="{BF79BF37-7EC1-45CF-83A1-3E43BA68674E}"/>
              </a:ext>
            </a:extLst>
          </p:cNvPr>
          <p:cNvSpPr/>
          <p:nvPr userDrawn="1"/>
        </p:nvSpPr>
        <p:spPr>
          <a:xfrm>
            <a:off x="981288" y="929992"/>
            <a:ext cx="4572000" cy="331694"/>
          </a:xfrm>
          <a:prstGeom prst="rect">
            <a:avLst/>
          </a:prstGeom>
        </p:spPr>
        <p:txBody>
          <a:bodyPr>
            <a:spAutoFit/>
          </a:bodyPr>
          <a:lstStyle/>
          <a:p>
            <a:pPr defTabSz="685783">
              <a:lnSpc>
                <a:spcPct val="150000"/>
              </a:lnSpc>
              <a:defRPr/>
            </a:pPr>
            <a:r>
              <a:rPr lang="en-US" sz="1200" dirty="0">
                <a:solidFill>
                  <a:srgbClr val="FFFFFF"/>
                </a:solidFill>
                <a:latin typeface="Tahoma" panose="020B0604030504040204" pitchFamily="34" charset="0"/>
              </a:rPr>
              <a:t>Leader in Cloud Data Management</a:t>
            </a:r>
          </a:p>
        </p:txBody>
      </p:sp>
      <p:pic>
        <p:nvPicPr>
          <p:cNvPr id="6" name="Graphic 8">
            <a:extLst>
              <a:ext uri="{FF2B5EF4-FFF2-40B4-BE49-F238E27FC236}">
                <a16:creationId xmlns:a16="http://schemas.microsoft.com/office/drawing/2014/main" id="{C86547E3-AAF8-422A-8EA7-100759B54945}"/>
              </a:ext>
            </a:extLst>
          </p:cNvPr>
          <p:cNvPicPr>
            <a:picLocks noChangeAspect="1"/>
          </p:cNvPicPr>
          <p:nvPr userDrawn="1"/>
        </p:nvPicPr>
        <p:blipFill>
          <a:blip r:embed="rId4"/>
          <a:stretch>
            <a:fillRect/>
          </a:stretch>
        </p:blipFill>
        <p:spPr>
          <a:xfrm>
            <a:off x="226325" y="67494"/>
            <a:ext cx="3451746" cy="928335"/>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121400" y="464076"/>
            <a:ext cx="2346114" cy="412224"/>
          </a:xfrm>
          <a:prstGeom prst="rect">
            <a:avLst/>
          </a:prstGeom>
        </p:spPr>
      </p:pic>
    </p:spTree>
    <p:extLst>
      <p:ext uri="{BB962C8B-B14F-4D97-AF65-F5344CB8AC3E}">
        <p14:creationId xmlns:p14="http://schemas.microsoft.com/office/powerpoint/2010/main" val="4101016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spTree>
    <p:extLst>
      <p:ext uri="{BB962C8B-B14F-4D97-AF65-F5344CB8AC3E}">
        <p14:creationId xmlns:p14="http://schemas.microsoft.com/office/powerpoint/2010/main" val="323970548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0114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450556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53998"/>
          </a:xfrm>
        </p:spPr>
        <p:txBody>
          <a:bodyPr/>
          <a:lstStyle>
            <a:lvl1pPr>
              <a:lnSpc>
                <a:spcPct val="100000"/>
              </a:lnSpc>
              <a:defRPr spc="0">
                <a:latin typeface="+mj-lt"/>
              </a:defRPr>
            </a:lvl1pPr>
          </a:lstStyle>
          <a:p>
            <a:r>
              <a:rPr lang="en-US"/>
              <a:t>Click to edit Master title style</a:t>
            </a:r>
          </a:p>
        </p:txBody>
      </p:sp>
      <p:sp>
        <p:nvSpPr>
          <p:cNvPr id="5" name="Text Placeholder 4"/>
          <p:cNvSpPr>
            <a:spLocks noGrp="1"/>
          </p:cNvSpPr>
          <p:nvPr>
            <p:ph type="body" sz="quarter" idx="10"/>
          </p:nvPr>
        </p:nvSpPr>
        <p:spPr>
          <a:xfrm>
            <a:off x="389436" y="1085851"/>
            <a:ext cx="8363938" cy="3718148"/>
          </a:xfrm>
        </p:spPr>
        <p:txBody>
          <a:bodyPr>
            <a:noAutofit/>
          </a:bodyPr>
          <a:lstStyle>
            <a:lvl1pPr marL="0" marR="0" indent="0" algn="l" defTabSz="685996" rtl="0" eaLnBrk="1" fontAlgn="auto" latinLnBrk="0" hangingPunct="1">
              <a:lnSpc>
                <a:spcPct val="100000"/>
              </a:lnSpc>
              <a:spcBef>
                <a:spcPts val="0"/>
              </a:spcBef>
              <a:spcAft>
                <a:spcPts val="0"/>
              </a:spcAft>
              <a:buClrTx/>
              <a:buSzPct val="90000"/>
              <a:buFont typeface="Arial" pitchFamily="34" charset="0"/>
              <a:buNone/>
              <a:tabLst/>
              <a:defRPr sz="2400" spc="0" baseline="0">
                <a:latin typeface="+mn-lt"/>
              </a:defRPr>
            </a:lvl1pPr>
            <a:lvl2pPr marL="266681" marR="0" indent="-266681" algn="l" defTabSz="685996"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20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5996"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000000">
                    <a:lumMod val="50000"/>
                    <a:lumOff val="50000"/>
                  </a:srgbClr>
                </a:solidFill>
                <a:effectLst/>
                <a:uLnTx/>
                <a:uFillTx/>
                <a:latin typeface="+mn-lt"/>
                <a:ea typeface="+mn-ea"/>
                <a:cs typeface="+mn-cs"/>
              </a:rPr>
              <a:t>Click to edit Master text styles</a:t>
            </a:r>
          </a:p>
          <a:p>
            <a:pPr marL="266681" marR="0" lvl="1" indent="-266681" algn="l" defTabSz="685996"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132140447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8008756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553998"/>
          </a:xfrm>
        </p:spPr>
        <p:txBody>
          <a:bodyPr/>
          <a:lstStyle/>
          <a:p>
            <a:r>
              <a:rPr lang="en-US"/>
              <a:t>Click to edit Master title style</a:t>
            </a:r>
            <a:endParaRPr/>
          </a:p>
        </p:txBody>
      </p:sp>
      <p:sp>
        <p:nvSpPr>
          <p:cNvPr id="10" name="Text Placeholder 9"/>
          <p:cNvSpPr>
            <a:spLocks noGrp="1"/>
          </p:cNvSpPr>
          <p:nvPr>
            <p:ph type="body" sz="quarter" idx="14"/>
          </p:nvPr>
        </p:nvSpPr>
        <p:spPr>
          <a:xfrm>
            <a:off x="457081"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ext Placeholder 9"/>
          <p:cNvSpPr>
            <a:spLocks noGrp="1"/>
          </p:cNvSpPr>
          <p:nvPr>
            <p:ph type="body" sz="quarter" idx="15"/>
          </p:nvPr>
        </p:nvSpPr>
        <p:spPr>
          <a:xfrm>
            <a:off x="3286125"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2" name="Text Placeholder 9"/>
          <p:cNvSpPr>
            <a:spLocks noGrp="1"/>
          </p:cNvSpPr>
          <p:nvPr>
            <p:ph type="body" sz="quarter" idx="16"/>
          </p:nvPr>
        </p:nvSpPr>
        <p:spPr>
          <a:xfrm>
            <a:off x="6112788" y="1143000"/>
            <a:ext cx="2571750" cy="342900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180410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457081" y="390906"/>
            <a:ext cx="8227457" cy="553998"/>
          </a:xfrm>
        </p:spPr>
        <p:txBody>
          <a:bodyPr/>
          <a:lstStyle>
            <a:lvl1pPr>
              <a:defRPr/>
            </a:lvl1pPr>
          </a:lstStyle>
          <a:p>
            <a:r>
              <a:t>Click to add one-line title</a:t>
            </a:r>
          </a:p>
        </p:txBody>
      </p:sp>
      <p:sp>
        <p:nvSpPr>
          <p:cNvPr id="7" name="Text Placeholder 7"/>
          <p:cNvSpPr>
            <a:spLocks noGrp="1"/>
          </p:cNvSpPr>
          <p:nvPr>
            <p:ph type="body" sz="quarter" idx="13" hasCustomPrompt="1"/>
          </p:nvPr>
        </p:nvSpPr>
        <p:spPr>
          <a:xfrm>
            <a:off x="457081" y="700680"/>
            <a:ext cx="8227457" cy="285750"/>
          </a:xfrm>
        </p:spPr>
        <p:txBody>
          <a:bodyPr>
            <a:noAutofit/>
          </a:bodyPr>
          <a:lstStyle>
            <a:lvl1pPr marL="0" indent="0">
              <a:spcBef>
                <a:spcPts val="0"/>
              </a:spcBef>
              <a:buNone/>
              <a:defRPr sz="1800" baseline="0"/>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t>Click to add one-line subtitle</a:t>
            </a: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361709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divider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58776" y="2156252"/>
            <a:ext cx="8426450" cy="830997"/>
          </a:xfrm>
          <a:prstGeom prst="rect">
            <a:avLst/>
          </a:prstGeom>
        </p:spPr>
        <p:txBody>
          <a:bodyPr lIns="0"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1881633725"/>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50939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Ending slide">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377B9CD-1CC5-4D3F-A5FD-C8634A93E3F1}"/>
              </a:ext>
            </a:extLst>
          </p:cNvPr>
          <p:cNvPicPr>
            <a:picLocks noChangeAspect="1"/>
          </p:cNvPicPr>
          <p:nvPr userDrawn="1"/>
        </p:nvPicPr>
        <p:blipFill>
          <a:blip r:embed="rId2"/>
          <a:stretch>
            <a:fillRect/>
          </a:stretch>
        </p:blipFill>
        <p:spPr>
          <a:xfrm>
            <a:off x="2881719" y="0"/>
            <a:ext cx="6071209" cy="5143500"/>
          </a:xfrm>
          <a:prstGeom prst="rect">
            <a:avLst/>
          </a:prstGeom>
        </p:spPr>
      </p:pic>
      <p:sp>
        <p:nvSpPr>
          <p:cNvPr id="6" name="Text Placeholder 5"/>
          <p:cNvSpPr>
            <a:spLocks noGrp="1"/>
          </p:cNvSpPr>
          <p:nvPr>
            <p:ph type="body" sz="quarter" idx="10" hasCustomPrompt="1"/>
          </p:nvPr>
        </p:nvSpPr>
        <p:spPr>
          <a:xfrm>
            <a:off x="360238" y="2161159"/>
            <a:ext cx="8423524" cy="821182"/>
          </a:xfrm>
          <a:prstGeom prst="rect">
            <a:avLst/>
          </a:prstGeom>
        </p:spPr>
        <p:txBody>
          <a:bodyPr bIns="36000"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dirty="0"/>
              <a:t>Click to edit title style</a:t>
            </a:r>
          </a:p>
        </p:txBody>
      </p:sp>
      <p:grpSp>
        <p:nvGrpSpPr>
          <p:cNvPr id="7" name="Group 6">
            <a:extLst>
              <a:ext uri="{FF2B5EF4-FFF2-40B4-BE49-F238E27FC236}">
                <a16:creationId xmlns:a16="http://schemas.microsoft.com/office/drawing/2014/main" id="{99B1E71D-542F-4FB2-8A04-A710CA04E873}"/>
              </a:ext>
            </a:extLst>
          </p:cNvPr>
          <p:cNvGrpSpPr/>
          <p:nvPr userDrawn="1"/>
        </p:nvGrpSpPr>
        <p:grpSpPr>
          <a:xfrm>
            <a:off x="3431377" y="3733800"/>
            <a:ext cx="2175573" cy="378197"/>
            <a:chOff x="3431377" y="3733800"/>
            <a:chExt cx="2175573" cy="378197"/>
          </a:xfrm>
        </p:grpSpPr>
        <p:pic>
          <p:nvPicPr>
            <p:cNvPr id="8" name="Picture 7">
              <a:extLst>
                <a:ext uri="{FF2B5EF4-FFF2-40B4-BE49-F238E27FC236}">
                  <a16:creationId xmlns:a16="http://schemas.microsoft.com/office/drawing/2014/main" id="{46173584-867A-462B-9246-12A9D4BBA03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70471" y="3760676"/>
              <a:ext cx="836479" cy="351321"/>
            </a:xfrm>
            <a:prstGeom prst="rect">
              <a:avLst/>
            </a:prstGeom>
          </p:spPr>
        </p:pic>
        <p:cxnSp>
          <p:nvCxnSpPr>
            <p:cNvPr id="9" name="Straight Connector 8">
              <a:extLst>
                <a:ext uri="{FF2B5EF4-FFF2-40B4-BE49-F238E27FC236}">
                  <a16:creationId xmlns:a16="http://schemas.microsoft.com/office/drawing/2014/main" id="{B06F9E19-B7D2-4653-8D9E-321B083A577D}"/>
                </a:ext>
              </a:extLst>
            </p:cNvPr>
            <p:cNvCxnSpPr>
              <a:cxnSpLocks/>
            </p:cNvCxnSpPr>
            <p:nvPr userDrawn="1"/>
          </p:nvCxnSpPr>
          <p:spPr>
            <a:xfrm>
              <a:off x="4572000" y="3733800"/>
              <a:ext cx="0" cy="3781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833E00F5-7CC2-49B1-B2C3-0904A259952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431377" y="3852014"/>
              <a:ext cx="942153" cy="168643"/>
            </a:xfrm>
            <a:prstGeom prst="rect">
              <a:avLst/>
            </a:prstGeom>
          </p:spPr>
        </p:pic>
      </p:grpSp>
    </p:spTree>
    <p:extLst>
      <p:ext uri="{BB962C8B-B14F-4D97-AF65-F5344CB8AC3E}">
        <p14:creationId xmlns:p14="http://schemas.microsoft.com/office/powerpoint/2010/main" val="1514990297"/>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3992825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hree Content and Headings">
    <p:spTree>
      <p:nvGrpSpPr>
        <p:cNvPr id="1" name=""/>
        <p:cNvGrpSpPr/>
        <p:nvPr/>
      </p:nvGrpSpPr>
      <p:grpSpPr>
        <a:xfrm>
          <a:off x="0" y="0"/>
          <a:ext cx="0" cy="0"/>
          <a:chOff x="0" y="0"/>
          <a:chExt cx="0" cy="0"/>
        </a:xfrm>
      </p:grpSpPr>
      <p:sp>
        <p:nvSpPr>
          <p:cNvPr id="2" name="Title 1"/>
          <p:cNvSpPr>
            <a:spLocks noGrp="1"/>
          </p:cNvSpPr>
          <p:nvPr>
            <p:ph type="title"/>
          </p:nvPr>
        </p:nvSpPr>
        <p:spPr>
          <a:xfrm>
            <a:off x="457081" y="389427"/>
            <a:ext cx="8227457" cy="553998"/>
          </a:xfrm>
        </p:spPr>
        <p:txBody>
          <a:bodyPr/>
          <a:lstStyle/>
          <a:p>
            <a:r>
              <a:rPr lang="en-US"/>
              <a:t>Click to edit Master title style</a:t>
            </a:r>
            <a:endParaRPr/>
          </a:p>
        </p:txBody>
      </p:sp>
      <p:sp>
        <p:nvSpPr>
          <p:cNvPr id="9" name="Text Placeholder 2"/>
          <p:cNvSpPr>
            <a:spLocks noGrp="1"/>
          </p:cNvSpPr>
          <p:nvPr>
            <p:ph type="body" idx="1" hasCustomPrompt="1"/>
          </p:nvPr>
        </p:nvSpPr>
        <p:spPr>
          <a:xfrm>
            <a:off x="45720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t>Click to add heading</a:t>
            </a:r>
          </a:p>
        </p:txBody>
      </p:sp>
      <p:sp>
        <p:nvSpPr>
          <p:cNvPr id="10" name="Text Placeholder 9"/>
          <p:cNvSpPr>
            <a:spLocks noGrp="1"/>
          </p:cNvSpPr>
          <p:nvPr>
            <p:ph type="body" sz="quarter" idx="14"/>
          </p:nvPr>
        </p:nvSpPr>
        <p:spPr>
          <a:xfrm>
            <a:off x="457081"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Text Placeholder 2"/>
          <p:cNvSpPr>
            <a:spLocks noGrp="1"/>
          </p:cNvSpPr>
          <p:nvPr>
            <p:ph type="body" idx="17" hasCustomPrompt="1"/>
          </p:nvPr>
        </p:nvSpPr>
        <p:spPr>
          <a:xfrm>
            <a:off x="3286245"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t>Click to add heading</a:t>
            </a:r>
          </a:p>
        </p:txBody>
      </p:sp>
      <p:sp>
        <p:nvSpPr>
          <p:cNvPr id="11" name="Text Placeholder 9"/>
          <p:cNvSpPr>
            <a:spLocks noGrp="1"/>
          </p:cNvSpPr>
          <p:nvPr>
            <p:ph type="body" sz="quarter" idx="15"/>
          </p:nvPr>
        </p:nvSpPr>
        <p:spPr>
          <a:xfrm>
            <a:off x="3286125"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Text Placeholder 2"/>
          <p:cNvSpPr>
            <a:spLocks noGrp="1"/>
          </p:cNvSpPr>
          <p:nvPr>
            <p:ph type="body" idx="18" hasCustomPrompt="1"/>
          </p:nvPr>
        </p:nvSpPr>
        <p:spPr>
          <a:xfrm>
            <a:off x="6115170" y="1142999"/>
            <a:ext cx="2571631" cy="240030"/>
          </a:xfrm>
        </p:spPr>
        <p:txBody>
          <a:bodyPr anchor="t">
            <a:noAutofit/>
          </a:bodyPr>
          <a:lstStyle>
            <a:lvl1pPr marL="0" indent="0">
              <a:spcBef>
                <a:spcPts val="0"/>
              </a:spcBef>
              <a:buNone/>
              <a:defRPr sz="15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t>Click to add heading</a:t>
            </a:r>
          </a:p>
        </p:txBody>
      </p:sp>
      <p:sp>
        <p:nvSpPr>
          <p:cNvPr id="12" name="Text Placeholder 9"/>
          <p:cNvSpPr>
            <a:spLocks noGrp="1"/>
          </p:cNvSpPr>
          <p:nvPr>
            <p:ph type="body" sz="quarter" idx="16"/>
          </p:nvPr>
        </p:nvSpPr>
        <p:spPr>
          <a:xfrm>
            <a:off x="6112788" y="1428750"/>
            <a:ext cx="2571750" cy="3143250"/>
          </a:xfrm>
        </p:spPr>
        <p:txBody>
          <a:bodyPr>
            <a:normAutofit/>
          </a:bodyPr>
          <a:lstStyle>
            <a:lvl1pPr>
              <a:defRPr sz="1200"/>
            </a:lvl1pPr>
            <a:lvl2pPr>
              <a:defRPr sz="1050"/>
            </a:lvl2pPr>
            <a:lvl3pPr>
              <a:defRPr sz="900"/>
            </a:lvl3pPr>
            <a:lvl4pPr>
              <a:defRPr sz="825"/>
            </a:lvl4pPr>
            <a:lvl5pPr>
              <a:defRPr sz="825"/>
            </a:lvl5pPr>
            <a:lvl6pPr>
              <a:defRPr sz="825"/>
            </a:lvl6pPr>
            <a:lvl7pPr>
              <a:defRPr sz="825"/>
            </a:lvl7pPr>
            <a:lvl8pPr>
              <a:defRPr sz="825"/>
            </a:lvl8pPr>
            <a:lvl9pPr>
              <a:defRPr sz="825"/>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Tree>
    <p:extLst>
      <p:ext uri="{BB962C8B-B14F-4D97-AF65-F5344CB8AC3E}">
        <p14:creationId xmlns:p14="http://schemas.microsoft.com/office/powerpoint/2010/main" val="254368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23852" y="1085849"/>
            <a:ext cx="8429626" cy="3718149"/>
          </a:xfrm>
        </p:spPr>
        <p:txBody>
          <a:bodyPr>
            <a:noAutofit/>
          </a:bodyPr>
          <a:lstStyle>
            <a:lvl1pPr>
              <a:defRPr/>
            </a:lvl1pPr>
          </a:lstStyle>
          <a:p>
            <a:pPr lvl="0"/>
            <a:r>
              <a:rPr lang="en-US"/>
              <a:t>Click to edit Master text styles</a:t>
            </a:r>
          </a:p>
          <a:p>
            <a:pPr lvl="1"/>
            <a:r>
              <a:rPr lang="en-US"/>
              <a:t>Second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2880928"/>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_no_logo">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AEE1D80-839F-421B-A351-BD29FFB1E552}"/>
              </a:ext>
            </a:extLst>
          </p:cNvPr>
          <p:cNvSpPr txBox="1"/>
          <p:nvPr userDrawn="1"/>
        </p:nvSpPr>
        <p:spPr>
          <a:xfrm>
            <a:off x="365761" y="4963256"/>
            <a:ext cx="3667671"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2020 Veeam Software. Confidential information. All rights reserved. All trademarks are the property of their respective owners.</a:t>
            </a:r>
          </a:p>
        </p:txBody>
      </p:sp>
    </p:spTree>
    <p:extLst>
      <p:ext uri="{BB962C8B-B14F-4D97-AF65-F5344CB8AC3E}">
        <p14:creationId xmlns:p14="http://schemas.microsoft.com/office/powerpoint/2010/main" val="3619334237"/>
      </p:ext>
    </p:extLst>
  </p:cSld>
  <p:clrMapOvr>
    <a:masterClrMapping/>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8"/>
            <a:ext cx="8363938"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279823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0109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64081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2" name="Title 1"/>
          <p:cNvSpPr>
            <a:spLocks noGrp="1"/>
          </p:cNvSpPr>
          <p:nvPr>
            <p:ph type="title"/>
          </p:nvPr>
        </p:nvSpPr>
        <p:spPr>
          <a:xfrm>
            <a:off x="388800" y="288000"/>
            <a:ext cx="7886700" cy="646331"/>
          </a:xfrm>
        </p:spPr>
        <p:txBody>
          <a:bodyPr/>
          <a:lstStyle>
            <a:lvl1pPr>
              <a:defRPr>
                <a:solidFill>
                  <a:srgbClr val="54B948"/>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35522584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9"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43484318"/>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2785284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cSld name="Master_Title_Only">
    <p:bg>
      <p:bgPr>
        <a:solidFill>
          <a:srgbClr val="00373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Tree>
    <p:extLst>
      <p:ext uri="{BB962C8B-B14F-4D97-AF65-F5344CB8AC3E}">
        <p14:creationId xmlns:p14="http://schemas.microsoft.com/office/powerpoint/2010/main" val="5727980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E665F6-8271-41AA-B959-F730D9A84D56}"/>
              </a:ext>
            </a:extLst>
          </p:cNvPr>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pic>
        <p:nvPicPr>
          <p:cNvPr id="3" name="Graphic 13">
            <a:hlinkClick r:id="rId2" action="ppaction://hlinksldjump"/>
            <a:extLst>
              <a:ext uri="{FF2B5EF4-FFF2-40B4-BE49-F238E27FC236}">
                <a16:creationId xmlns:a16="http://schemas.microsoft.com/office/drawing/2014/main" id="{78BE04A1-1C48-475F-98EF-1438352FB87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18172932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Text ">
    <p:spTree>
      <p:nvGrpSpPr>
        <p:cNvPr id="1" name=""/>
        <p:cNvGrpSpPr/>
        <p:nvPr/>
      </p:nvGrpSpPr>
      <p:grpSpPr>
        <a:xfrm>
          <a:off x="0" y="0"/>
          <a:ext cx="0" cy="0"/>
          <a:chOff x="0" y="0"/>
          <a:chExt cx="0" cy="0"/>
        </a:xfrm>
      </p:grpSpPr>
      <p:sp>
        <p:nvSpPr>
          <p:cNvPr id="2" name="Title 1"/>
          <p:cNvSpPr>
            <a:spLocks noGrp="1"/>
          </p:cNvSpPr>
          <p:nvPr>
            <p:ph type="title"/>
          </p:nvPr>
        </p:nvSpPr>
        <p:spPr>
          <a:xfrm>
            <a:off x="365760" y="171451"/>
            <a:ext cx="8363938" cy="677108"/>
          </a:xfrm>
        </p:spPr>
        <p:txBody>
          <a:bodyPr/>
          <a:lstStyle>
            <a:lvl1pPr>
              <a:lnSpc>
                <a:spcPct val="100000"/>
              </a:lnSpc>
              <a:defRPr spc="0">
                <a:latin typeface="+mj-lt"/>
              </a:defRPr>
            </a:lvl1pPr>
          </a:lstStyle>
          <a:p>
            <a:r>
              <a:rPr lang="en-US"/>
              <a:t>Click to edit Master title style</a:t>
            </a:r>
          </a:p>
        </p:txBody>
      </p:sp>
      <p:sp>
        <p:nvSpPr>
          <p:cNvPr id="5" name="Text Placeholder 4"/>
          <p:cNvSpPr>
            <a:spLocks noGrp="1"/>
          </p:cNvSpPr>
          <p:nvPr>
            <p:ph type="body" sz="quarter" idx="10"/>
          </p:nvPr>
        </p:nvSpPr>
        <p:spPr>
          <a:xfrm>
            <a:off x="365760" y="1085851"/>
            <a:ext cx="8363938" cy="3718148"/>
          </a:xfrm>
        </p:spPr>
        <p:txBody>
          <a:bodyPr>
            <a:noAutofit/>
          </a:bodyPr>
          <a:lstStyle>
            <a:lvl1pPr marL="0" marR="0" indent="0" algn="l" defTabSz="686030" rtl="0" eaLnBrk="1" fontAlgn="auto" latinLnBrk="0" hangingPunct="1">
              <a:lnSpc>
                <a:spcPct val="100000"/>
              </a:lnSpc>
              <a:spcBef>
                <a:spcPts val="0"/>
              </a:spcBef>
              <a:spcAft>
                <a:spcPts val="0"/>
              </a:spcAft>
              <a:buClrTx/>
              <a:buSzPct val="90000"/>
              <a:buFont typeface="Arial" pitchFamily="34" charset="0"/>
              <a:buNone/>
              <a:tabLst/>
              <a:defRPr sz="2000" spc="0" baseline="0">
                <a:latin typeface="+mn-lt"/>
              </a:defRPr>
            </a:lvl1pPr>
            <a:lvl2pPr marL="266693" marR="0" indent="-266693" algn="l" defTabSz="686030" rtl="0" eaLnBrk="1" fontAlgn="auto" latinLnBrk="0" hangingPunct="1">
              <a:lnSpc>
                <a:spcPct val="100000"/>
              </a:lnSpc>
              <a:spcBef>
                <a:spcPts val="0"/>
              </a:spcBef>
              <a:spcAft>
                <a:spcPts val="0"/>
              </a:spcAft>
              <a:buClr>
                <a:srgbClr val="000000">
                  <a:lumMod val="50000"/>
                  <a:lumOff val="50000"/>
                </a:srgbClr>
              </a:buClr>
              <a:buSzPct val="90000"/>
              <a:buFont typeface="Arial" pitchFamily="34" charset="0"/>
              <a:buChar char="•"/>
              <a:tabLst/>
              <a:defRPr sz="1800" spc="0" baseline="0">
                <a:latin typeface="+mn-l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marL="0" marR="0" lvl="0" indent="0" algn="l" defTabSz="686030"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000000">
                    <a:lumMod val="50000"/>
                    <a:lumOff val="50000"/>
                  </a:srgbClr>
                </a:solidFill>
                <a:effectLst/>
                <a:uLnTx/>
                <a:uFillTx/>
                <a:latin typeface="+mn-lt"/>
                <a:ea typeface="+mn-ea"/>
                <a:cs typeface="+mn-cs"/>
              </a:rPr>
              <a:t>Click to edit Master text styles</a:t>
            </a:r>
          </a:p>
          <a:p>
            <a:pPr marL="266693" marR="0" lvl="1" indent="-266693" algn="l" defTabSz="686030" rtl="0" eaLnBrk="1" fontAlgn="auto" latinLnBrk="0" hangingPunct="1">
              <a:lnSpc>
                <a:spcPct val="90000"/>
              </a:lnSpc>
              <a:spcBef>
                <a:spcPct val="20000"/>
              </a:spcBef>
              <a:spcAft>
                <a:spcPts val="0"/>
              </a:spcAft>
              <a:buClr>
                <a:srgbClr val="000000">
                  <a:lumMod val="50000"/>
                  <a:lumOff val="50000"/>
                </a:srgbClr>
              </a:buClr>
              <a:buSzPct val="90000"/>
              <a:buFont typeface="Arial" pitchFamily="34" charset="0"/>
              <a:buChar char="•"/>
              <a:tabLst/>
              <a:defRPr/>
            </a:pPr>
            <a:r>
              <a:rPr kumimoji="0" lang="en-US" sz="2000" b="0" i="0" u="none" strike="noStrike" kern="1200" cap="none" spc="0" normalizeH="0" baseline="0" noProof="0">
                <a:ln>
                  <a:noFill/>
                </a:ln>
                <a:solidFill>
                  <a:srgbClr val="000000">
                    <a:lumMod val="50000"/>
                    <a:lumOff val="50000"/>
                  </a:srgbClr>
                </a:solidFill>
                <a:effectLst/>
                <a:uLnTx/>
                <a:uFillTx/>
                <a:latin typeface="+mn-lt"/>
                <a:ea typeface="+mn-ea"/>
                <a:cs typeface="+mn-cs"/>
              </a:rPr>
              <a:t>Second level</a:t>
            </a:r>
          </a:p>
        </p:txBody>
      </p:sp>
    </p:spTree>
    <p:extLst>
      <p:ext uri="{BB962C8B-B14F-4D97-AF65-F5344CB8AC3E}">
        <p14:creationId xmlns:p14="http://schemas.microsoft.com/office/powerpoint/2010/main" val="355319979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60000" y="1023938"/>
            <a:ext cx="8363938"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3417834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808811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blank"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7748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12" name="Title 1"/>
          <p:cNvSpPr>
            <a:spLocks noGrp="1"/>
          </p:cNvSpPr>
          <p:nvPr>
            <p:ph type="title"/>
          </p:nvPr>
        </p:nvSpPr>
        <p:spPr>
          <a:xfrm>
            <a:off x="388800" y="288000"/>
            <a:ext cx="7886700" cy="646331"/>
          </a:xfrm>
        </p:spPr>
        <p:txBody>
          <a:bodyPr/>
          <a:lstStyle>
            <a:lvl1pPr>
              <a:defRPr>
                <a:solidFill>
                  <a:srgbClr val="54B948"/>
                </a:solidFill>
                <a:latin typeface="Arial" panose="020B0604020202020204" pitchFamily="34" charset="0"/>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19794666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Content Placeholder 5"/>
          <p:cNvSpPr>
            <a:spLocks noGrp="1"/>
          </p:cNvSpPr>
          <p:nvPr>
            <p:ph sz="quarter" idx="11"/>
          </p:nvPr>
        </p:nvSpPr>
        <p:spPr>
          <a:xfrm>
            <a:off x="388939" y="1085849"/>
            <a:ext cx="8364537" cy="3718149"/>
          </a:xfrm>
        </p:spPr>
        <p:txBody>
          <a:bodyPr>
            <a:noAutofit/>
          </a:bodyPr>
          <a:lstStyle>
            <a:lvl1pPr>
              <a:defRPr/>
            </a:lvl1pPr>
          </a:lstStyle>
          <a:p>
            <a:pPr lvl="0"/>
            <a:r>
              <a:rPr lang="en-US" dirty="0"/>
              <a:t>Click to edit Master text styles</a:t>
            </a:r>
          </a:p>
          <a:p>
            <a:pPr lvl="1"/>
            <a:r>
              <a:rPr lang="en-US" dirty="0"/>
              <a:t>Second level</a:t>
            </a:r>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7311313"/>
      </p:ext>
    </p:extLst>
  </p:cSld>
  <p:clrMapOvr>
    <a:masterClrMapping/>
  </p:clrMapOvr>
  <p:transition>
    <p:fade/>
  </p:transition>
  <p:extLst>
    <p:ext uri="{DCECCB84-F9BA-43D5-87BE-67443E8EF086}">
      <p15:sldGuideLst xmlns:p15="http://schemas.microsoft.com/office/powerpoint/2012/main">
        <p15:guide id="1" orient="horz" pos="5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Master_Welcome_Slid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6BF28BB1-A442-4307-ACE8-99FF40B952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2461" t="16818" r="27113" b="31786"/>
          <a:stretch/>
        </p:blipFill>
        <p:spPr>
          <a:xfrm>
            <a:off x="4048126" y="0"/>
            <a:ext cx="3638550" cy="5143500"/>
          </a:xfrm>
          <a:prstGeom prst="rect">
            <a:avLst/>
          </a:prstGeom>
        </p:spPr>
      </p:pic>
      <p:pic>
        <p:nvPicPr>
          <p:cNvPr id="7" name="Graphic 6">
            <a:extLst>
              <a:ext uri="{FF2B5EF4-FFF2-40B4-BE49-F238E27FC236}">
                <a16:creationId xmlns:a16="http://schemas.microsoft.com/office/drawing/2014/main" id="{C91BAAE8-FACC-4651-A4B5-D327EE140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121400" y="464076"/>
            <a:ext cx="2346114" cy="412224"/>
          </a:xfrm>
          <a:prstGeom prst="rect">
            <a:avLst/>
          </a:prstGeom>
        </p:spPr>
      </p:pic>
      <p:sp>
        <p:nvSpPr>
          <p:cNvPr id="9" name="Title 1">
            <a:extLst>
              <a:ext uri="{FF2B5EF4-FFF2-40B4-BE49-F238E27FC236}">
                <a16:creationId xmlns:a16="http://schemas.microsoft.com/office/drawing/2014/main" id="{8F7844FA-8E3A-4582-A8A7-359482654EFD}"/>
              </a:ext>
            </a:extLst>
          </p:cNvPr>
          <p:cNvSpPr>
            <a:spLocks noGrp="1"/>
          </p:cNvSpPr>
          <p:nvPr>
            <p:ph type="title"/>
          </p:nvPr>
        </p:nvSpPr>
        <p:spPr>
          <a:xfrm>
            <a:off x="389436" y="1082380"/>
            <a:ext cx="6001839" cy="3046988"/>
          </a:xfrm>
        </p:spPr>
        <p:txBody>
          <a:bodyPr anchor="ctr"/>
          <a:lstStyle>
            <a:lvl1pPr>
              <a:defRPr sz="6600" baseline="0">
                <a:solidFill>
                  <a:schemeClr val="bg1"/>
                </a:solidFill>
              </a:defRPr>
            </a:lvl1pPr>
          </a:lstStyle>
          <a:p>
            <a:r>
              <a:rPr lang="en-US"/>
              <a:t>Click to edit Master title style</a:t>
            </a:r>
            <a:endParaRPr lang="en-NL"/>
          </a:p>
        </p:txBody>
      </p:sp>
    </p:spTree>
    <p:extLst>
      <p:ext uri="{BB962C8B-B14F-4D97-AF65-F5344CB8AC3E}">
        <p14:creationId xmlns:p14="http://schemas.microsoft.com/office/powerpoint/2010/main" val="149752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Master_Title_Only">
    <p:bg>
      <p:bgPr>
        <a:solidFill>
          <a:srgbClr val="00373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93EB20"/>
                </a:solidFill>
              </a:defRPr>
            </a:lvl1pPr>
          </a:lstStyle>
          <a:p>
            <a:r>
              <a:rPr lang="en-US"/>
              <a:t>Click to edit Master title style</a:t>
            </a:r>
          </a:p>
        </p:txBody>
      </p:sp>
    </p:spTree>
    <p:extLst>
      <p:ext uri="{BB962C8B-B14F-4D97-AF65-F5344CB8AC3E}">
        <p14:creationId xmlns:p14="http://schemas.microsoft.com/office/powerpoint/2010/main" val="26461089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80468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21542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8" name="Graphic 7">
            <a:extLst>
              <a:ext uri="{FF2B5EF4-FFF2-40B4-BE49-F238E27FC236}">
                <a16:creationId xmlns:a16="http://schemas.microsoft.com/office/drawing/2014/main" id="{16F5DF79-AEAE-4A36-B2F0-9349336369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pic>
        <p:nvPicPr>
          <p:cNvPr id="7" name="Graphic 13">
            <a:hlinkClick r:id="rId4" action="ppaction://hlinksldjump"/>
            <a:extLst>
              <a:ext uri="{FF2B5EF4-FFF2-40B4-BE49-F238E27FC236}">
                <a16:creationId xmlns:a16="http://schemas.microsoft.com/office/drawing/2014/main" id="{19C3BA30-68D5-432F-B05A-D9F03B0A866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2390374343"/>
      </p:ext>
    </p:extLst>
  </p:cSld>
  <p:clrMapOvr>
    <a:masterClrMapping/>
  </p:clrMapOvr>
  <p:transition>
    <p:fade/>
  </p:transition>
  <p:extLst>
    <p:ext uri="{DCECCB84-F9BA-43D5-87BE-67443E8EF086}">
      <p15:sldGuideLst xmlns:p15="http://schemas.microsoft.com/office/powerpoint/2012/main">
        <p15:guide id="0" orient="horz" pos="2372">
          <p15:clr>
            <a:srgbClr val="FBAE40"/>
          </p15:clr>
        </p15:guide>
        <p15:guide id="1" orient="horz" pos="216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
        <p:nvSpPr>
          <p:cNvPr id="5" name="Text Placeholder 4">
            <a:extLst>
              <a:ext uri="{FF2B5EF4-FFF2-40B4-BE49-F238E27FC236}">
                <a16:creationId xmlns:a16="http://schemas.microsoft.com/office/drawing/2014/main" id="{F401C327-6256-453C-B045-711FF99563CC}"/>
              </a:ext>
            </a:extLst>
          </p:cNvPr>
          <p:cNvSpPr>
            <a:spLocks noGrp="1"/>
          </p:cNvSpPr>
          <p:nvPr>
            <p:ph type="body" sz="quarter" idx="10"/>
          </p:nvPr>
        </p:nvSpPr>
        <p:spPr>
          <a:xfrm>
            <a:off x="359999" y="1023938"/>
            <a:ext cx="8425225" cy="3845242"/>
          </a:xfrm>
        </p:spPr>
        <p:txBody>
          <a:bodyPr/>
          <a:lstStyle>
            <a:lvl2pPr>
              <a:buClr>
                <a:schemeClr val="bg1"/>
              </a:buClr>
              <a:defRPr>
                <a:solidFill>
                  <a:schemeClr val="bg1"/>
                </a:solidFill>
              </a:defRPr>
            </a:lvl2pPr>
            <a:lvl3pPr>
              <a:buClr>
                <a:schemeClr val="bg1"/>
              </a:buCl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0943564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E3C00-3D03-4257-825A-2C73D882B051}"/>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578069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Agenda slide ">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6A111CE8-5105-42A2-8DF8-9E10E9150757}"/>
              </a:ext>
            </a:extLst>
          </p:cNvPr>
          <p:cNvSpPr>
            <a:spLocks noGrp="1"/>
          </p:cNvSpPr>
          <p:nvPr>
            <p:ph type="body" sz="quarter" idx="10" hasCustomPrompt="1"/>
          </p:nvPr>
        </p:nvSpPr>
        <p:spPr>
          <a:xfrm>
            <a:off x="358775" y="2286696"/>
            <a:ext cx="2043008" cy="553998"/>
          </a:xfrm>
        </p:spPr>
        <p:txBody>
          <a:bodyPr wrap="square" tIns="0" bIns="72000" anchor="ctr">
            <a:noAutofit/>
          </a:bodyPr>
          <a:lstStyle>
            <a:lvl1pPr>
              <a:defRPr sz="4000"/>
            </a:lvl1pPr>
          </a:lstStyle>
          <a:p>
            <a:pPr lvl="0"/>
            <a:r>
              <a:rPr lang="en-US" dirty="0"/>
              <a:t>Agenda</a:t>
            </a:r>
          </a:p>
        </p:txBody>
      </p:sp>
      <p:sp>
        <p:nvSpPr>
          <p:cNvPr id="33" name="Text Placeholder 32">
            <a:extLst>
              <a:ext uri="{FF2B5EF4-FFF2-40B4-BE49-F238E27FC236}">
                <a16:creationId xmlns:a16="http://schemas.microsoft.com/office/drawing/2014/main" id="{ACEE12E2-DC79-4DB8-8F61-A48797604DF3}"/>
              </a:ext>
            </a:extLst>
          </p:cNvPr>
          <p:cNvSpPr>
            <a:spLocks noGrp="1"/>
          </p:cNvSpPr>
          <p:nvPr>
            <p:ph type="body" sz="quarter" idx="11" hasCustomPrompt="1"/>
          </p:nvPr>
        </p:nvSpPr>
        <p:spPr>
          <a:xfrm>
            <a:off x="2564492" y="158720"/>
            <a:ext cx="600075" cy="215444"/>
          </a:xfrm>
        </p:spPr>
        <p:txBody>
          <a:bodyPr anchor="ctr"/>
          <a:lstStyle>
            <a:lvl1pPr>
              <a:defRPr sz="1400">
                <a:solidFill>
                  <a:srgbClr val="43FFC0"/>
                </a:solidFill>
              </a:defRPr>
            </a:lvl1pPr>
          </a:lstStyle>
          <a:p>
            <a:pPr lvl="0"/>
            <a:r>
              <a:rPr lang="en-US" dirty="0"/>
              <a:t>Time</a:t>
            </a:r>
          </a:p>
        </p:txBody>
      </p:sp>
      <p:sp>
        <p:nvSpPr>
          <p:cNvPr id="34" name="Text Placeholder 32">
            <a:extLst>
              <a:ext uri="{FF2B5EF4-FFF2-40B4-BE49-F238E27FC236}">
                <a16:creationId xmlns:a16="http://schemas.microsoft.com/office/drawing/2014/main" id="{1B0220FB-2BEC-4FFF-B14A-D721C7D2D316}"/>
              </a:ext>
            </a:extLst>
          </p:cNvPr>
          <p:cNvSpPr>
            <a:spLocks noGrp="1"/>
          </p:cNvSpPr>
          <p:nvPr>
            <p:ph type="body" sz="quarter" idx="12" hasCustomPrompt="1"/>
          </p:nvPr>
        </p:nvSpPr>
        <p:spPr>
          <a:xfrm>
            <a:off x="2564492" y="574962"/>
            <a:ext cx="600075" cy="215444"/>
          </a:xfrm>
        </p:spPr>
        <p:txBody>
          <a:bodyPr anchor="ctr"/>
          <a:lstStyle>
            <a:lvl1pPr>
              <a:defRPr sz="1400">
                <a:solidFill>
                  <a:srgbClr val="43FFC0"/>
                </a:solidFill>
              </a:defRPr>
            </a:lvl1pPr>
          </a:lstStyle>
          <a:p>
            <a:pPr lvl="0"/>
            <a:r>
              <a:rPr lang="en-US" dirty="0"/>
              <a:t>Time</a:t>
            </a:r>
          </a:p>
        </p:txBody>
      </p:sp>
      <p:sp>
        <p:nvSpPr>
          <p:cNvPr id="35" name="Text Placeholder 32">
            <a:extLst>
              <a:ext uri="{FF2B5EF4-FFF2-40B4-BE49-F238E27FC236}">
                <a16:creationId xmlns:a16="http://schemas.microsoft.com/office/drawing/2014/main" id="{3A131D73-7C36-4DDC-A6D8-5EAC2443E9E7}"/>
              </a:ext>
            </a:extLst>
          </p:cNvPr>
          <p:cNvSpPr>
            <a:spLocks noGrp="1"/>
          </p:cNvSpPr>
          <p:nvPr>
            <p:ph type="body" sz="quarter" idx="13" hasCustomPrompt="1"/>
          </p:nvPr>
        </p:nvSpPr>
        <p:spPr>
          <a:xfrm>
            <a:off x="2564492" y="995583"/>
            <a:ext cx="600075" cy="215444"/>
          </a:xfrm>
        </p:spPr>
        <p:txBody>
          <a:bodyPr anchor="ctr"/>
          <a:lstStyle>
            <a:lvl1pPr>
              <a:defRPr sz="1400">
                <a:solidFill>
                  <a:srgbClr val="43FFC0"/>
                </a:solidFill>
              </a:defRPr>
            </a:lvl1pPr>
          </a:lstStyle>
          <a:p>
            <a:pPr lvl="0"/>
            <a:r>
              <a:rPr lang="en-US" dirty="0"/>
              <a:t>Time</a:t>
            </a:r>
          </a:p>
        </p:txBody>
      </p:sp>
      <p:sp>
        <p:nvSpPr>
          <p:cNvPr id="36" name="Text Placeholder 32">
            <a:extLst>
              <a:ext uri="{FF2B5EF4-FFF2-40B4-BE49-F238E27FC236}">
                <a16:creationId xmlns:a16="http://schemas.microsoft.com/office/drawing/2014/main" id="{0CBFCC4D-17A1-4AFA-BEB6-A0DE0D2FF595}"/>
              </a:ext>
            </a:extLst>
          </p:cNvPr>
          <p:cNvSpPr>
            <a:spLocks noGrp="1"/>
          </p:cNvSpPr>
          <p:nvPr>
            <p:ph type="body" sz="quarter" idx="14" hasCustomPrompt="1"/>
          </p:nvPr>
        </p:nvSpPr>
        <p:spPr>
          <a:xfrm>
            <a:off x="2564492" y="1413661"/>
            <a:ext cx="600075" cy="215444"/>
          </a:xfrm>
        </p:spPr>
        <p:txBody>
          <a:bodyPr anchor="ctr"/>
          <a:lstStyle>
            <a:lvl1pPr>
              <a:defRPr sz="1400">
                <a:solidFill>
                  <a:srgbClr val="43FFC0"/>
                </a:solidFill>
              </a:defRPr>
            </a:lvl1pPr>
          </a:lstStyle>
          <a:p>
            <a:pPr lvl="0"/>
            <a:r>
              <a:rPr lang="en-US" dirty="0"/>
              <a:t>Time</a:t>
            </a:r>
          </a:p>
        </p:txBody>
      </p:sp>
      <p:sp>
        <p:nvSpPr>
          <p:cNvPr id="37" name="Text Placeholder 32">
            <a:extLst>
              <a:ext uri="{FF2B5EF4-FFF2-40B4-BE49-F238E27FC236}">
                <a16:creationId xmlns:a16="http://schemas.microsoft.com/office/drawing/2014/main" id="{EDFC5E25-A88C-4AA9-9552-A93F5FD62BEC}"/>
              </a:ext>
            </a:extLst>
          </p:cNvPr>
          <p:cNvSpPr>
            <a:spLocks noGrp="1"/>
          </p:cNvSpPr>
          <p:nvPr>
            <p:ph type="body" sz="quarter" idx="15" hasCustomPrompt="1"/>
          </p:nvPr>
        </p:nvSpPr>
        <p:spPr>
          <a:xfrm>
            <a:off x="2564492" y="1826279"/>
            <a:ext cx="600075" cy="215444"/>
          </a:xfrm>
        </p:spPr>
        <p:txBody>
          <a:bodyPr anchor="ctr"/>
          <a:lstStyle>
            <a:lvl1pPr>
              <a:defRPr sz="1400">
                <a:solidFill>
                  <a:srgbClr val="43FFC0"/>
                </a:solidFill>
              </a:defRPr>
            </a:lvl1pPr>
          </a:lstStyle>
          <a:p>
            <a:pPr lvl="0"/>
            <a:r>
              <a:rPr lang="en-US" dirty="0"/>
              <a:t>Time</a:t>
            </a:r>
          </a:p>
        </p:txBody>
      </p:sp>
      <p:sp>
        <p:nvSpPr>
          <p:cNvPr id="38" name="Text Placeholder 32">
            <a:extLst>
              <a:ext uri="{FF2B5EF4-FFF2-40B4-BE49-F238E27FC236}">
                <a16:creationId xmlns:a16="http://schemas.microsoft.com/office/drawing/2014/main" id="{18D336BD-BCE9-4B92-BF82-56EC09C39E22}"/>
              </a:ext>
            </a:extLst>
          </p:cNvPr>
          <p:cNvSpPr>
            <a:spLocks noGrp="1"/>
          </p:cNvSpPr>
          <p:nvPr>
            <p:ph type="body" sz="quarter" idx="16" hasCustomPrompt="1"/>
          </p:nvPr>
        </p:nvSpPr>
        <p:spPr>
          <a:xfrm>
            <a:off x="2564492" y="2239266"/>
            <a:ext cx="600075" cy="215444"/>
          </a:xfrm>
        </p:spPr>
        <p:txBody>
          <a:bodyPr anchor="ctr"/>
          <a:lstStyle>
            <a:lvl1pPr>
              <a:defRPr sz="1400">
                <a:solidFill>
                  <a:srgbClr val="43FFC0"/>
                </a:solidFill>
              </a:defRPr>
            </a:lvl1pPr>
          </a:lstStyle>
          <a:p>
            <a:pPr lvl="0"/>
            <a:r>
              <a:rPr lang="en-US" dirty="0"/>
              <a:t>Time</a:t>
            </a:r>
          </a:p>
        </p:txBody>
      </p:sp>
      <p:sp>
        <p:nvSpPr>
          <p:cNvPr id="39" name="Text Placeholder 32">
            <a:extLst>
              <a:ext uri="{FF2B5EF4-FFF2-40B4-BE49-F238E27FC236}">
                <a16:creationId xmlns:a16="http://schemas.microsoft.com/office/drawing/2014/main" id="{AF1D6194-70A6-40CE-977E-0CF754564911}"/>
              </a:ext>
            </a:extLst>
          </p:cNvPr>
          <p:cNvSpPr>
            <a:spLocks noGrp="1"/>
          </p:cNvSpPr>
          <p:nvPr>
            <p:ph type="body" sz="quarter" idx="17" hasCustomPrompt="1"/>
          </p:nvPr>
        </p:nvSpPr>
        <p:spPr>
          <a:xfrm>
            <a:off x="2564492" y="2653537"/>
            <a:ext cx="600075" cy="215444"/>
          </a:xfrm>
        </p:spPr>
        <p:txBody>
          <a:bodyPr anchor="ctr"/>
          <a:lstStyle>
            <a:lvl1pPr>
              <a:defRPr sz="1400">
                <a:solidFill>
                  <a:schemeClr val="bg1"/>
                </a:solidFill>
              </a:defRPr>
            </a:lvl1pPr>
          </a:lstStyle>
          <a:p>
            <a:pPr lvl="0"/>
            <a:r>
              <a:rPr lang="en-US" dirty="0"/>
              <a:t>Time</a:t>
            </a:r>
          </a:p>
        </p:txBody>
      </p:sp>
      <p:sp>
        <p:nvSpPr>
          <p:cNvPr id="40" name="Text Placeholder 32">
            <a:extLst>
              <a:ext uri="{FF2B5EF4-FFF2-40B4-BE49-F238E27FC236}">
                <a16:creationId xmlns:a16="http://schemas.microsoft.com/office/drawing/2014/main" id="{2FB42E81-80F4-4306-9A58-816A1746E3DB}"/>
              </a:ext>
            </a:extLst>
          </p:cNvPr>
          <p:cNvSpPr>
            <a:spLocks noGrp="1"/>
          </p:cNvSpPr>
          <p:nvPr>
            <p:ph type="body" sz="quarter" idx="18" hasCustomPrompt="1"/>
          </p:nvPr>
        </p:nvSpPr>
        <p:spPr>
          <a:xfrm>
            <a:off x="2564492" y="3071006"/>
            <a:ext cx="600075" cy="215444"/>
          </a:xfrm>
        </p:spPr>
        <p:txBody>
          <a:bodyPr anchor="ctr"/>
          <a:lstStyle>
            <a:lvl1pPr>
              <a:defRPr sz="1400">
                <a:solidFill>
                  <a:srgbClr val="43FFC0"/>
                </a:solidFill>
              </a:defRPr>
            </a:lvl1pPr>
          </a:lstStyle>
          <a:p>
            <a:pPr lvl="0"/>
            <a:r>
              <a:rPr lang="en-US" dirty="0"/>
              <a:t>Time</a:t>
            </a:r>
          </a:p>
        </p:txBody>
      </p:sp>
      <p:sp>
        <p:nvSpPr>
          <p:cNvPr id="41" name="Text Placeholder 32">
            <a:extLst>
              <a:ext uri="{FF2B5EF4-FFF2-40B4-BE49-F238E27FC236}">
                <a16:creationId xmlns:a16="http://schemas.microsoft.com/office/drawing/2014/main" id="{3B8370BD-F774-4BAC-9596-953D61E64D21}"/>
              </a:ext>
            </a:extLst>
          </p:cNvPr>
          <p:cNvSpPr>
            <a:spLocks noGrp="1"/>
          </p:cNvSpPr>
          <p:nvPr>
            <p:ph type="body" sz="quarter" idx="19" hasCustomPrompt="1"/>
          </p:nvPr>
        </p:nvSpPr>
        <p:spPr>
          <a:xfrm>
            <a:off x="2564492" y="3488481"/>
            <a:ext cx="600075" cy="215444"/>
          </a:xfrm>
        </p:spPr>
        <p:txBody>
          <a:bodyPr anchor="ctr"/>
          <a:lstStyle>
            <a:lvl1pPr>
              <a:defRPr sz="1400">
                <a:solidFill>
                  <a:srgbClr val="43FFC0"/>
                </a:solidFill>
              </a:defRPr>
            </a:lvl1pPr>
          </a:lstStyle>
          <a:p>
            <a:pPr lvl="0"/>
            <a:r>
              <a:rPr lang="en-US" dirty="0"/>
              <a:t>Time</a:t>
            </a:r>
          </a:p>
        </p:txBody>
      </p:sp>
      <p:sp>
        <p:nvSpPr>
          <p:cNvPr id="42" name="Text Placeholder 32">
            <a:extLst>
              <a:ext uri="{FF2B5EF4-FFF2-40B4-BE49-F238E27FC236}">
                <a16:creationId xmlns:a16="http://schemas.microsoft.com/office/drawing/2014/main" id="{9B13FADB-F483-4604-9566-8C00210C8213}"/>
              </a:ext>
            </a:extLst>
          </p:cNvPr>
          <p:cNvSpPr>
            <a:spLocks noGrp="1"/>
          </p:cNvSpPr>
          <p:nvPr>
            <p:ph type="body" sz="quarter" idx="20" hasCustomPrompt="1"/>
          </p:nvPr>
        </p:nvSpPr>
        <p:spPr>
          <a:xfrm>
            <a:off x="2564492" y="3905621"/>
            <a:ext cx="600075" cy="215444"/>
          </a:xfrm>
        </p:spPr>
        <p:txBody>
          <a:bodyPr anchor="ctr"/>
          <a:lstStyle>
            <a:lvl1pPr>
              <a:defRPr sz="1400">
                <a:solidFill>
                  <a:srgbClr val="43FFC0"/>
                </a:solidFill>
              </a:defRPr>
            </a:lvl1pPr>
          </a:lstStyle>
          <a:p>
            <a:pPr lvl="0"/>
            <a:r>
              <a:rPr lang="en-US" dirty="0"/>
              <a:t>Time</a:t>
            </a:r>
          </a:p>
        </p:txBody>
      </p:sp>
      <p:sp>
        <p:nvSpPr>
          <p:cNvPr id="43" name="Text Placeholder 32">
            <a:extLst>
              <a:ext uri="{FF2B5EF4-FFF2-40B4-BE49-F238E27FC236}">
                <a16:creationId xmlns:a16="http://schemas.microsoft.com/office/drawing/2014/main" id="{8F4282EE-83F0-4E55-8872-4F79A29AB1F4}"/>
              </a:ext>
            </a:extLst>
          </p:cNvPr>
          <p:cNvSpPr>
            <a:spLocks noGrp="1"/>
          </p:cNvSpPr>
          <p:nvPr>
            <p:ph type="body" sz="quarter" idx="21" hasCustomPrompt="1"/>
          </p:nvPr>
        </p:nvSpPr>
        <p:spPr>
          <a:xfrm>
            <a:off x="2564492" y="4326242"/>
            <a:ext cx="600075" cy="215444"/>
          </a:xfrm>
        </p:spPr>
        <p:txBody>
          <a:bodyPr anchor="ctr"/>
          <a:lstStyle>
            <a:lvl1pPr>
              <a:defRPr sz="1400">
                <a:solidFill>
                  <a:srgbClr val="43FFC0"/>
                </a:solidFill>
              </a:defRPr>
            </a:lvl1pPr>
          </a:lstStyle>
          <a:p>
            <a:pPr lvl="0"/>
            <a:r>
              <a:rPr lang="en-US" dirty="0"/>
              <a:t>Time</a:t>
            </a:r>
          </a:p>
        </p:txBody>
      </p:sp>
      <p:sp>
        <p:nvSpPr>
          <p:cNvPr id="44" name="Text Placeholder 32">
            <a:extLst>
              <a:ext uri="{FF2B5EF4-FFF2-40B4-BE49-F238E27FC236}">
                <a16:creationId xmlns:a16="http://schemas.microsoft.com/office/drawing/2014/main" id="{A0EC6607-79A8-4371-9E8F-0E526366B2B7}"/>
              </a:ext>
            </a:extLst>
          </p:cNvPr>
          <p:cNvSpPr>
            <a:spLocks noGrp="1"/>
          </p:cNvSpPr>
          <p:nvPr>
            <p:ph type="body" sz="quarter" idx="22" hasCustomPrompt="1"/>
          </p:nvPr>
        </p:nvSpPr>
        <p:spPr>
          <a:xfrm>
            <a:off x="2564492" y="4746863"/>
            <a:ext cx="600075" cy="215444"/>
          </a:xfrm>
        </p:spPr>
        <p:txBody>
          <a:bodyPr anchor="ctr"/>
          <a:lstStyle>
            <a:lvl1pPr>
              <a:defRPr sz="1400">
                <a:solidFill>
                  <a:schemeClr val="bg1"/>
                </a:solidFill>
              </a:defRPr>
            </a:lvl1pPr>
          </a:lstStyle>
          <a:p>
            <a:pPr lvl="0"/>
            <a:r>
              <a:rPr lang="en-US" dirty="0"/>
              <a:t>Time</a:t>
            </a:r>
          </a:p>
        </p:txBody>
      </p:sp>
      <p:sp>
        <p:nvSpPr>
          <p:cNvPr id="45" name="Text Placeholder 32">
            <a:extLst>
              <a:ext uri="{FF2B5EF4-FFF2-40B4-BE49-F238E27FC236}">
                <a16:creationId xmlns:a16="http://schemas.microsoft.com/office/drawing/2014/main" id="{1A95914A-14E3-4346-8A69-611FCF70AF94}"/>
              </a:ext>
            </a:extLst>
          </p:cNvPr>
          <p:cNvSpPr>
            <a:spLocks noGrp="1"/>
          </p:cNvSpPr>
          <p:nvPr>
            <p:ph type="body" sz="quarter" idx="23" hasCustomPrompt="1"/>
          </p:nvPr>
        </p:nvSpPr>
        <p:spPr>
          <a:xfrm>
            <a:off x="3656212" y="153922"/>
            <a:ext cx="3529448" cy="223103"/>
          </a:xfrm>
        </p:spPr>
        <p:txBody>
          <a:bodyPr anchor="ctr">
            <a:noAutofit/>
          </a:bodyPr>
          <a:lstStyle>
            <a:lvl1pPr>
              <a:defRPr sz="1200">
                <a:solidFill>
                  <a:schemeClr val="bg1"/>
                </a:solidFill>
              </a:defRPr>
            </a:lvl1pPr>
          </a:lstStyle>
          <a:p>
            <a:pPr lvl="0"/>
            <a:r>
              <a:rPr lang="en-US" dirty="0"/>
              <a:t>Time</a:t>
            </a:r>
          </a:p>
        </p:txBody>
      </p:sp>
      <p:sp>
        <p:nvSpPr>
          <p:cNvPr id="46" name="Text Placeholder 32">
            <a:extLst>
              <a:ext uri="{FF2B5EF4-FFF2-40B4-BE49-F238E27FC236}">
                <a16:creationId xmlns:a16="http://schemas.microsoft.com/office/drawing/2014/main" id="{271CCE4F-DE19-4818-8A0F-D081E683FAA9}"/>
              </a:ext>
            </a:extLst>
          </p:cNvPr>
          <p:cNvSpPr>
            <a:spLocks noGrp="1"/>
          </p:cNvSpPr>
          <p:nvPr>
            <p:ph type="body" sz="quarter" idx="24" hasCustomPrompt="1"/>
          </p:nvPr>
        </p:nvSpPr>
        <p:spPr>
          <a:xfrm>
            <a:off x="3656212" y="574962"/>
            <a:ext cx="3529448" cy="220142"/>
          </a:xfrm>
        </p:spPr>
        <p:txBody>
          <a:bodyPr anchor="ctr">
            <a:noAutofit/>
          </a:bodyPr>
          <a:lstStyle>
            <a:lvl1pPr>
              <a:defRPr sz="1200">
                <a:solidFill>
                  <a:schemeClr val="bg1"/>
                </a:solidFill>
              </a:defRPr>
            </a:lvl1pPr>
          </a:lstStyle>
          <a:p>
            <a:pPr lvl="0"/>
            <a:r>
              <a:rPr lang="en-US" dirty="0"/>
              <a:t>Time</a:t>
            </a:r>
          </a:p>
        </p:txBody>
      </p:sp>
      <p:sp>
        <p:nvSpPr>
          <p:cNvPr id="47" name="Text Placeholder 32">
            <a:extLst>
              <a:ext uri="{FF2B5EF4-FFF2-40B4-BE49-F238E27FC236}">
                <a16:creationId xmlns:a16="http://schemas.microsoft.com/office/drawing/2014/main" id="{4B1F9B2B-DD0D-4AC4-BEBA-B9014DDCE108}"/>
              </a:ext>
            </a:extLst>
          </p:cNvPr>
          <p:cNvSpPr>
            <a:spLocks noGrp="1"/>
          </p:cNvSpPr>
          <p:nvPr>
            <p:ph type="body" sz="quarter" idx="25" hasCustomPrompt="1"/>
          </p:nvPr>
        </p:nvSpPr>
        <p:spPr>
          <a:xfrm>
            <a:off x="3656212" y="995583"/>
            <a:ext cx="3529448" cy="220142"/>
          </a:xfrm>
        </p:spPr>
        <p:txBody>
          <a:bodyPr anchor="ctr">
            <a:noAutofit/>
          </a:bodyPr>
          <a:lstStyle>
            <a:lvl1pPr>
              <a:defRPr sz="1200">
                <a:solidFill>
                  <a:schemeClr val="bg1"/>
                </a:solidFill>
              </a:defRPr>
            </a:lvl1pPr>
          </a:lstStyle>
          <a:p>
            <a:pPr lvl="0"/>
            <a:r>
              <a:rPr lang="en-US" dirty="0"/>
              <a:t>Time</a:t>
            </a:r>
          </a:p>
        </p:txBody>
      </p:sp>
      <p:sp>
        <p:nvSpPr>
          <p:cNvPr id="48" name="Text Placeholder 32">
            <a:extLst>
              <a:ext uri="{FF2B5EF4-FFF2-40B4-BE49-F238E27FC236}">
                <a16:creationId xmlns:a16="http://schemas.microsoft.com/office/drawing/2014/main" id="{6DB60D81-6C41-4C6A-BC78-8544A740EAC3}"/>
              </a:ext>
            </a:extLst>
          </p:cNvPr>
          <p:cNvSpPr>
            <a:spLocks noGrp="1"/>
          </p:cNvSpPr>
          <p:nvPr>
            <p:ph type="body" sz="quarter" idx="26" hasCustomPrompt="1"/>
          </p:nvPr>
        </p:nvSpPr>
        <p:spPr>
          <a:xfrm>
            <a:off x="3656212" y="1413661"/>
            <a:ext cx="3529448" cy="215444"/>
          </a:xfrm>
        </p:spPr>
        <p:txBody>
          <a:bodyPr anchor="ctr">
            <a:noAutofit/>
          </a:bodyPr>
          <a:lstStyle>
            <a:lvl1pPr>
              <a:defRPr sz="1200">
                <a:solidFill>
                  <a:schemeClr val="bg1"/>
                </a:solidFill>
              </a:defRPr>
            </a:lvl1pPr>
          </a:lstStyle>
          <a:p>
            <a:pPr lvl="0"/>
            <a:r>
              <a:rPr lang="en-US" dirty="0"/>
              <a:t>Time</a:t>
            </a:r>
          </a:p>
        </p:txBody>
      </p:sp>
      <p:sp>
        <p:nvSpPr>
          <p:cNvPr id="53" name="Text Placeholder 32">
            <a:extLst>
              <a:ext uri="{FF2B5EF4-FFF2-40B4-BE49-F238E27FC236}">
                <a16:creationId xmlns:a16="http://schemas.microsoft.com/office/drawing/2014/main" id="{02AD0019-124C-4DF8-8ECD-F9FD3CBE7D3F}"/>
              </a:ext>
            </a:extLst>
          </p:cNvPr>
          <p:cNvSpPr>
            <a:spLocks noGrp="1"/>
          </p:cNvSpPr>
          <p:nvPr>
            <p:ph type="body" sz="quarter" idx="27" hasCustomPrompt="1"/>
          </p:nvPr>
        </p:nvSpPr>
        <p:spPr>
          <a:xfrm>
            <a:off x="3656212" y="1826279"/>
            <a:ext cx="3529448" cy="223103"/>
          </a:xfrm>
        </p:spPr>
        <p:txBody>
          <a:bodyPr anchor="ctr">
            <a:noAutofit/>
          </a:bodyPr>
          <a:lstStyle>
            <a:lvl1pPr>
              <a:defRPr sz="1200">
                <a:solidFill>
                  <a:schemeClr val="bg1"/>
                </a:solidFill>
              </a:defRPr>
            </a:lvl1pPr>
          </a:lstStyle>
          <a:p>
            <a:pPr lvl="0"/>
            <a:r>
              <a:rPr lang="en-US" dirty="0"/>
              <a:t>Time</a:t>
            </a:r>
          </a:p>
        </p:txBody>
      </p:sp>
      <p:sp>
        <p:nvSpPr>
          <p:cNvPr id="54" name="Text Placeholder 32">
            <a:extLst>
              <a:ext uri="{FF2B5EF4-FFF2-40B4-BE49-F238E27FC236}">
                <a16:creationId xmlns:a16="http://schemas.microsoft.com/office/drawing/2014/main" id="{D672A5B7-973A-4D82-9A6A-C55FA8723355}"/>
              </a:ext>
            </a:extLst>
          </p:cNvPr>
          <p:cNvSpPr>
            <a:spLocks noGrp="1"/>
          </p:cNvSpPr>
          <p:nvPr>
            <p:ph type="body" sz="quarter" idx="28" hasCustomPrompt="1"/>
          </p:nvPr>
        </p:nvSpPr>
        <p:spPr>
          <a:xfrm>
            <a:off x="3656212" y="2247319"/>
            <a:ext cx="3529448" cy="220142"/>
          </a:xfrm>
        </p:spPr>
        <p:txBody>
          <a:bodyPr anchor="ctr">
            <a:noAutofit/>
          </a:bodyPr>
          <a:lstStyle>
            <a:lvl1pPr>
              <a:defRPr sz="1200">
                <a:solidFill>
                  <a:schemeClr val="bg1"/>
                </a:solidFill>
              </a:defRPr>
            </a:lvl1pPr>
          </a:lstStyle>
          <a:p>
            <a:pPr lvl="0"/>
            <a:r>
              <a:rPr lang="en-US" dirty="0"/>
              <a:t>Time</a:t>
            </a:r>
          </a:p>
        </p:txBody>
      </p:sp>
      <p:sp>
        <p:nvSpPr>
          <p:cNvPr id="55" name="Text Placeholder 32">
            <a:extLst>
              <a:ext uri="{FF2B5EF4-FFF2-40B4-BE49-F238E27FC236}">
                <a16:creationId xmlns:a16="http://schemas.microsoft.com/office/drawing/2014/main" id="{9A9E9E75-F671-4378-828A-57A41032DA14}"/>
              </a:ext>
            </a:extLst>
          </p:cNvPr>
          <p:cNvSpPr>
            <a:spLocks noGrp="1"/>
          </p:cNvSpPr>
          <p:nvPr>
            <p:ph type="body" sz="quarter" idx="29" hasCustomPrompt="1"/>
          </p:nvPr>
        </p:nvSpPr>
        <p:spPr>
          <a:xfrm>
            <a:off x="3656212" y="2667940"/>
            <a:ext cx="3529448" cy="220142"/>
          </a:xfrm>
        </p:spPr>
        <p:txBody>
          <a:bodyPr anchor="ctr">
            <a:noAutofit/>
          </a:bodyPr>
          <a:lstStyle>
            <a:lvl1pPr>
              <a:defRPr sz="1200">
                <a:solidFill>
                  <a:schemeClr val="bg1"/>
                </a:solidFill>
              </a:defRPr>
            </a:lvl1pPr>
          </a:lstStyle>
          <a:p>
            <a:pPr lvl="0"/>
            <a:r>
              <a:rPr lang="en-US" dirty="0"/>
              <a:t>Time</a:t>
            </a:r>
          </a:p>
        </p:txBody>
      </p:sp>
      <p:sp>
        <p:nvSpPr>
          <p:cNvPr id="56" name="Text Placeholder 32">
            <a:extLst>
              <a:ext uri="{FF2B5EF4-FFF2-40B4-BE49-F238E27FC236}">
                <a16:creationId xmlns:a16="http://schemas.microsoft.com/office/drawing/2014/main" id="{F173A791-870F-4DD2-9E55-502DBC415510}"/>
              </a:ext>
            </a:extLst>
          </p:cNvPr>
          <p:cNvSpPr>
            <a:spLocks noGrp="1"/>
          </p:cNvSpPr>
          <p:nvPr>
            <p:ph type="body" sz="quarter" idx="30" hasCustomPrompt="1"/>
          </p:nvPr>
        </p:nvSpPr>
        <p:spPr>
          <a:xfrm>
            <a:off x="3656212" y="3086018"/>
            <a:ext cx="3529448" cy="215444"/>
          </a:xfrm>
        </p:spPr>
        <p:txBody>
          <a:bodyPr anchor="ctr">
            <a:noAutofit/>
          </a:bodyPr>
          <a:lstStyle>
            <a:lvl1pPr>
              <a:defRPr sz="1200">
                <a:solidFill>
                  <a:schemeClr val="bg1"/>
                </a:solidFill>
              </a:defRPr>
            </a:lvl1pPr>
          </a:lstStyle>
          <a:p>
            <a:pPr lvl="0"/>
            <a:r>
              <a:rPr lang="en-US" dirty="0"/>
              <a:t>Time</a:t>
            </a:r>
          </a:p>
        </p:txBody>
      </p:sp>
      <p:sp>
        <p:nvSpPr>
          <p:cNvPr id="57" name="Text Placeholder 32">
            <a:extLst>
              <a:ext uri="{FF2B5EF4-FFF2-40B4-BE49-F238E27FC236}">
                <a16:creationId xmlns:a16="http://schemas.microsoft.com/office/drawing/2014/main" id="{D53C7753-A663-4631-8913-11DA77C2CB11}"/>
              </a:ext>
            </a:extLst>
          </p:cNvPr>
          <p:cNvSpPr>
            <a:spLocks noGrp="1"/>
          </p:cNvSpPr>
          <p:nvPr>
            <p:ph type="body" sz="quarter" idx="31" hasCustomPrompt="1"/>
          </p:nvPr>
        </p:nvSpPr>
        <p:spPr>
          <a:xfrm>
            <a:off x="3656212" y="3487124"/>
            <a:ext cx="3529448" cy="223103"/>
          </a:xfrm>
        </p:spPr>
        <p:txBody>
          <a:bodyPr anchor="ctr">
            <a:noAutofit/>
          </a:bodyPr>
          <a:lstStyle>
            <a:lvl1pPr>
              <a:defRPr sz="1200">
                <a:solidFill>
                  <a:schemeClr val="bg1"/>
                </a:solidFill>
              </a:defRPr>
            </a:lvl1pPr>
          </a:lstStyle>
          <a:p>
            <a:pPr lvl="0"/>
            <a:r>
              <a:rPr lang="en-US" dirty="0"/>
              <a:t>Time</a:t>
            </a:r>
          </a:p>
        </p:txBody>
      </p:sp>
      <p:sp>
        <p:nvSpPr>
          <p:cNvPr id="58" name="Text Placeholder 32">
            <a:extLst>
              <a:ext uri="{FF2B5EF4-FFF2-40B4-BE49-F238E27FC236}">
                <a16:creationId xmlns:a16="http://schemas.microsoft.com/office/drawing/2014/main" id="{B3E46D1C-B7AD-49A3-B354-EE9A0BDAA105}"/>
              </a:ext>
            </a:extLst>
          </p:cNvPr>
          <p:cNvSpPr>
            <a:spLocks noGrp="1"/>
          </p:cNvSpPr>
          <p:nvPr>
            <p:ph type="body" sz="quarter" idx="32" hasCustomPrompt="1"/>
          </p:nvPr>
        </p:nvSpPr>
        <p:spPr>
          <a:xfrm>
            <a:off x="3656212" y="3908164"/>
            <a:ext cx="3529448" cy="220142"/>
          </a:xfrm>
        </p:spPr>
        <p:txBody>
          <a:bodyPr anchor="ctr">
            <a:noAutofit/>
          </a:bodyPr>
          <a:lstStyle>
            <a:lvl1pPr>
              <a:defRPr sz="1200">
                <a:solidFill>
                  <a:schemeClr val="bg1"/>
                </a:solidFill>
              </a:defRPr>
            </a:lvl1pPr>
          </a:lstStyle>
          <a:p>
            <a:pPr lvl="0"/>
            <a:r>
              <a:rPr lang="en-US" dirty="0"/>
              <a:t>Time</a:t>
            </a:r>
          </a:p>
        </p:txBody>
      </p:sp>
      <p:sp>
        <p:nvSpPr>
          <p:cNvPr id="59" name="Text Placeholder 32">
            <a:extLst>
              <a:ext uri="{FF2B5EF4-FFF2-40B4-BE49-F238E27FC236}">
                <a16:creationId xmlns:a16="http://schemas.microsoft.com/office/drawing/2014/main" id="{1ECA8CEA-823C-443E-8BD4-CF52519DCA44}"/>
              </a:ext>
            </a:extLst>
          </p:cNvPr>
          <p:cNvSpPr>
            <a:spLocks noGrp="1"/>
          </p:cNvSpPr>
          <p:nvPr>
            <p:ph type="body" sz="quarter" idx="33" hasCustomPrompt="1"/>
          </p:nvPr>
        </p:nvSpPr>
        <p:spPr>
          <a:xfrm>
            <a:off x="3656212" y="4328785"/>
            <a:ext cx="3529448" cy="220142"/>
          </a:xfrm>
        </p:spPr>
        <p:txBody>
          <a:bodyPr anchor="ctr">
            <a:noAutofit/>
          </a:bodyPr>
          <a:lstStyle>
            <a:lvl1pPr>
              <a:defRPr sz="1200">
                <a:solidFill>
                  <a:schemeClr val="bg1"/>
                </a:solidFill>
              </a:defRPr>
            </a:lvl1pPr>
          </a:lstStyle>
          <a:p>
            <a:pPr lvl="0"/>
            <a:r>
              <a:rPr lang="en-US" dirty="0"/>
              <a:t>Time</a:t>
            </a:r>
          </a:p>
        </p:txBody>
      </p:sp>
      <p:sp>
        <p:nvSpPr>
          <p:cNvPr id="60" name="Text Placeholder 32">
            <a:extLst>
              <a:ext uri="{FF2B5EF4-FFF2-40B4-BE49-F238E27FC236}">
                <a16:creationId xmlns:a16="http://schemas.microsoft.com/office/drawing/2014/main" id="{50D325A8-79DE-4F57-8C45-5AD2A5CCB97F}"/>
              </a:ext>
            </a:extLst>
          </p:cNvPr>
          <p:cNvSpPr>
            <a:spLocks noGrp="1"/>
          </p:cNvSpPr>
          <p:nvPr>
            <p:ph type="body" sz="quarter" idx="34" hasCustomPrompt="1"/>
          </p:nvPr>
        </p:nvSpPr>
        <p:spPr>
          <a:xfrm>
            <a:off x="3656212" y="4746863"/>
            <a:ext cx="3529448" cy="215444"/>
          </a:xfrm>
        </p:spPr>
        <p:txBody>
          <a:bodyPr anchor="ctr">
            <a:noAutofit/>
          </a:bodyPr>
          <a:lstStyle>
            <a:lvl1pPr>
              <a:defRPr sz="1200">
                <a:solidFill>
                  <a:schemeClr val="bg1"/>
                </a:solidFill>
              </a:defRPr>
            </a:lvl1pPr>
          </a:lstStyle>
          <a:p>
            <a:pPr lvl="0"/>
            <a:r>
              <a:rPr lang="en-US" dirty="0"/>
              <a:t>Time</a:t>
            </a:r>
          </a:p>
        </p:txBody>
      </p:sp>
      <p:grpSp>
        <p:nvGrpSpPr>
          <p:cNvPr id="131" name="Group 130">
            <a:extLst>
              <a:ext uri="{FF2B5EF4-FFF2-40B4-BE49-F238E27FC236}">
                <a16:creationId xmlns:a16="http://schemas.microsoft.com/office/drawing/2014/main" id="{F3370B56-2942-4A63-916B-E7D39A597F95}"/>
              </a:ext>
            </a:extLst>
          </p:cNvPr>
          <p:cNvGrpSpPr/>
          <p:nvPr userDrawn="1"/>
        </p:nvGrpSpPr>
        <p:grpSpPr>
          <a:xfrm>
            <a:off x="-1622840" y="-478614"/>
            <a:ext cx="1461153" cy="5654424"/>
            <a:chOff x="-1622840" y="-478614"/>
            <a:chExt cx="1461153" cy="5654424"/>
          </a:xfrm>
        </p:grpSpPr>
        <p:sp>
          <p:nvSpPr>
            <p:cNvPr id="132" name="Rectangle 131">
              <a:extLst>
                <a:ext uri="{FF2B5EF4-FFF2-40B4-BE49-F238E27FC236}">
                  <a16:creationId xmlns:a16="http://schemas.microsoft.com/office/drawing/2014/main" id="{A7225A6D-8265-4A67-9810-30ABDA94777F}"/>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3" name="Rectangle 132">
              <a:extLst>
                <a:ext uri="{FF2B5EF4-FFF2-40B4-BE49-F238E27FC236}">
                  <a16:creationId xmlns:a16="http://schemas.microsoft.com/office/drawing/2014/main" id="{59F300C1-66C6-487C-812F-82F36D274E23}"/>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4" name="Rectangle 133">
              <a:extLst>
                <a:ext uri="{FF2B5EF4-FFF2-40B4-BE49-F238E27FC236}">
                  <a16:creationId xmlns:a16="http://schemas.microsoft.com/office/drawing/2014/main" id="{B3031FA2-78CD-4629-B471-79E11F2AED14}"/>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35" name="Rectangle 134">
              <a:extLst>
                <a:ext uri="{FF2B5EF4-FFF2-40B4-BE49-F238E27FC236}">
                  <a16:creationId xmlns:a16="http://schemas.microsoft.com/office/drawing/2014/main" id="{9A446B1A-7EED-4630-AB3A-636DCBC45E90}"/>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6" name="Rectangle 135">
              <a:extLst>
                <a:ext uri="{FF2B5EF4-FFF2-40B4-BE49-F238E27FC236}">
                  <a16:creationId xmlns:a16="http://schemas.microsoft.com/office/drawing/2014/main" id="{6D97A424-6C65-45D1-A7F2-588FE0D4F15D}"/>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37" name="Rectangle 136">
              <a:extLst>
                <a:ext uri="{FF2B5EF4-FFF2-40B4-BE49-F238E27FC236}">
                  <a16:creationId xmlns:a16="http://schemas.microsoft.com/office/drawing/2014/main" id="{306D0ACB-6C33-48F5-B395-F8F08D087299}"/>
                </a:ext>
              </a:extLst>
            </p:cNvPr>
            <p:cNvSpPr/>
            <p:nvPr userDrawn="1"/>
          </p:nvSpPr>
          <p:spPr bwMode="auto">
            <a:xfrm rot="16200000">
              <a:off x="-442189" y="3146409"/>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38" name="Rectangle 137">
              <a:extLst>
                <a:ext uri="{FF2B5EF4-FFF2-40B4-BE49-F238E27FC236}">
                  <a16:creationId xmlns:a16="http://schemas.microsoft.com/office/drawing/2014/main" id="{1C212CFD-5C9B-4B50-9AAC-60ECF01332B5}"/>
                </a:ext>
              </a:extLst>
            </p:cNvPr>
            <p:cNvSpPr/>
            <p:nvPr userDrawn="1"/>
          </p:nvSpPr>
          <p:spPr bwMode="auto">
            <a:xfrm rot="16200000">
              <a:off x="-442189" y="2925266"/>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tx1">
                    <a:lumMod val="75000"/>
                    <a:lumOff val="25000"/>
                  </a:schemeClr>
                </a:solidFill>
                <a:latin typeface="+mj-lt"/>
                <a:ea typeface="Segoe UI" pitchFamily="34" charset="0"/>
                <a:cs typeface="Segoe UI" pitchFamily="34" charset="0"/>
              </a:endParaRPr>
            </a:p>
          </p:txBody>
        </p:sp>
        <p:sp>
          <p:nvSpPr>
            <p:cNvPr id="139" name="TextBox 138">
              <a:extLst>
                <a:ext uri="{FF2B5EF4-FFF2-40B4-BE49-F238E27FC236}">
                  <a16:creationId xmlns:a16="http://schemas.microsoft.com/office/drawing/2014/main" id="{E4CEF3DD-200C-4823-86F7-99F9849061FC}"/>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0" name="TextBox 139">
              <a:extLst>
                <a:ext uri="{FF2B5EF4-FFF2-40B4-BE49-F238E27FC236}">
                  <a16:creationId xmlns:a16="http://schemas.microsoft.com/office/drawing/2014/main" id="{20CEA29F-633B-40C2-82F3-235269261703}"/>
                </a:ext>
              </a:extLst>
            </p:cNvPr>
            <p:cNvSpPr txBox="1"/>
            <p:nvPr/>
          </p:nvSpPr>
          <p:spPr>
            <a:xfrm>
              <a:off x="-1189489" y="4453920"/>
              <a:ext cx="70371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 connectors</a:t>
              </a:r>
            </a:p>
          </p:txBody>
        </p:sp>
        <p:sp>
          <p:nvSpPr>
            <p:cNvPr id="141" name="TextBox 140">
              <a:extLst>
                <a:ext uri="{FF2B5EF4-FFF2-40B4-BE49-F238E27FC236}">
                  <a16:creationId xmlns:a16="http://schemas.microsoft.com/office/drawing/2014/main" id="{0834F934-0B68-4E41-8A9A-2BA70568551E}"/>
                </a:ext>
              </a:extLst>
            </p:cNvPr>
            <p:cNvSpPr txBox="1"/>
            <p:nvPr/>
          </p:nvSpPr>
          <p:spPr>
            <a:xfrm>
              <a:off x="-1622840" y="4822706"/>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Arrows, for</a:t>
              </a:r>
            </a:p>
            <a:p>
              <a:pPr algn="r"/>
              <a:r>
                <a:rPr lang="en-US" sz="700" dirty="0">
                  <a:solidFill>
                    <a:schemeClr val="tx1">
                      <a:lumMod val="75000"/>
                      <a:lumOff val="25000"/>
                    </a:schemeClr>
                  </a:solidFill>
                  <a:latin typeface="+mj-lt"/>
                </a:rPr>
                <a:t>LIGHT or DARK</a:t>
              </a:r>
            </a:p>
          </p:txBody>
        </p:sp>
        <p:sp>
          <p:nvSpPr>
            <p:cNvPr id="142" name="Rectangle 141">
              <a:extLst>
                <a:ext uri="{FF2B5EF4-FFF2-40B4-BE49-F238E27FC236}">
                  <a16:creationId xmlns:a16="http://schemas.microsoft.com/office/drawing/2014/main" id="{655790FF-AFFD-4CF7-B403-9982BE7B2E4D}"/>
                </a:ext>
              </a:extLst>
            </p:cNvPr>
            <p:cNvSpPr/>
            <p:nvPr/>
          </p:nvSpPr>
          <p:spPr bwMode="auto">
            <a:xfrm rot="16200000">
              <a:off x="-738780" y="4698380"/>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tx1">
                    <a:lumMod val="75000"/>
                    <a:lumOff val="25000"/>
                  </a:schemeClr>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B4BC6802-D1C6-4CCC-A15A-CE1671217AFC}"/>
                </a:ext>
              </a:extLst>
            </p:cNvPr>
            <p:cNvSpPr/>
            <p:nvPr/>
          </p:nvSpPr>
          <p:spPr bwMode="auto">
            <a:xfrm rot="16200000">
              <a:off x="-442222" y="4058216"/>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3E16DD90-38C1-4E83-B9D6-17ED9634BC8C}"/>
                </a:ext>
              </a:extLst>
            </p:cNvPr>
            <p:cNvSpPr/>
            <p:nvPr/>
          </p:nvSpPr>
          <p:spPr bwMode="auto">
            <a:xfrm rot="16200000">
              <a:off x="-442222" y="4393657"/>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5" name="Rectangle 144">
              <a:extLst>
                <a:ext uri="{FF2B5EF4-FFF2-40B4-BE49-F238E27FC236}">
                  <a16:creationId xmlns:a16="http://schemas.microsoft.com/office/drawing/2014/main" id="{E09AE10F-B63C-43E1-8A8B-95956A57454B}"/>
                </a:ext>
              </a:extLst>
            </p:cNvPr>
            <p:cNvSpPr/>
            <p:nvPr/>
          </p:nvSpPr>
          <p:spPr bwMode="auto">
            <a:xfrm rot="16200000">
              <a:off x="-442222" y="3819968"/>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6" name="TextBox 145">
              <a:extLst>
                <a:ext uri="{FF2B5EF4-FFF2-40B4-BE49-F238E27FC236}">
                  <a16:creationId xmlns:a16="http://schemas.microsoft.com/office/drawing/2014/main" id="{6090F25F-F354-4614-A8F1-8BB87BF1CA39}"/>
                </a:ext>
              </a:extLst>
            </p:cNvPr>
            <p:cNvSpPr txBox="1"/>
            <p:nvPr/>
          </p:nvSpPr>
          <p:spPr>
            <a:xfrm>
              <a:off x="-1009642" y="3546388"/>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47" name="Rectangle 146">
              <a:extLst>
                <a:ext uri="{FF2B5EF4-FFF2-40B4-BE49-F238E27FC236}">
                  <a16:creationId xmlns:a16="http://schemas.microsoft.com/office/drawing/2014/main" id="{0800E0FE-E955-49BC-ABFA-C5ABB8417A64}"/>
                </a:ext>
              </a:extLst>
            </p:cNvPr>
            <p:cNvSpPr/>
            <p:nvPr/>
          </p:nvSpPr>
          <p:spPr bwMode="auto">
            <a:xfrm rot="16200000">
              <a:off x="-738780" y="4936627"/>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8" name="TextBox 147">
              <a:extLst>
                <a:ext uri="{FF2B5EF4-FFF2-40B4-BE49-F238E27FC236}">
                  <a16:creationId xmlns:a16="http://schemas.microsoft.com/office/drawing/2014/main" id="{9C5CFFFF-8DE8-4368-8124-6AC4523111D5}"/>
                </a:ext>
              </a:extLst>
            </p:cNvPr>
            <p:cNvSpPr txBox="1"/>
            <p:nvPr/>
          </p:nvSpPr>
          <p:spPr>
            <a:xfrm>
              <a:off x="-735574" y="3978014"/>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49" name="TextBox 148">
              <a:extLst>
                <a:ext uri="{FF2B5EF4-FFF2-40B4-BE49-F238E27FC236}">
                  <a16:creationId xmlns:a16="http://schemas.microsoft.com/office/drawing/2014/main" id="{BD4FD2D4-2EBF-43E9-A9A3-B699B635DBBF}"/>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0" name="TextBox 149">
              <a:extLst>
                <a:ext uri="{FF2B5EF4-FFF2-40B4-BE49-F238E27FC236}">
                  <a16:creationId xmlns:a16="http://schemas.microsoft.com/office/drawing/2014/main" id="{ECB7C951-85EE-42C8-B92E-D07ABA27F2FF}"/>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1" name="TextBox 150">
              <a:extLst>
                <a:ext uri="{FF2B5EF4-FFF2-40B4-BE49-F238E27FC236}">
                  <a16:creationId xmlns:a16="http://schemas.microsoft.com/office/drawing/2014/main" id="{99FECE34-2D73-43D5-BED2-D8BC77C41014}"/>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52" name="TextBox 151">
              <a:extLst>
                <a:ext uri="{FF2B5EF4-FFF2-40B4-BE49-F238E27FC236}">
                  <a16:creationId xmlns:a16="http://schemas.microsoft.com/office/drawing/2014/main" id="{71E39540-A5E6-4286-B00E-406F2F363A75}"/>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53" name="TextBox 152">
              <a:extLst>
                <a:ext uri="{FF2B5EF4-FFF2-40B4-BE49-F238E27FC236}">
                  <a16:creationId xmlns:a16="http://schemas.microsoft.com/office/drawing/2014/main" id="{00335530-9B40-4FE9-BCC8-788E92187852}"/>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54" name="TextBox 153">
              <a:extLst>
                <a:ext uri="{FF2B5EF4-FFF2-40B4-BE49-F238E27FC236}">
                  <a16:creationId xmlns:a16="http://schemas.microsoft.com/office/drawing/2014/main" id="{A91EAA01-161B-4BB8-B1C2-F9E4447D789C}"/>
                </a:ext>
              </a:extLst>
            </p:cNvPr>
            <p:cNvSpPr txBox="1"/>
            <p:nvPr/>
          </p:nvSpPr>
          <p:spPr>
            <a:xfrm>
              <a:off x="-1051771" y="2321832"/>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55" name="Rectangle 154">
              <a:extLst>
                <a:ext uri="{FF2B5EF4-FFF2-40B4-BE49-F238E27FC236}">
                  <a16:creationId xmlns:a16="http://schemas.microsoft.com/office/drawing/2014/main" id="{2D5AD940-A222-4C1E-952E-57276924D605}"/>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6" name="TextBox 155">
              <a:extLst>
                <a:ext uri="{FF2B5EF4-FFF2-40B4-BE49-F238E27FC236}">
                  <a16:creationId xmlns:a16="http://schemas.microsoft.com/office/drawing/2014/main" id="{F02B707B-BB31-47AD-9411-5B66F9F8FB7E}"/>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57" name="TextBox 156">
              <a:extLst>
                <a:ext uri="{FF2B5EF4-FFF2-40B4-BE49-F238E27FC236}">
                  <a16:creationId xmlns:a16="http://schemas.microsoft.com/office/drawing/2014/main" id="{9F3E8394-2D13-4A80-92A2-B39FB130088C}"/>
                </a:ext>
              </a:extLst>
            </p:cNvPr>
            <p:cNvSpPr txBox="1"/>
            <p:nvPr/>
          </p:nvSpPr>
          <p:spPr>
            <a:xfrm>
              <a:off x="-1269974" y="2983805"/>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58" name="TextBox 157">
              <a:extLst>
                <a:ext uri="{FF2B5EF4-FFF2-40B4-BE49-F238E27FC236}">
                  <a16:creationId xmlns:a16="http://schemas.microsoft.com/office/drawing/2014/main" id="{8FE8D7FA-077F-47F7-A626-3E9C8BBB6EBB}"/>
                </a:ext>
              </a:extLst>
            </p:cNvPr>
            <p:cNvSpPr txBox="1"/>
            <p:nvPr/>
          </p:nvSpPr>
          <p:spPr>
            <a:xfrm>
              <a:off x="-1269974" y="3220411"/>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59" name="Rectangle 158">
              <a:extLst>
                <a:ext uri="{FF2B5EF4-FFF2-40B4-BE49-F238E27FC236}">
                  <a16:creationId xmlns:a16="http://schemas.microsoft.com/office/drawing/2014/main" id="{34CA320F-DEB0-4147-AEC5-116D85E1E402}"/>
                </a:ext>
              </a:extLst>
            </p:cNvPr>
            <p:cNvSpPr/>
            <p:nvPr userDrawn="1"/>
          </p:nvSpPr>
          <p:spPr bwMode="auto">
            <a:xfrm rot="16200000">
              <a:off x="-442189" y="2683808"/>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0" name="TextBox 159">
              <a:extLst>
                <a:ext uri="{FF2B5EF4-FFF2-40B4-BE49-F238E27FC236}">
                  <a16:creationId xmlns:a16="http://schemas.microsoft.com/office/drawing/2014/main" id="{9646CA53-CD6B-45F4-9D8A-92F122412747}"/>
                </a:ext>
              </a:extLst>
            </p:cNvPr>
            <p:cNvSpPr txBox="1"/>
            <p:nvPr userDrawn="1"/>
          </p:nvSpPr>
          <p:spPr>
            <a:xfrm>
              <a:off x="-1269974" y="2742347"/>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1" name="TextBox 160">
              <a:extLst>
                <a:ext uri="{FF2B5EF4-FFF2-40B4-BE49-F238E27FC236}">
                  <a16:creationId xmlns:a16="http://schemas.microsoft.com/office/drawing/2014/main" id="{E0C95710-8FD9-4B93-A2AB-CF8DA5648B1E}"/>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sp>
          <p:nvSpPr>
            <p:cNvPr id="162" name="Rectangle 161">
              <a:extLst>
                <a:ext uri="{FF2B5EF4-FFF2-40B4-BE49-F238E27FC236}">
                  <a16:creationId xmlns:a16="http://schemas.microsoft.com/office/drawing/2014/main" id="{3C0CFFA8-7D5C-4224-B9E6-A9B0ED6A5C6F}"/>
                </a:ext>
              </a:extLst>
            </p:cNvPr>
            <p:cNvSpPr/>
            <p:nvPr userDrawn="1"/>
          </p:nvSpPr>
          <p:spPr bwMode="auto">
            <a:xfrm rot="16200000">
              <a:off x="-428652" y="1829125"/>
              <a:ext cx="238248" cy="23825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3" name="TextBox 162">
              <a:extLst>
                <a:ext uri="{FF2B5EF4-FFF2-40B4-BE49-F238E27FC236}">
                  <a16:creationId xmlns:a16="http://schemas.microsoft.com/office/drawing/2014/main" id="{6ABA8685-F82C-4C3D-BB6F-69016533860E}"/>
                </a:ext>
              </a:extLst>
            </p:cNvPr>
            <p:cNvSpPr txBox="1"/>
            <p:nvPr userDrawn="1"/>
          </p:nvSpPr>
          <p:spPr>
            <a:xfrm>
              <a:off x="-1254903" y="1829915"/>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 Adverse factors</a:t>
              </a:r>
            </a:p>
            <a:p>
              <a:pPr algn="r"/>
              <a:r>
                <a:rPr lang="en-US" sz="700" kern="1200" dirty="0">
                  <a:solidFill>
                    <a:schemeClr val="tx1">
                      <a:lumMod val="75000"/>
                      <a:lumOff val="25000"/>
                    </a:schemeClr>
                  </a:solidFill>
                  <a:latin typeface="+mn-lt"/>
                  <a:ea typeface="+mn-ea"/>
                  <a:cs typeface="+mn-cs"/>
                </a:rPr>
                <a:t>highlights</a:t>
              </a:r>
            </a:p>
          </p:txBody>
        </p:sp>
        <p:sp>
          <p:nvSpPr>
            <p:cNvPr id="164" name="Rectangle 163">
              <a:extLst>
                <a:ext uri="{FF2B5EF4-FFF2-40B4-BE49-F238E27FC236}">
                  <a16:creationId xmlns:a16="http://schemas.microsoft.com/office/drawing/2014/main" id="{00B9F3D5-F2A0-4127-9E1C-0FF2B3293FE1}"/>
                </a:ext>
              </a:extLst>
            </p:cNvPr>
            <p:cNvSpPr/>
            <p:nvPr userDrawn="1"/>
          </p:nvSpPr>
          <p:spPr bwMode="auto">
            <a:xfrm rot="16200000">
              <a:off x="-442222" y="4699315"/>
              <a:ext cx="238248" cy="238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tx1">
                    <a:lumMod val="75000"/>
                    <a:lumOff val="25000"/>
                  </a:schemeClr>
                </a:solidFill>
                <a:latin typeface="+mj-lt"/>
                <a:ea typeface="Segoe UI" pitchFamily="34" charset="0"/>
                <a:cs typeface="Segoe UI" pitchFamily="34" charset="0"/>
              </a:endParaRPr>
            </a:p>
          </p:txBody>
        </p:sp>
        <p:sp>
          <p:nvSpPr>
            <p:cNvPr id="165" name="Rectangle 164">
              <a:extLst>
                <a:ext uri="{FF2B5EF4-FFF2-40B4-BE49-F238E27FC236}">
                  <a16:creationId xmlns:a16="http://schemas.microsoft.com/office/drawing/2014/main" id="{2149A9F6-4EEB-46FD-9657-BC10234209A5}"/>
                </a:ext>
              </a:extLst>
            </p:cNvPr>
            <p:cNvSpPr/>
            <p:nvPr userDrawn="1"/>
          </p:nvSpPr>
          <p:spPr bwMode="auto">
            <a:xfrm rot="16200000">
              <a:off x="-442222" y="4937562"/>
              <a:ext cx="238248" cy="238248"/>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Tree>
    <p:extLst>
      <p:ext uri="{BB962C8B-B14F-4D97-AF65-F5344CB8AC3E}">
        <p14:creationId xmlns:p14="http://schemas.microsoft.com/office/powerpoint/2010/main" val="119811952"/>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3D27077-6ECE-446E-9295-9D1FECA629F3}"/>
              </a:ext>
            </a:extLst>
          </p:cNvPr>
          <p:cNvSpPr/>
          <p:nvPr userDrawn="1"/>
        </p:nvSpPr>
        <p:spPr bwMode="auto">
          <a:xfrm>
            <a:off x="7490460" y="4808220"/>
            <a:ext cx="1448714" cy="27432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6" name="Picture 5">
            <a:extLst>
              <a:ext uri="{FF2B5EF4-FFF2-40B4-BE49-F238E27FC236}">
                <a16:creationId xmlns:a16="http://schemas.microsoft.com/office/drawing/2014/main" id="{8FD35ADC-DFA2-4971-949A-9A517E42FA1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9144001" cy="5143500"/>
          </a:xfrm>
          <a:prstGeom prst="rect">
            <a:avLst/>
          </a:prstGeom>
        </p:spPr>
      </p:pic>
      <p:sp>
        <p:nvSpPr>
          <p:cNvPr id="2" name="Title 1">
            <a:extLst>
              <a:ext uri="{FF2B5EF4-FFF2-40B4-BE49-F238E27FC236}">
                <a16:creationId xmlns:a16="http://schemas.microsoft.com/office/drawing/2014/main" id="{F284FA08-32E8-4397-B6C9-91A08DB7374A}"/>
              </a:ext>
            </a:extLst>
          </p:cNvPr>
          <p:cNvSpPr>
            <a:spLocks noGrp="1"/>
          </p:cNvSpPr>
          <p:nvPr>
            <p:ph type="title" hasCustomPrompt="1"/>
          </p:nvPr>
        </p:nvSpPr>
        <p:spPr>
          <a:xfrm>
            <a:off x="358774" y="2202418"/>
            <a:ext cx="8426450" cy="738664"/>
          </a:xfrm>
        </p:spPr>
        <p:txBody>
          <a:bodyPr/>
          <a:lstStyle>
            <a:lvl1pPr>
              <a:defRPr sz="4800">
                <a:solidFill>
                  <a:schemeClr val="bg1"/>
                </a:solidFill>
              </a:defRPr>
            </a:lvl1pPr>
          </a:lstStyle>
          <a:p>
            <a:r>
              <a:rPr lang="en-US" dirty="0"/>
              <a:t>Demo</a:t>
            </a:r>
          </a:p>
        </p:txBody>
      </p:sp>
      <p:sp>
        <p:nvSpPr>
          <p:cNvPr id="7" name="Rectangle 6">
            <a:extLst>
              <a:ext uri="{FF2B5EF4-FFF2-40B4-BE49-F238E27FC236}">
                <a16:creationId xmlns:a16="http://schemas.microsoft.com/office/drawing/2014/main" id="{C217D808-CF89-4F9A-B729-6C122F5E4298}"/>
              </a:ext>
            </a:extLst>
          </p:cNvPr>
          <p:cNvSpPr/>
          <p:nvPr userDrawn="1"/>
        </p:nvSpPr>
        <p:spPr bwMode="auto">
          <a:xfrm>
            <a:off x="281940" y="4907280"/>
            <a:ext cx="3870960" cy="17526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857063436"/>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divider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58776" y="2156252"/>
            <a:ext cx="8426450" cy="830997"/>
          </a:xfrm>
          <a:prstGeom prst="rect">
            <a:avLst/>
          </a:prstGeom>
        </p:spPr>
        <p:txBody>
          <a:bodyPr lIns="0"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2409543873"/>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802"/>
            <a:ext cx="7343240" cy="747897"/>
          </a:xfrm>
          <a:prstGeom prst="rect">
            <a:avLst/>
          </a:prstGeom>
        </p:spPr>
        <p:txBody>
          <a:bodyPr anchor="ctr"/>
          <a:lstStyle>
            <a:lvl1pPr marL="0" indent="0">
              <a:lnSpc>
                <a:spcPct val="100000"/>
              </a:lnSpc>
              <a:spcBef>
                <a:spcPts val="0"/>
              </a:spcBef>
              <a:buNone/>
              <a:defRPr sz="4800" i="0" spc="0" baseline="0">
                <a:solidFill>
                  <a:schemeClr val="bg1"/>
                </a:solidFill>
                <a:latin typeface="+mj-lt"/>
              </a:defRPr>
            </a:lvl1pPr>
          </a:lstStyle>
          <a:p>
            <a:pPr lvl="0"/>
            <a:r>
              <a:rPr lang="en-US"/>
              <a:t>Click to edit title style</a:t>
            </a:r>
          </a:p>
        </p:txBody>
      </p:sp>
      <p:sp>
        <p:nvSpPr>
          <p:cNvPr id="5" name="Text Placeholder 8">
            <a:extLst>
              <a:ext uri="{FF2B5EF4-FFF2-40B4-BE49-F238E27FC236}">
                <a16:creationId xmlns:a16="http://schemas.microsoft.com/office/drawing/2014/main" id="{4C4493E5-66CF-4D30-B5CE-D492E8837BFE}"/>
              </a:ext>
            </a:extLst>
          </p:cNvPr>
          <p:cNvSpPr>
            <a:spLocks noGrp="1"/>
          </p:cNvSpPr>
          <p:nvPr>
            <p:ph type="body" sz="quarter" idx="11" hasCustomPrompt="1"/>
          </p:nvPr>
        </p:nvSpPr>
        <p:spPr>
          <a:xfrm>
            <a:off x="360000" y="3349143"/>
            <a:ext cx="5624255" cy="332399"/>
          </a:xfrm>
          <a:prstGeom prst="rect">
            <a:avLst/>
          </a:prstGeom>
        </p:spPr>
        <p:txBody>
          <a:bodyPr anchor="ctr"/>
          <a:lstStyle>
            <a:lvl1pPr marL="0" indent="0">
              <a:lnSpc>
                <a:spcPct val="100000"/>
              </a:lnSpc>
              <a:spcBef>
                <a:spcPts val="0"/>
              </a:spcBef>
              <a:buNone/>
              <a:defRPr sz="2000" spc="0" baseline="0">
                <a:solidFill>
                  <a:schemeClr val="bg1"/>
                </a:solidFill>
                <a:latin typeface="+mj-lt"/>
              </a:defRPr>
            </a:lvl1pPr>
          </a:lstStyle>
          <a:p>
            <a:pPr lvl="0"/>
            <a:r>
              <a:rPr lang="en-US"/>
              <a:t>Speaker Title</a:t>
            </a:r>
          </a:p>
        </p:txBody>
      </p:sp>
      <p:pic>
        <p:nvPicPr>
          <p:cNvPr id="3" name="Graphic 2">
            <a:extLst>
              <a:ext uri="{FF2B5EF4-FFF2-40B4-BE49-F238E27FC236}">
                <a16:creationId xmlns:a16="http://schemas.microsoft.com/office/drawing/2014/main" id="{E401088D-B0E0-4D6F-A88F-86EA3B28CA4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0363" y="375892"/>
            <a:ext cx="1514429" cy="271079"/>
          </a:xfrm>
          <a:prstGeom prst="rect">
            <a:avLst/>
          </a:prstGeom>
        </p:spPr>
      </p:pic>
    </p:spTree>
    <p:extLst>
      <p:ext uri="{BB962C8B-B14F-4D97-AF65-F5344CB8AC3E}">
        <p14:creationId xmlns:p14="http://schemas.microsoft.com/office/powerpoint/2010/main" val="1920629719"/>
      </p:ext>
    </p:extLst>
  </p:cSld>
  <p:clrMapOvr>
    <a:masterClrMapping/>
  </p:clrMapOvr>
  <p:transition>
    <p:fade/>
  </p:transition>
  <p:extLst>
    <p:ext uri="{DCECCB84-F9BA-43D5-87BE-67443E8EF086}">
      <p15:sldGuideLst xmlns:p15="http://schemas.microsoft.com/office/powerpoint/2012/main">
        <p15:guide id="0" orient="horz" pos="2372">
          <p15:clr>
            <a:srgbClr val="FBAE40"/>
          </p15:clr>
        </p15:guide>
        <p15:guide id="1" orient="horz" pos="216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Topaz">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000" y="2197350"/>
            <a:ext cx="8409350" cy="830997"/>
          </a:xfrm>
          <a:prstGeom prst="rect">
            <a:avLst/>
          </a:prstGeom>
        </p:spPr>
        <p:txBody>
          <a:bodyPr anchor="ctr">
            <a:noAutofit/>
          </a:bodyPr>
          <a:lstStyle>
            <a:lvl1pPr marL="0" indent="0">
              <a:lnSpc>
                <a:spcPct val="100000"/>
              </a:lnSpc>
              <a:spcBef>
                <a:spcPts val="0"/>
              </a:spcBef>
              <a:buNone/>
              <a:defRPr sz="4800" i="0" spc="0" baseline="0">
                <a:solidFill>
                  <a:schemeClr val="bg1"/>
                </a:solidFill>
                <a:latin typeface="+mn-lt"/>
              </a:defRPr>
            </a:lvl1pPr>
          </a:lstStyle>
          <a:p>
            <a:pPr lvl="0"/>
            <a:r>
              <a:rPr lang="en-US"/>
              <a:t>Click to edit title style</a:t>
            </a:r>
          </a:p>
        </p:txBody>
      </p:sp>
    </p:spTree>
    <p:extLst>
      <p:ext uri="{BB962C8B-B14F-4D97-AF65-F5344CB8AC3E}">
        <p14:creationId xmlns:p14="http://schemas.microsoft.com/office/powerpoint/2010/main" val="329111379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60238" y="2197802"/>
            <a:ext cx="8423524" cy="923330"/>
          </a:xfrm>
          <a:prstGeom prst="rect">
            <a:avLst/>
          </a:prstGeom>
        </p:spPr>
        <p:txBody>
          <a:bodyPr anchor="ctr">
            <a:noAutofit/>
          </a:bodyPr>
          <a:lstStyle>
            <a:lvl1pPr marL="0" indent="0" algn="ctr">
              <a:lnSpc>
                <a:spcPct val="100000"/>
              </a:lnSpc>
              <a:spcBef>
                <a:spcPts val="0"/>
              </a:spcBef>
              <a:buNone/>
              <a:defRPr sz="4800" i="0" spc="0" baseline="0">
                <a:solidFill>
                  <a:schemeClr val="bg1"/>
                </a:solidFill>
                <a:latin typeface="+mn-lt"/>
              </a:defRPr>
            </a:lvl1pPr>
          </a:lstStyle>
          <a:p>
            <a:pPr lvl="0"/>
            <a:r>
              <a:rPr lang="en-US"/>
              <a:t>Click to edit title style</a:t>
            </a:r>
          </a:p>
        </p:txBody>
      </p:sp>
      <p:pic>
        <p:nvPicPr>
          <p:cNvPr id="5" name="Graphic 4">
            <a:extLst>
              <a:ext uri="{FF2B5EF4-FFF2-40B4-BE49-F238E27FC236}">
                <a16:creationId xmlns:a16="http://schemas.microsoft.com/office/drawing/2014/main" id="{8AF627C6-A4A1-4D97-B15F-C05B3A19194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814785" y="3972241"/>
            <a:ext cx="1514429" cy="271079"/>
          </a:xfrm>
          <a:prstGeom prst="rect">
            <a:avLst/>
          </a:prstGeom>
        </p:spPr>
      </p:pic>
    </p:spTree>
    <p:extLst>
      <p:ext uri="{BB962C8B-B14F-4D97-AF65-F5344CB8AC3E}">
        <p14:creationId xmlns:p14="http://schemas.microsoft.com/office/powerpoint/2010/main" val="26955268"/>
      </p:ext>
    </p:extLst>
  </p:cSld>
  <p:clrMapOvr>
    <a:masterClrMapping/>
  </p:clrMapOvr>
  <p:transition>
    <p:fade/>
  </p:transition>
  <p:extLst>
    <p:ext uri="{DCECCB84-F9BA-43D5-87BE-67443E8EF086}">
      <p15:sldGuideLst xmlns:p15="http://schemas.microsoft.com/office/powerpoint/2012/main">
        <p15:guide id="1" orient="horz" pos="182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cs typeface="Tahom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38282929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 Target="../slides/slide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52.xml"/><Relationship Id="rId7" Type="http://schemas.openxmlformats.org/officeDocument/2006/relationships/image" Target="../media/image16.png"/><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theme" Target="../theme/theme10.xml"/><Relationship Id="rId5" Type="http://schemas.openxmlformats.org/officeDocument/2006/relationships/slideLayout" Target="../slideLayouts/slideLayout54.xml"/><Relationship Id="rId4" Type="http://schemas.openxmlformats.org/officeDocument/2006/relationships/slideLayout" Target="../slideLayouts/slideLayout53.xml"/><Relationship Id="rId9" Type="http://schemas.openxmlformats.org/officeDocument/2006/relationships/image" Target="../media/image18.sv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 Target="../slides/slide6.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sv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slide" Target="../slides/slide6.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slide" Target="../slides/slide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microsoft.com/office/2007/relationships/hdphoto" Target="../media/hdphoto1.wdp"/><Relationship Id="rId4" Type="http://schemas.openxmlformats.org/officeDocument/2006/relationships/image" Target="../media/image14.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image" Target="../media/image2.sv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image" Target="../media/image1.png"/><Relationship Id="rId2" Type="http://schemas.openxmlformats.org/officeDocument/2006/relationships/slideLayout" Target="../slideLayouts/slideLayout20.xml"/><Relationship Id="rId16" Type="http://schemas.openxmlformats.org/officeDocument/2006/relationships/slide" Target="../slides/slide6.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7.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2.sv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image" Target="../media/image1.png"/><Relationship Id="rId5" Type="http://schemas.openxmlformats.org/officeDocument/2006/relationships/slideLayout" Target="../slideLayouts/slideLayout37.xml"/><Relationship Id="rId10" Type="http://schemas.openxmlformats.org/officeDocument/2006/relationships/slide" Target="../slides/slide6.xml"/><Relationship Id="rId4" Type="http://schemas.openxmlformats.org/officeDocument/2006/relationships/slideLayout" Target="../slideLayouts/slideLayout36.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image" Target="../media/image2.sv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image" Target="../media/image1.png"/><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 Target="../slides/slide6.xml"/><Relationship Id="rId5" Type="http://schemas.openxmlformats.org/officeDocument/2006/relationships/slideLayout" Target="../slideLayouts/slideLayout45.xml"/><Relationship Id="rId10" Type="http://schemas.openxmlformats.org/officeDocument/2006/relationships/theme" Target="../theme/theme9.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6" name="Group 15"/>
          <p:cNvGrpSpPr/>
          <p:nvPr/>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4" name="Graphic 13">
            <a:hlinkClick r:id="rId7" action="ppaction://hlinksldjump"/>
            <a:extLst>
              <a:ext uri="{FF2B5EF4-FFF2-40B4-BE49-F238E27FC236}">
                <a16:creationId xmlns:a16="http://schemas.microsoft.com/office/drawing/2014/main" id="{5DF8CDE8-BEBB-4039-9EBE-53D33502A76F}"/>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196874270"/>
      </p:ext>
    </p:extLst>
  </p:cSld>
  <p:clrMap bg1="lt1" tx1="dk1" bg2="lt2" tx2="dk2" accent1="accent1" accent2="accent2" accent3="accent3" accent4="accent4" accent5="accent5" accent6="accent6" hlink="hlink" folHlink="folHlink"/>
  <p:sldLayoutIdLst>
    <p:sldLayoutId id="2147483761" r:id="rId1"/>
    <p:sldLayoutId id="2147483788" r:id="rId2"/>
    <p:sldLayoutId id="2147483789" r:id="rId3"/>
    <p:sldLayoutId id="2147483762" r:id="rId4"/>
    <p:sldLayoutId id="2147483846" r:id="rId5"/>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4"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2020 Veeam Software. Confidential information. All rights reserved. All trademarks are the property of their respective owners.</a:t>
            </a:r>
          </a:p>
        </p:txBody>
      </p:sp>
      <p:grpSp>
        <p:nvGrpSpPr>
          <p:cNvPr id="4" name="Группа 3">
            <a:extLst>
              <a:ext uri="{FF2B5EF4-FFF2-40B4-BE49-F238E27FC236}">
                <a16:creationId xmlns:a16="http://schemas.microsoft.com/office/drawing/2014/main" id="{433F2749-3750-44B5-BD37-70B7B0952C39}"/>
              </a:ext>
            </a:extLst>
          </p:cNvPr>
          <p:cNvGrpSpPr/>
          <p:nvPr userDrawn="1"/>
        </p:nvGrpSpPr>
        <p:grpSpPr>
          <a:xfrm>
            <a:off x="-1622840" y="-478614"/>
            <a:ext cx="1461153" cy="5654424"/>
            <a:chOff x="-1622840" y="-478614"/>
            <a:chExt cx="1461153" cy="5654424"/>
          </a:xfrm>
        </p:grpSpPr>
        <p:grpSp>
          <p:nvGrpSpPr>
            <p:cNvPr id="70" name="Group 69">
              <a:extLst>
                <a:ext uri="{FF2B5EF4-FFF2-40B4-BE49-F238E27FC236}">
                  <a16:creationId xmlns:a16="http://schemas.microsoft.com/office/drawing/2014/main" id="{E9F74206-BFB4-4B86-A555-478043405B07}"/>
                </a:ext>
              </a:extLst>
            </p:cNvPr>
            <p:cNvGrpSpPr/>
            <p:nvPr userDrawn="1"/>
          </p:nvGrpSpPr>
          <p:grpSpPr>
            <a:xfrm>
              <a:off x="-1622840" y="-478614"/>
              <a:ext cx="1461153" cy="5654424"/>
              <a:chOff x="-1622840" y="-478614"/>
              <a:chExt cx="1461153" cy="5654424"/>
            </a:xfrm>
          </p:grpSpPr>
          <p:sp>
            <p:nvSpPr>
              <p:cNvPr id="71" name="Rectangle 70">
                <a:extLst>
                  <a:ext uri="{FF2B5EF4-FFF2-40B4-BE49-F238E27FC236}">
                    <a16:creationId xmlns:a16="http://schemas.microsoft.com/office/drawing/2014/main" id="{454300B1-F13E-417B-8900-DC82509843E0}"/>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2" name="Rectangle 71">
                <a:extLst>
                  <a:ext uri="{FF2B5EF4-FFF2-40B4-BE49-F238E27FC236}">
                    <a16:creationId xmlns:a16="http://schemas.microsoft.com/office/drawing/2014/main" id="{C02C5C0F-30E8-4D3F-95FA-2A52EDB0D92B}"/>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3" name="Rectangle 72">
                <a:extLst>
                  <a:ext uri="{FF2B5EF4-FFF2-40B4-BE49-F238E27FC236}">
                    <a16:creationId xmlns:a16="http://schemas.microsoft.com/office/drawing/2014/main" id="{FEEBD4C6-1462-40A5-BDA3-EE1FE150837F}"/>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74" name="Rectangle 73">
                <a:extLst>
                  <a:ext uri="{FF2B5EF4-FFF2-40B4-BE49-F238E27FC236}">
                    <a16:creationId xmlns:a16="http://schemas.microsoft.com/office/drawing/2014/main" id="{1F02973B-56B7-48AD-A7E9-EB2708BBFEC7}"/>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5" name="Rectangle 74">
                <a:extLst>
                  <a:ext uri="{FF2B5EF4-FFF2-40B4-BE49-F238E27FC236}">
                    <a16:creationId xmlns:a16="http://schemas.microsoft.com/office/drawing/2014/main" id="{D4C350DF-1E97-461B-B8FC-CB22EF186B3A}"/>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76" name="Rectangle 75">
                <a:extLst>
                  <a:ext uri="{FF2B5EF4-FFF2-40B4-BE49-F238E27FC236}">
                    <a16:creationId xmlns:a16="http://schemas.microsoft.com/office/drawing/2014/main" id="{A30054C1-776D-42C6-8E39-B6C6A4ABCBB0}"/>
                  </a:ext>
                </a:extLst>
              </p:cNvPr>
              <p:cNvSpPr/>
              <p:nvPr userDrawn="1"/>
            </p:nvSpPr>
            <p:spPr bwMode="auto">
              <a:xfrm rot="16200000">
                <a:off x="-442189" y="3146409"/>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77" name="Rectangle 76">
                <a:extLst>
                  <a:ext uri="{FF2B5EF4-FFF2-40B4-BE49-F238E27FC236}">
                    <a16:creationId xmlns:a16="http://schemas.microsoft.com/office/drawing/2014/main" id="{17CA3A69-4160-4B37-A80B-B84B391EC2A2}"/>
                  </a:ext>
                </a:extLst>
              </p:cNvPr>
              <p:cNvSpPr/>
              <p:nvPr userDrawn="1"/>
            </p:nvSpPr>
            <p:spPr bwMode="auto">
              <a:xfrm rot="16200000">
                <a:off x="-442189" y="2925266"/>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tx1">
                      <a:lumMod val="75000"/>
                      <a:lumOff val="25000"/>
                    </a:schemeClr>
                  </a:solidFill>
                  <a:latin typeface="+mj-lt"/>
                  <a:ea typeface="Segoe UI" pitchFamily="34" charset="0"/>
                  <a:cs typeface="Segoe UI" pitchFamily="34" charset="0"/>
                </a:endParaRPr>
              </a:p>
            </p:txBody>
          </p:sp>
          <p:sp>
            <p:nvSpPr>
              <p:cNvPr id="78" name="TextBox 77">
                <a:extLst>
                  <a:ext uri="{FF2B5EF4-FFF2-40B4-BE49-F238E27FC236}">
                    <a16:creationId xmlns:a16="http://schemas.microsoft.com/office/drawing/2014/main" id="{89E6FA76-95B3-4643-80CF-64A8CA8CF9A9}"/>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79" name="TextBox 78">
                <a:extLst>
                  <a:ext uri="{FF2B5EF4-FFF2-40B4-BE49-F238E27FC236}">
                    <a16:creationId xmlns:a16="http://schemas.microsoft.com/office/drawing/2014/main" id="{E54F6FBE-20DB-4738-AFA2-CF53B5C3C265}"/>
                  </a:ext>
                </a:extLst>
              </p:cNvPr>
              <p:cNvSpPr txBox="1"/>
              <p:nvPr/>
            </p:nvSpPr>
            <p:spPr>
              <a:xfrm>
                <a:off x="-1189489" y="4453920"/>
                <a:ext cx="70371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 connectors</a:t>
                </a:r>
              </a:p>
            </p:txBody>
          </p:sp>
          <p:sp>
            <p:nvSpPr>
              <p:cNvPr id="80" name="TextBox 79">
                <a:extLst>
                  <a:ext uri="{FF2B5EF4-FFF2-40B4-BE49-F238E27FC236}">
                    <a16:creationId xmlns:a16="http://schemas.microsoft.com/office/drawing/2014/main" id="{C3E25CF9-96EA-4BB0-B354-AE3F6BCF65A5}"/>
                  </a:ext>
                </a:extLst>
              </p:cNvPr>
              <p:cNvSpPr txBox="1"/>
              <p:nvPr/>
            </p:nvSpPr>
            <p:spPr>
              <a:xfrm>
                <a:off x="-1622840" y="4822706"/>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Arrows, for</a:t>
                </a:r>
              </a:p>
              <a:p>
                <a:pPr algn="r"/>
                <a:r>
                  <a:rPr lang="en-US" sz="700" dirty="0">
                    <a:solidFill>
                      <a:schemeClr val="tx1">
                        <a:lumMod val="75000"/>
                        <a:lumOff val="25000"/>
                      </a:schemeClr>
                    </a:solidFill>
                    <a:latin typeface="+mj-lt"/>
                  </a:rPr>
                  <a:t>LIGHT or DARK</a:t>
                </a:r>
              </a:p>
            </p:txBody>
          </p:sp>
          <p:sp>
            <p:nvSpPr>
              <p:cNvPr id="81" name="Rectangle 80">
                <a:extLst>
                  <a:ext uri="{FF2B5EF4-FFF2-40B4-BE49-F238E27FC236}">
                    <a16:creationId xmlns:a16="http://schemas.microsoft.com/office/drawing/2014/main" id="{361595AA-9CEA-4FF0-90FC-98A7B6DACA84}"/>
                  </a:ext>
                </a:extLst>
              </p:cNvPr>
              <p:cNvSpPr/>
              <p:nvPr/>
            </p:nvSpPr>
            <p:spPr bwMode="auto">
              <a:xfrm rot="16200000">
                <a:off x="-738780" y="4698380"/>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tx1">
                      <a:lumMod val="75000"/>
                      <a:lumOff val="25000"/>
                    </a:schemeClr>
                  </a:solidFill>
                  <a:latin typeface="+mj-lt"/>
                  <a:ea typeface="Segoe UI" pitchFamily="34" charset="0"/>
                  <a:cs typeface="Segoe UI" pitchFamily="34" charset="0"/>
                </a:endParaRPr>
              </a:p>
            </p:txBody>
          </p:sp>
          <p:sp>
            <p:nvSpPr>
              <p:cNvPr id="82" name="Rectangle 81">
                <a:extLst>
                  <a:ext uri="{FF2B5EF4-FFF2-40B4-BE49-F238E27FC236}">
                    <a16:creationId xmlns:a16="http://schemas.microsoft.com/office/drawing/2014/main" id="{4D889BAF-5174-43B2-882D-F873860E413A}"/>
                  </a:ext>
                </a:extLst>
              </p:cNvPr>
              <p:cNvSpPr/>
              <p:nvPr/>
            </p:nvSpPr>
            <p:spPr bwMode="auto">
              <a:xfrm rot="16200000">
                <a:off x="-442222" y="4058216"/>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3" name="Rectangle 82">
                <a:extLst>
                  <a:ext uri="{FF2B5EF4-FFF2-40B4-BE49-F238E27FC236}">
                    <a16:creationId xmlns:a16="http://schemas.microsoft.com/office/drawing/2014/main" id="{712C653F-BEB8-49ED-9AF2-93334B492692}"/>
                  </a:ext>
                </a:extLst>
              </p:cNvPr>
              <p:cNvSpPr/>
              <p:nvPr/>
            </p:nvSpPr>
            <p:spPr bwMode="auto">
              <a:xfrm rot="16200000">
                <a:off x="-442222" y="4393657"/>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4" name="Rectangle 83">
                <a:extLst>
                  <a:ext uri="{FF2B5EF4-FFF2-40B4-BE49-F238E27FC236}">
                    <a16:creationId xmlns:a16="http://schemas.microsoft.com/office/drawing/2014/main" id="{72B89F5A-5641-4549-AB31-43C64FFEB1AA}"/>
                  </a:ext>
                </a:extLst>
              </p:cNvPr>
              <p:cNvSpPr/>
              <p:nvPr/>
            </p:nvSpPr>
            <p:spPr bwMode="auto">
              <a:xfrm rot="16200000">
                <a:off x="-442222" y="3819968"/>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5" name="TextBox 84">
                <a:extLst>
                  <a:ext uri="{FF2B5EF4-FFF2-40B4-BE49-F238E27FC236}">
                    <a16:creationId xmlns:a16="http://schemas.microsoft.com/office/drawing/2014/main" id="{9D8EA4DF-4F3E-4405-9086-DDC9C9893E9B}"/>
                  </a:ext>
                </a:extLst>
              </p:cNvPr>
              <p:cNvSpPr txBox="1"/>
              <p:nvPr/>
            </p:nvSpPr>
            <p:spPr>
              <a:xfrm>
                <a:off x="-1009642" y="3546388"/>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86" name="Rectangle 85">
                <a:extLst>
                  <a:ext uri="{FF2B5EF4-FFF2-40B4-BE49-F238E27FC236}">
                    <a16:creationId xmlns:a16="http://schemas.microsoft.com/office/drawing/2014/main" id="{0D29275D-1C0B-400A-9BD0-5734FA6FC949}"/>
                  </a:ext>
                </a:extLst>
              </p:cNvPr>
              <p:cNvSpPr/>
              <p:nvPr/>
            </p:nvSpPr>
            <p:spPr bwMode="auto">
              <a:xfrm rot="16200000">
                <a:off x="-738780" y="4936627"/>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7" name="TextBox 86">
                <a:extLst>
                  <a:ext uri="{FF2B5EF4-FFF2-40B4-BE49-F238E27FC236}">
                    <a16:creationId xmlns:a16="http://schemas.microsoft.com/office/drawing/2014/main" id="{38386925-8A04-458C-87CD-37901BEF4860}"/>
                  </a:ext>
                </a:extLst>
              </p:cNvPr>
              <p:cNvSpPr txBox="1"/>
              <p:nvPr/>
            </p:nvSpPr>
            <p:spPr>
              <a:xfrm>
                <a:off x="-735574" y="3978014"/>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88" name="TextBox 87">
                <a:extLst>
                  <a:ext uri="{FF2B5EF4-FFF2-40B4-BE49-F238E27FC236}">
                    <a16:creationId xmlns:a16="http://schemas.microsoft.com/office/drawing/2014/main" id="{78E52678-F7A2-4C73-B585-A09CCE3E8B49}"/>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89" name="TextBox 88">
                <a:extLst>
                  <a:ext uri="{FF2B5EF4-FFF2-40B4-BE49-F238E27FC236}">
                    <a16:creationId xmlns:a16="http://schemas.microsoft.com/office/drawing/2014/main" id="{7613EBB2-5972-4B03-9C2C-B2E49989C827}"/>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90" name="TextBox 89">
                <a:extLst>
                  <a:ext uri="{FF2B5EF4-FFF2-40B4-BE49-F238E27FC236}">
                    <a16:creationId xmlns:a16="http://schemas.microsoft.com/office/drawing/2014/main" id="{59F33A55-CB66-48FD-8F08-0AF8FE9A3458}"/>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91" name="TextBox 90">
                <a:extLst>
                  <a:ext uri="{FF2B5EF4-FFF2-40B4-BE49-F238E27FC236}">
                    <a16:creationId xmlns:a16="http://schemas.microsoft.com/office/drawing/2014/main" id="{544372C0-7810-437D-BB0E-2EAE41989B77}"/>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92" name="TextBox 91">
                <a:extLst>
                  <a:ext uri="{FF2B5EF4-FFF2-40B4-BE49-F238E27FC236}">
                    <a16:creationId xmlns:a16="http://schemas.microsoft.com/office/drawing/2014/main" id="{8ED789BA-E482-430C-A8D0-296FA74AC116}"/>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93" name="TextBox 92">
                <a:extLst>
                  <a:ext uri="{FF2B5EF4-FFF2-40B4-BE49-F238E27FC236}">
                    <a16:creationId xmlns:a16="http://schemas.microsoft.com/office/drawing/2014/main" id="{696EAA38-3226-4A78-95D3-E86961F0471F}"/>
                  </a:ext>
                </a:extLst>
              </p:cNvPr>
              <p:cNvSpPr txBox="1"/>
              <p:nvPr/>
            </p:nvSpPr>
            <p:spPr>
              <a:xfrm>
                <a:off x="-1051771" y="2321832"/>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94" name="Rectangle 93">
                <a:extLst>
                  <a:ext uri="{FF2B5EF4-FFF2-40B4-BE49-F238E27FC236}">
                    <a16:creationId xmlns:a16="http://schemas.microsoft.com/office/drawing/2014/main" id="{C39B8EDD-3FA3-4E7F-9B1D-0913C6F381B3}"/>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5" name="TextBox 94">
                <a:extLst>
                  <a:ext uri="{FF2B5EF4-FFF2-40B4-BE49-F238E27FC236}">
                    <a16:creationId xmlns:a16="http://schemas.microsoft.com/office/drawing/2014/main" id="{D2217C49-9BA1-4551-9504-2E875F15B801}"/>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96" name="TextBox 95">
                <a:extLst>
                  <a:ext uri="{FF2B5EF4-FFF2-40B4-BE49-F238E27FC236}">
                    <a16:creationId xmlns:a16="http://schemas.microsoft.com/office/drawing/2014/main" id="{D6C5A5C2-CD8C-45A4-A16B-5A689AAA3762}"/>
                  </a:ext>
                </a:extLst>
              </p:cNvPr>
              <p:cNvSpPr txBox="1"/>
              <p:nvPr/>
            </p:nvSpPr>
            <p:spPr>
              <a:xfrm>
                <a:off x="-1269974" y="2983805"/>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97" name="TextBox 96">
                <a:extLst>
                  <a:ext uri="{FF2B5EF4-FFF2-40B4-BE49-F238E27FC236}">
                    <a16:creationId xmlns:a16="http://schemas.microsoft.com/office/drawing/2014/main" id="{A3851C35-DB95-400E-BA66-F85C5824AFA6}"/>
                  </a:ext>
                </a:extLst>
              </p:cNvPr>
              <p:cNvSpPr txBox="1"/>
              <p:nvPr/>
            </p:nvSpPr>
            <p:spPr>
              <a:xfrm>
                <a:off x="-1269974" y="3220411"/>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98" name="Rectangle 97">
                <a:extLst>
                  <a:ext uri="{FF2B5EF4-FFF2-40B4-BE49-F238E27FC236}">
                    <a16:creationId xmlns:a16="http://schemas.microsoft.com/office/drawing/2014/main" id="{B5E54E1A-7F50-4C1A-9C29-CACC2AA248BE}"/>
                  </a:ext>
                </a:extLst>
              </p:cNvPr>
              <p:cNvSpPr/>
              <p:nvPr userDrawn="1"/>
            </p:nvSpPr>
            <p:spPr bwMode="auto">
              <a:xfrm rot="16200000">
                <a:off x="-442189" y="2683808"/>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99" name="TextBox 98">
                <a:extLst>
                  <a:ext uri="{FF2B5EF4-FFF2-40B4-BE49-F238E27FC236}">
                    <a16:creationId xmlns:a16="http://schemas.microsoft.com/office/drawing/2014/main" id="{7D3983E4-25C1-45DA-BBD3-AF4BA13048CD}"/>
                  </a:ext>
                </a:extLst>
              </p:cNvPr>
              <p:cNvSpPr txBox="1"/>
              <p:nvPr userDrawn="1"/>
            </p:nvSpPr>
            <p:spPr>
              <a:xfrm>
                <a:off x="-1269974" y="2742347"/>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00" name="TextBox 99">
                <a:extLst>
                  <a:ext uri="{FF2B5EF4-FFF2-40B4-BE49-F238E27FC236}">
                    <a16:creationId xmlns:a16="http://schemas.microsoft.com/office/drawing/2014/main" id="{EE600857-C271-4F1A-83E6-45ABEB1DA027}"/>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sp>
            <p:nvSpPr>
              <p:cNvPr id="101" name="Rectangle 100">
                <a:extLst>
                  <a:ext uri="{FF2B5EF4-FFF2-40B4-BE49-F238E27FC236}">
                    <a16:creationId xmlns:a16="http://schemas.microsoft.com/office/drawing/2014/main" id="{35815A99-87E6-45DA-9184-07B0C83A2103}"/>
                  </a:ext>
                </a:extLst>
              </p:cNvPr>
              <p:cNvSpPr/>
              <p:nvPr userDrawn="1"/>
            </p:nvSpPr>
            <p:spPr bwMode="auto">
              <a:xfrm rot="16200000">
                <a:off x="-428652" y="1829125"/>
                <a:ext cx="238248" cy="23825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3" name="Rectangle 102">
                <a:extLst>
                  <a:ext uri="{FF2B5EF4-FFF2-40B4-BE49-F238E27FC236}">
                    <a16:creationId xmlns:a16="http://schemas.microsoft.com/office/drawing/2014/main" id="{8F001921-9955-4379-AD89-9D4AF7065ADC}"/>
                  </a:ext>
                </a:extLst>
              </p:cNvPr>
              <p:cNvSpPr/>
              <p:nvPr userDrawn="1"/>
            </p:nvSpPr>
            <p:spPr bwMode="auto">
              <a:xfrm rot="16200000">
                <a:off x="-442222" y="4699315"/>
                <a:ext cx="238248" cy="238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tx1">
                      <a:lumMod val="75000"/>
                      <a:lumOff val="25000"/>
                    </a:schemeClr>
                  </a:solidFill>
                  <a:latin typeface="+mj-lt"/>
                  <a:ea typeface="Segoe UI" pitchFamily="34" charset="0"/>
                  <a:cs typeface="Segoe UI" pitchFamily="34" charset="0"/>
                </a:endParaRPr>
              </a:p>
            </p:txBody>
          </p:sp>
          <p:sp>
            <p:nvSpPr>
              <p:cNvPr id="104" name="Rectangle 103">
                <a:extLst>
                  <a:ext uri="{FF2B5EF4-FFF2-40B4-BE49-F238E27FC236}">
                    <a16:creationId xmlns:a16="http://schemas.microsoft.com/office/drawing/2014/main" id="{72B9D566-4062-4567-BD3C-1C562856FB25}"/>
                  </a:ext>
                </a:extLst>
              </p:cNvPr>
              <p:cNvSpPr/>
              <p:nvPr userDrawn="1"/>
            </p:nvSpPr>
            <p:spPr bwMode="auto">
              <a:xfrm rot="16200000">
                <a:off x="-442222" y="4937562"/>
                <a:ext cx="238248" cy="238248"/>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41" name="TextBox 40">
              <a:extLst>
                <a:ext uri="{FF2B5EF4-FFF2-40B4-BE49-F238E27FC236}">
                  <a16:creationId xmlns:a16="http://schemas.microsoft.com/office/drawing/2014/main" id="{F35D32B9-C53C-4F7F-9E9E-EA30C69231EF}"/>
                </a:ext>
              </a:extLst>
            </p:cNvPr>
            <p:cNvSpPr txBox="1"/>
            <p:nvPr userDrawn="1"/>
          </p:nvSpPr>
          <p:spPr>
            <a:xfrm>
              <a:off x="-1254903" y="1829915"/>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 Adverse factors</a:t>
              </a:r>
            </a:p>
            <a:p>
              <a:pPr algn="r"/>
              <a:r>
                <a:rPr lang="en-US" sz="700" kern="1200" dirty="0">
                  <a:solidFill>
                    <a:schemeClr val="tx1">
                      <a:lumMod val="75000"/>
                      <a:lumOff val="25000"/>
                    </a:schemeClr>
                  </a:solidFill>
                  <a:latin typeface="+mn-lt"/>
                  <a:ea typeface="+mn-ea"/>
                  <a:cs typeface="+mn-cs"/>
                </a:rPr>
                <a:t>highlights</a:t>
              </a:r>
            </a:p>
          </p:txBody>
        </p:sp>
      </p:grpSp>
      <p:grpSp>
        <p:nvGrpSpPr>
          <p:cNvPr id="42" name="Group 41">
            <a:extLst>
              <a:ext uri="{FF2B5EF4-FFF2-40B4-BE49-F238E27FC236}">
                <a16:creationId xmlns:a16="http://schemas.microsoft.com/office/drawing/2014/main" id="{BFF0BEE2-B26F-4EDD-AE1A-FD07BD772207}"/>
              </a:ext>
            </a:extLst>
          </p:cNvPr>
          <p:cNvGrpSpPr/>
          <p:nvPr userDrawn="1"/>
        </p:nvGrpSpPr>
        <p:grpSpPr>
          <a:xfrm>
            <a:off x="7518042" y="4841434"/>
            <a:ext cx="1370524" cy="238249"/>
            <a:chOff x="3431377" y="3733800"/>
            <a:chExt cx="2175573" cy="378197"/>
          </a:xfrm>
        </p:grpSpPr>
        <p:pic>
          <p:nvPicPr>
            <p:cNvPr id="43" name="Picture 42">
              <a:extLst>
                <a:ext uri="{FF2B5EF4-FFF2-40B4-BE49-F238E27FC236}">
                  <a16:creationId xmlns:a16="http://schemas.microsoft.com/office/drawing/2014/main" id="{82E36A82-7CC6-4D06-8D40-4834C2FC9FE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770471" y="3760676"/>
              <a:ext cx="836479" cy="351321"/>
            </a:xfrm>
            <a:prstGeom prst="rect">
              <a:avLst/>
            </a:prstGeom>
          </p:spPr>
        </p:pic>
        <p:cxnSp>
          <p:nvCxnSpPr>
            <p:cNvPr id="44" name="Straight Connector 43">
              <a:extLst>
                <a:ext uri="{FF2B5EF4-FFF2-40B4-BE49-F238E27FC236}">
                  <a16:creationId xmlns:a16="http://schemas.microsoft.com/office/drawing/2014/main" id="{4757BC59-2EE2-4686-A4A2-60808807F723}"/>
                </a:ext>
              </a:extLst>
            </p:cNvPr>
            <p:cNvCxnSpPr>
              <a:cxnSpLocks/>
            </p:cNvCxnSpPr>
            <p:nvPr userDrawn="1"/>
          </p:nvCxnSpPr>
          <p:spPr>
            <a:xfrm>
              <a:off x="4572000" y="3733800"/>
              <a:ext cx="0" cy="37819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5" name="Graphic 44">
              <a:extLst>
                <a:ext uri="{FF2B5EF4-FFF2-40B4-BE49-F238E27FC236}">
                  <a16:creationId xmlns:a16="http://schemas.microsoft.com/office/drawing/2014/main" id="{A57BA243-C35C-4E06-8D98-34315EEB7977}"/>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431377" y="3852014"/>
              <a:ext cx="942153" cy="168643"/>
            </a:xfrm>
            <a:prstGeom prst="rect">
              <a:avLst/>
            </a:prstGeom>
          </p:spPr>
        </p:pic>
      </p:grpSp>
    </p:spTree>
    <p:extLst>
      <p:ext uri="{BB962C8B-B14F-4D97-AF65-F5344CB8AC3E}">
        <p14:creationId xmlns:p14="http://schemas.microsoft.com/office/powerpoint/2010/main" val="2147973219"/>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32" r:id="rId5"/>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grpSp>
        <p:nvGrpSpPr>
          <p:cNvPr id="15" name="Group 14"/>
          <p:cNvGrpSpPr/>
          <p:nvPr/>
        </p:nvGrpSpPr>
        <p:grpSpPr>
          <a:xfrm rot="16200000">
            <a:off x="-1151128" y="454562"/>
            <a:ext cx="1429486" cy="520365"/>
            <a:chOff x="-2069182" y="-579662"/>
            <a:chExt cx="1429486" cy="520365"/>
          </a:xfrm>
        </p:grpSpPr>
        <p:grpSp>
          <p:nvGrpSpPr>
            <p:cNvPr id="16" name="Group 15"/>
            <p:cNvGrpSpPr/>
            <p:nvPr/>
          </p:nvGrpSpPr>
          <p:grpSpPr>
            <a:xfrm>
              <a:off x="-2069182" y="-297545"/>
              <a:ext cx="1429486" cy="238248"/>
              <a:chOff x="-2060858" y="2411918"/>
              <a:chExt cx="1917983" cy="319664"/>
            </a:xfrm>
          </p:grpSpPr>
          <p:sp>
            <p:nvSpPr>
              <p:cNvPr id="18" name="Rectangle 17"/>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Rectangle 18"/>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7" name="TextBox 16"/>
            <p:cNvSpPr txBox="1"/>
            <p:nvPr/>
          </p:nvSpPr>
          <p:spPr>
            <a:xfrm>
              <a:off x="-2069182" y="-579662"/>
              <a:ext cx="1378583" cy="215444"/>
            </a:xfrm>
            <a:prstGeom prst="rect">
              <a:avLst/>
            </a:prstGeom>
            <a:noFill/>
          </p:spPr>
          <p:txBody>
            <a:bodyPr wrap="none" lIns="0" tIns="0" rIns="0" bIns="0" rtlCol="0" anchor="ctr">
              <a:spAutoFit/>
            </a:bodyPr>
            <a:lstStyle/>
            <a:p>
              <a:r>
                <a:rPr lang="en-US" sz="700" dirty="0">
                  <a:solidFill>
                    <a:schemeClr val="tx1">
                      <a:lumMod val="65000"/>
                      <a:lumOff val="35000"/>
                    </a:schemeClr>
                  </a:solidFill>
                  <a:latin typeface="+mj-lt"/>
                </a:rPr>
                <a:t>Use an eyedropper to choose </a:t>
              </a:r>
              <a:br>
                <a:rPr lang="en-US" sz="700" dirty="0">
                  <a:solidFill>
                    <a:schemeClr val="tx1">
                      <a:lumMod val="65000"/>
                      <a:lumOff val="35000"/>
                    </a:schemeClr>
                  </a:solidFill>
                  <a:latin typeface="+mj-lt"/>
                </a:rPr>
              </a:br>
              <a:r>
                <a:rPr lang="en-US" sz="700" dirty="0">
                  <a:solidFill>
                    <a:schemeClr val="tx1">
                      <a:lumMod val="65000"/>
                      <a:lumOff val="35000"/>
                    </a:schemeClr>
                  </a:solidFill>
                  <a:latin typeface="+mj-lt"/>
                </a:rPr>
                <a:t>one of </a:t>
              </a:r>
              <a:r>
                <a:rPr lang="en-US" sz="700" b="1" dirty="0">
                  <a:solidFill>
                    <a:schemeClr val="tx1">
                      <a:lumMod val="65000"/>
                      <a:lumOff val="35000"/>
                    </a:schemeClr>
                  </a:solidFill>
                  <a:latin typeface="+mj-lt"/>
                </a:rPr>
                <a:t>Veeam corporate colors:</a:t>
              </a:r>
            </a:p>
          </p:txBody>
        </p:sp>
      </p:grpSp>
      <p:pic>
        <p:nvPicPr>
          <p:cNvPr id="11" name="Graphic 13">
            <a:hlinkClick r:id="rId7" action="ppaction://hlinksldjump"/>
            <a:extLst>
              <a:ext uri="{FF2B5EF4-FFF2-40B4-BE49-F238E27FC236}">
                <a16:creationId xmlns:a16="http://schemas.microsoft.com/office/drawing/2014/main" id="{2506FB5F-8AF2-4006-973B-9C70E7EE5036}"/>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224544481"/>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82" r:id="rId5"/>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7">
          <p15:clr>
            <a:srgbClr val="F26B43"/>
          </p15:clr>
        </p15:guide>
        <p15:guide id="2" pos="227">
          <p15:clr>
            <a:srgbClr val="F26B43"/>
          </p15:clr>
        </p15:guide>
        <p15:guide id="3" pos="5524">
          <p15:clr>
            <a:srgbClr val="F26B43"/>
          </p15:clr>
        </p15:guide>
        <p15:guide id="4" orient="horz" pos="30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1" y="1019147"/>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p:nvSpPr>
        <p:spPr>
          <a:xfrm>
            <a:off x="365761" y="4963256"/>
            <a:ext cx="3667671"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700"/>
            <a:ext cx="795089" cy="1882737"/>
            <a:chOff x="-811997" y="62700"/>
            <a:chExt cx="795088" cy="1882736"/>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0"/>
              <a:ext cx="795088"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4" y="2083494"/>
            <a:ext cx="729571" cy="1768867"/>
            <a:chOff x="-905773" y="2083493"/>
            <a:chExt cx="729570" cy="1768867"/>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0" y="3103224"/>
              <a:ext cx="219612"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3"/>
              <a:ext cx="589904"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90"/>
              <a:ext cx="213200"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5" action="ppaction://hlinksldjump"/>
            <a:extLst>
              <a:ext uri="{FF2B5EF4-FFF2-40B4-BE49-F238E27FC236}">
                <a16:creationId xmlns:a16="http://schemas.microsoft.com/office/drawing/2014/main" id="{65A078BD-154D-41AC-974D-0FD20FD6C2CD}"/>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97790595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Lst>
  <p:transition advClick="0">
    <p:fade/>
  </p:transition>
  <p:txStyles>
    <p:titleStyle>
      <a:lvl1pPr algn="l" defTabSz="686013"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Tahoma" panose="020B0604030504040204" pitchFamily="34" charset="0"/>
        </a:defRPr>
      </a:lvl1pPr>
    </p:titleStyle>
    <p:body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13" rtl="0" eaLnBrk="1" latinLnBrk="0" hangingPunct="1">
        <a:defRPr sz="1400" kern="1200">
          <a:solidFill>
            <a:schemeClr val="tx1"/>
          </a:solidFill>
          <a:latin typeface="+mn-lt"/>
          <a:ea typeface="+mn-ea"/>
          <a:cs typeface="+mn-cs"/>
        </a:defRPr>
      </a:lvl1pPr>
      <a:lvl2pPr marL="343007" algn="l" defTabSz="686013" rtl="0" eaLnBrk="1" latinLnBrk="0" hangingPunct="1">
        <a:defRPr sz="1400" kern="1200">
          <a:solidFill>
            <a:schemeClr val="tx1"/>
          </a:solidFill>
          <a:latin typeface="+mn-lt"/>
          <a:ea typeface="+mn-ea"/>
          <a:cs typeface="+mn-cs"/>
        </a:defRPr>
      </a:lvl2pPr>
      <a:lvl3pPr marL="686013" algn="l" defTabSz="686013" rtl="0" eaLnBrk="1" latinLnBrk="0" hangingPunct="1">
        <a:defRPr sz="1400" kern="1200">
          <a:solidFill>
            <a:schemeClr val="tx1"/>
          </a:solidFill>
          <a:latin typeface="+mn-lt"/>
          <a:ea typeface="+mn-ea"/>
          <a:cs typeface="+mn-cs"/>
        </a:defRPr>
      </a:lvl3pPr>
      <a:lvl4pPr marL="1029018" algn="l" defTabSz="686013" rtl="0" eaLnBrk="1" latinLnBrk="0" hangingPunct="1">
        <a:defRPr sz="1400" kern="1200">
          <a:solidFill>
            <a:schemeClr val="tx1"/>
          </a:solidFill>
          <a:latin typeface="+mn-lt"/>
          <a:ea typeface="+mn-ea"/>
          <a:cs typeface="+mn-cs"/>
        </a:defRPr>
      </a:lvl4pPr>
      <a:lvl5pPr marL="1372026" algn="l" defTabSz="686013" rtl="0" eaLnBrk="1" latinLnBrk="0" hangingPunct="1">
        <a:defRPr sz="1400" kern="1200">
          <a:solidFill>
            <a:schemeClr val="tx1"/>
          </a:solidFill>
          <a:latin typeface="+mn-lt"/>
          <a:ea typeface="+mn-ea"/>
          <a:cs typeface="+mn-cs"/>
        </a:defRPr>
      </a:lvl5pPr>
      <a:lvl6pPr marL="1715032" algn="l" defTabSz="686013" rtl="0" eaLnBrk="1" latinLnBrk="0" hangingPunct="1">
        <a:defRPr sz="1400" kern="1200">
          <a:solidFill>
            <a:schemeClr val="tx1"/>
          </a:solidFill>
          <a:latin typeface="+mn-lt"/>
          <a:ea typeface="+mn-ea"/>
          <a:cs typeface="+mn-cs"/>
        </a:defRPr>
      </a:lvl6pPr>
      <a:lvl7pPr marL="2058038" algn="l" defTabSz="686013" rtl="0" eaLnBrk="1" latinLnBrk="0" hangingPunct="1">
        <a:defRPr sz="1400" kern="1200">
          <a:solidFill>
            <a:schemeClr val="tx1"/>
          </a:solidFill>
          <a:latin typeface="+mn-lt"/>
          <a:ea typeface="+mn-ea"/>
          <a:cs typeface="+mn-cs"/>
        </a:defRPr>
      </a:lvl7pPr>
      <a:lvl8pPr marL="2401044" algn="l" defTabSz="686013" rtl="0" eaLnBrk="1" latinLnBrk="0" hangingPunct="1">
        <a:defRPr sz="1400" kern="1200">
          <a:solidFill>
            <a:schemeClr val="tx1"/>
          </a:solidFill>
          <a:latin typeface="+mn-lt"/>
          <a:ea typeface="+mn-ea"/>
          <a:cs typeface="+mn-cs"/>
        </a:defRPr>
      </a:lvl8pPr>
      <a:lvl9pPr marL="2744051" algn="l" defTabSz="686013"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2" y="1019148"/>
            <a:ext cx="8363937" cy="307777"/>
          </a:xfrm>
          <a:prstGeom prst="rect">
            <a:avLst/>
          </a:prstGeom>
        </p:spPr>
        <p:txBody>
          <a:bodyPr vert="horz" wrap="square" lIns="0" tIns="0" rIns="0" bIns="0" rtlCol="0">
            <a:spAutoFit/>
          </a:bodyPr>
          <a:lstStyle/>
          <a:p>
            <a:pPr lvl="0"/>
            <a:endParaRPr lang="en-US"/>
          </a:p>
        </p:txBody>
      </p:sp>
      <p:grpSp>
        <p:nvGrpSpPr>
          <p:cNvPr id="14" name="Group 13">
            <a:extLst>
              <a:ext uri="{FF2B5EF4-FFF2-40B4-BE49-F238E27FC236}">
                <a16:creationId xmlns:a16="http://schemas.microsoft.com/office/drawing/2014/main" id="{E13F03D7-980A-4A33-9FEB-CEB416391B46}"/>
              </a:ext>
            </a:extLst>
          </p:cNvPr>
          <p:cNvGrpSpPr/>
          <p:nvPr/>
        </p:nvGrpSpPr>
        <p:grpSpPr>
          <a:xfrm>
            <a:off x="-811998" y="62699"/>
            <a:ext cx="795089" cy="1882738"/>
            <a:chOff x="-811997" y="62699"/>
            <a:chExt cx="795088" cy="1882737"/>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699"/>
              <a:ext cx="795088" cy="430887"/>
            </a:xfrm>
            <a:prstGeom prst="rect">
              <a:avLst/>
            </a:prstGeom>
            <a:noFill/>
          </p:spPr>
          <p:txBody>
            <a:bodyPr wrap="none" lIns="0" tIns="0" rIns="0" bIns="0" rtlCol="0" anchor="ctr">
              <a:spAutoFit/>
            </a:bodyPr>
            <a:lstStyle/>
            <a:p>
              <a:r>
                <a:rPr lang="en-US" sz="700">
                  <a:solidFill>
                    <a:schemeClr val="tx1">
                      <a:lumMod val="75000"/>
                      <a:lumOff val="25000"/>
                    </a:schemeClr>
                  </a:solidFill>
                  <a:latin typeface="+mj-lt"/>
                </a:rPr>
                <a:t>Use an eyedropper </a:t>
              </a:r>
              <a:br>
                <a:rPr lang="en-US" sz="700">
                  <a:solidFill>
                    <a:schemeClr val="tx1">
                      <a:lumMod val="75000"/>
                      <a:lumOff val="25000"/>
                    </a:schemeClr>
                  </a:solidFill>
                  <a:latin typeface="+mj-lt"/>
                </a:rPr>
              </a:br>
              <a:r>
                <a:rPr lang="en-US" sz="700">
                  <a:solidFill>
                    <a:schemeClr val="tx1">
                      <a:lumMod val="75000"/>
                      <a:lumOff val="25000"/>
                    </a:schemeClr>
                  </a:solidFill>
                  <a:latin typeface="+mj-lt"/>
                </a:rPr>
                <a:t>to choose one of </a:t>
              </a:r>
              <a:br>
                <a:rPr lang="en-US" sz="700">
                  <a:solidFill>
                    <a:schemeClr val="tx1">
                      <a:lumMod val="75000"/>
                      <a:lumOff val="25000"/>
                    </a:schemeClr>
                  </a:solidFill>
                  <a:latin typeface="+mj-lt"/>
                </a:rPr>
              </a:br>
              <a:r>
                <a:rPr lang="en-US" sz="700" b="1">
                  <a:solidFill>
                    <a:schemeClr val="tx1">
                      <a:lumMod val="75000"/>
                      <a:lumOff val="25000"/>
                    </a:schemeClr>
                  </a:solidFill>
                  <a:latin typeface="+mj-lt"/>
                </a:rPr>
                <a:t>Veeam corporate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p:nvGrpSpPr>
        <p:grpSpPr>
          <a:xfrm>
            <a:off x="-905773" y="2083495"/>
            <a:ext cx="729570" cy="1768866"/>
            <a:chOff x="-905772" y="2083494"/>
            <a:chExt cx="729569" cy="1768866"/>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11" y="3103224"/>
              <a:ext cx="219612"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2" y="3391253"/>
              <a:ext cx="428001" cy="215444"/>
            </a:xfrm>
            <a:prstGeom prst="rect">
              <a:avLst/>
            </a:prstGeom>
            <a:noFill/>
          </p:spPr>
          <p:txBody>
            <a:bodyPr wrap="none" lIns="0" tIns="0" rIns="0" bIns="0" rtlCol="0" anchor="ctr">
              <a:spAutoFit/>
            </a:bodyPr>
            <a:lstStyle/>
            <a:p>
              <a:pPr algn="r"/>
              <a:r>
                <a:rPr lang="en-US" sz="700">
                  <a:gradFill>
                    <a:gsLst>
                      <a:gs pos="0">
                        <a:schemeClr val="tx1"/>
                      </a:gs>
                      <a:gs pos="86000">
                        <a:schemeClr val="tx1"/>
                      </a:gs>
                    </a:gsLst>
                    <a:lin ang="5400000" scaled="0"/>
                  </a:gradFill>
                  <a:latin typeface="+mj-lt"/>
                </a:rPr>
                <a:t>Arrows,</a:t>
              </a:r>
              <a:br>
                <a:rPr lang="en-US" sz="700">
                  <a:gradFill>
                    <a:gsLst>
                      <a:gs pos="0">
                        <a:schemeClr val="tx1"/>
                      </a:gs>
                      <a:gs pos="86000">
                        <a:schemeClr val="tx1"/>
                      </a:gs>
                    </a:gsLst>
                    <a:lin ang="5400000" scaled="0"/>
                  </a:gradFill>
                  <a:latin typeface="+mj-lt"/>
                </a:rPr>
              </a:br>
              <a:r>
                <a:rPr lang="en-US" sz="70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4"/>
              <a:ext cx="589904" cy="323165"/>
            </a:xfrm>
            <a:prstGeom prst="rect">
              <a:avLst/>
            </a:prstGeom>
            <a:noFill/>
          </p:spPr>
          <p:txBody>
            <a:bodyPr wrap="none" lIns="0" tIns="0" rIns="0" bIns="0" rtlCol="0" anchor="ctr">
              <a:spAutoFit/>
            </a:bodyPr>
            <a:lstStyle/>
            <a:p>
              <a:pPr algn="l"/>
              <a:r>
                <a:rPr lang="en-US" sz="700" b="1">
                  <a:solidFill>
                    <a:schemeClr val="tx1">
                      <a:lumMod val="75000"/>
                      <a:lumOff val="25000"/>
                    </a:schemeClr>
                  </a:solidFill>
                  <a:latin typeface="+mj-lt"/>
                </a:rPr>
                <a:t>Colors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for 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54" fontAlgn="base">
                <a:spcBef>
                  <a:spcPct val="0"/>
                </a:spcBef>
                <a:spcAft>
                  <a:spcPct val="0"/>
                </a:spcAft>
              </a:pPr>
              <a:endParaRPr lang="en-US" sz="1800"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2" y="2496991"/>
              <a:ext cx="213200" cy="107722"/>
            </a:xfrm>
            <a:prstGeom prst="rect">
              <a:avLst/>
            </a:prstGeom>
            <a:noFill/>
          </p:spPr>
          <p:txBody>
            <a:bodyPr wrap="none" lIns="0" tIns="0" rIns="0" bIns="0" rtlCol="0" anchor="ctr">
              <a:spAutoFit/>
            </a:bodyPr>
            <a:lstStyle/>
            <a:p>
              <a:pPr algn="ctr"/>
              <a:r>
                <a:rPr lang="en-US" sz="700">
                  <a:gradFill>
                    <a:gsLst>
                      <a:gs pos="0">
                        <a:schemeClr val="tx1"/>
                      </a:gs>
                      <a:gs pos="86000">
                        <a:schemeClr val="tx1"/>
                      </a:gs>
                    </a:gsLst>
                    <a:lin ang="5400000" scaled="0"/>
                  </a:gradFill>
                  <a:latin typeface="+mj-lt"/>
                </a:rPr>
                <a:t>Icons</a:t>
              </a:r>
            </a:p>
          </p:txBody>
        </p:sp>
      </p:grpSp>
      <p:pic>
        <p:nvPicPr>
          <p:cNvPr id="23" name="Graphic 13">
            <a:hlinkClick r:id="rId4" action="ppaction://hlinksldjump"/>
            <a:extLst>
              <a:ext uri="{FF2B5EF4-FFF2-40B4-BE49-F238E27FC236}">
                <a16:creationId xmlns:a16="http://schemas.microsoft.com/office/drawing/2014/main" id="{46A0574C-0630-4BB1-A68C-51E9A2852CF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1379850709"/>
      </p:ext>
    </p:extLst>
  </p:cSld>
  <p:clrMap bg1="lt1" tx1="dk1" bg2="lt2" tx2="dk2" accent1="accent1" accent2="accent2" accent3="accent3" accent4="accent4" accent5="accent5" accent6="accent6" hlink="hlink" folHlink="folHlink"/>
  <p:sldLayoutIdLst>
    <p:sldLayoutId id="2147483784" r:id="rId1"/>
    <p:sldLayoutId id="2147483785" r:id="rId2"/>
  </p:sldLayoutIdLst>
  <p:transition advClick="0">
    <p:fade/>
  </p:transition>
  <p:txStyles>
    <p:titleStyle>
      <a:lvl1pPr algn="l" defTabSz="685996"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5996"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1" indent="-266681" algn="l" defTabSz="685996"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23" indent="-213192" algn="l" defTabSz="685996"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08" indent="-167934" algn="l" defTabSz="685996" rtl="0" eaLnBrk="1" latinLnBrk="0" hangingPunct="1">
        <a:lnSpc>
          <a:spcPct val="90000"/>
        </a:lnSpc>
        <a:spcBef>
          <a:spcPct val="20000"/>
        </a:spcBef>
        <a:buSzPct val="90000"/>
        <a:buFont typeface="Arial" pitchFamily="34" charset="0"/>
        <a:buChar char="•"/>
        <a:tabLst>
          <a:tab pos="686023"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03" indent="-172698" algn="l" defTabSz="685996"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488"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485"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484"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481" indent="-171500" algn="l" defTabSz="68599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96" rtl="0" eaLnBrk="1" latinLnBrk="0" hangingPunct="1">
        <a:defRPr sz="1400" kern="1200">
          <a:solidFill>
            <a:schemeClr val="tx1"/>
          </a:solidFill>
          <a:latin typeface="+mn-lt"/>
          <a:ea typeface="+mn-ea"/>
          <a:cs typeface="+mn-cs"/>
        </a:defRPr>
      </a:lvl1pPr>
      <a:lvl2pPr marL="342998" algn="l" defTabSz="685996" rtl="0" eaLnBrk="1" latinLnBrk="0" hangingPunct="1">
        <a:defRPr sz="1400" kern="1200">
          <a:solidFill>
            <a:schemeClr val="tx1"/>
          </a:solidFill>
          <a:latin typeface="+mn-lt"/>
          <a:ea typeface="+mn-ea"/>
          <a:cs typeface="+mn-cs"/>
        </a:defRPr>
      </a:lvl2pPr>
      <a:lvl3pPr marL="685996" algn="l" defTabSz="685996" rtl="0" eaLnBrk="1" latinLnBrk="0" hangingPunct="1">
        <a:defRPr sz="1400" kern="1200">
          <a:solidFill>
            <a:schemeClr val="tx1"/>
          </a:solidFill>
          <a:latin typeface="+mn-lt"/>
          <a:ea typeface="+mn-ea"/>
          <a:cs typeface="+mn-cs"/>
        </a:defRPr>
      </a:lvl3pPr>
      <a:lvl4pPr marL="1028993" algn="l" defTabSz="685996" rtl="0" eaLnBrk="1" latinLnBrk="0" hangingPunct="1">
        <a:defRPr sz="1400" kern="1200">
          <a:solidFill>
            <a:schemeClr val="tx1"/>
          </a:solidFill>
          <a:latin typeface="+mn-lt"/>
          <a:ea typeface="+mn-ea"/>
          <a:cs typeface="+mn-cs"/>
        </a:defRPr>
      </a:lvl4pPr>
      <a:lvl5pPr marL="1371992" algn="l" defTabSz="685996" rtl="0" eaLnBrk="1" latinLnBrk="0" hangingPunct="1">
        <a:defRPr sz="1400" kern="1200">
          <a:solidFill>
            <a:schemeClr val="tx1"/>
          </a:solidFill>
          <a:latin typeface="+mn-lt"/>
          <a:ea typeface="+mn-ea"/>
          <a:cs typeface="+mn-cs"/>
        </a:defRPr>
      </a:lvl5pPr>
      <a:lvl6pPr marL="1714989" algn="l" defTabSz="685996" rtl="0" eaLnBrk="1" latinLnBrk="0" hangingPunct="1">
        <a:defRPr sz="1400" kern="1200">
          <a:solidFill>
            <a:schemeClr val="tx1"/>
          </a:solidFill>
          <a:latin typeface="+mn-lt"/>
          <a:ea typeface="+mn-ea"/>
          <a:cs typeface="+mn-cs"/>
        </a:defRPr>
      </a:lvl6pPr>
      <a:lvl7pPr marL="2057987" algn="l" defTabSz="685996" rtl="0" eaLnBrk="1" latinLnBrk="0" hangingPunct="1">
        <a:defRPr sz="1400" kern="1200">
          <a:solidFill>
            <a:schemeClr val="tx1"/>
          </a:solidFill>
          <a:latin typeface="+mn-lt"/>
          <a:ea typeface="+mn-ea"/>
          <a:cs typeface="+mn-cs"/>
        </a:defRPr>
      </a:lvl7pPr>
      <a:lvl8pPr marL="2400984" algn="l" defTabSz="685996" rtl="0" eaLnBrk="1" latinLnBrk="0" hangingPunct="1">
        <a:defRPr sz="1400" kern="1200">
          <a:solidFill>
            <a:schemeClr val="tx1"/>
          </a:solidFill>
          <a:latin typeface="+mn-lt"/>
          <a:ea typeface="+mn-ea"/>
          <a:cs typeface="+mn-cs"/>
        </a:defRPr>
      </a:lvl8pPr>
      <a:lvl9pPr marL="2743982" algn="l" defTabSz="685996"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EBD9F955-6D8F-4881-B223-2DEE49014D2D}"/>
              </a:ext>
            </a:extLst>
          </p:cNvPr>
          <p:cNvPicPr>
            <a:picLocks noChangeAspect="1"/>
          </p:cNvPicPr>
          <p:nvPr userDrawn="1"/>
        </p:nvPicPr>
        <p:blipFill>
          <a:blip r:embed="rId3" cstate="hqprint">
            <a:alphaModFix amt="40000"/>
            <a:extLst>
              <a:ext uri="{28A0092B-C50C-407E-A947-70E740481C1C}">
                <a14:useLocalDpi xmlns:a14="http://schemas.microsoft.com/office/drawing/2010/main"/>
              </a:ext>
            </a:extLst>
          </a:blip>
          <a:stretch>
            <a:fillRect/>
          </a:stretch>
        </p:blipFill>
        <p:spPr>
          <a:xfrm>
            <a:off x="8249678" y="4943158"/>
            <a:ext cx="526732" cy="94992"/>
          </a:xfrm>
          <a:prstGeom prst="rect">
            <a:avLst/>
          </a:prstGeom>
          <a:effectLst/>
        </p:spPr>
      </p:pic>
      <p:grpSp>
        <p:nvGrpSpPr>
          <p:cNvPr id="137" name="Group 136">
            <a:extLst>
              <a:ext uri="{FF2B5EF4-FFF2-40B4-BE49-F238E27FC236}">
                <a16:creationId xmlns:a16="http://schemas.microsoft.com/office/drawing/2014/main" id="{A4A49C97-BAB7-43A4-A3AE-1DBF289959BA}"/>
              </a:ext>
            </a:extLst>
          </p:cNvPr>
          <p:cNvGrpSpPr/>
          <p:nvPr userDrawn="1"/>
        </p:nvGrpSpPr>
        <p:grpSpPr>
          <a:xfrm>
            <a:off x="-1329489" y="-478614"/>
            <a:ext cx="1167802" cy="5213926"/>
            <a:chOff x="-1329489" y="-478614"/>
            <a:chExt cx="1167802" cy="5213926"/>
          </a:xfrm>
        </p:grpSpPr>
        <p:sp>
          <p:nvSpPr>
            <p:cNvPr id="138" name="Rectangle 137">
              <a:extLst>
                <a:ext uri="{FF2B5EF4-FFF2-40B4-BE49-F238E27FC236}">
                  <a16:creationId xmlns:a16="http://schemas.microsoft.com/office/drawing/2014/main" id="{2698281A-0427-424E-BCA4-9E48AD0C4240}"/>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9" name="Rectangle 138">
              <a:extLst>
                <a:ext uri="{FF2B5EF4-FFF2-40B4-BE49-F238E27FC236}">
                  <a16:creationId xmlns:a16="http://schemas.microsoft.com/office/drawing/2014/main" id="{74B2360D-56F5-42A0-89CB-95E34D867F01}"/>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0" name="Rectangle 139">
              <a:extLst>
                <a:ext uri="{FF2B5EF4-FFF2-40B4-BE49-F238E27FC236}">
                  <a16:creationId xmlns:a16="http://schemas.microsoft.com/office/drawing/2014/main" id="{E55C7C98-B37C-4DCE-85A9-008A66AF1BA8}"/>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3257485D-4307-4863-B469-D8A4BEBE9711}"/>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33123775-41FB-49B8-80F5-0EF11C205D16}"/>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BFEA0CDD-5C24-4F47-B7D1-05AC155A5479}"/>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550E62CB-3595-4297-AE2C-4944081D108C}"/>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5" name="TextBox 144">
              <a:extLst>
                <a:ext uri="{FF2B5EF4-FFF2-40B4-BE49-F238E27FC236}">
                  <a16:creationId xmlns:a16="http://schemas.microsoft.com/office/drawing/2014/main" id="{B7169491-A982-41BC-A4A1-D8D59C50D68F}"/>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6" name="TextBox 145">
              <a:extLst>
                <a:ext uri="{FF2B5EF4-FFF2-40B4-BE49-F238E27FC236}">
                  <a16:creationId xmlns:a16="http://schemas.microsoft.com/office/drawing/2014/main" id="{27E9CFE7-22AB-4C6D-AB47-C525D6BE4B9D}"/>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7" name="TextBox 146">
              <a:extLst>
                <a:ext uri="{FF2B5EF4-FFF2-40B4-BE49-F238E27FC236}">
                  <a16:creationId xmlns:a16="http://schemas.microsoft.com/office/drawing/2014/main" id="{E17C5DEB-9504-45BA-BF00-04F05DFB2524}"/>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48" name="Rectangle 147">
              <a:extLst>
                <a:ext uri="{FF2B5EF4-FFF2-40B4-BE49-F238E27FC236}">
                  <a16:creationId xmlns:a16="http://schemas.microsoft.com/office/drawing/2014/main" id="{2A353C14-CDB4-450F-83F3-398D8C444489}"/>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9" name="Rectangle 148">
              <a:extLst>
                <a:ext uri="{FF2B5EF4-FFF2-40B4-BE49-F238E27FC236}">
                  <a16:creationId xmlns:a16="http://schemas.microsoft.com/office/drawing/2014/main" id="{64906E41-118D-43E0-B48E-898CD71944B0}"/>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0" name="Rectangle 149">
              <a:extLst>
                <a:ext uri="{FF2B5EF4-FFF2-40B4-BE49-F238E27FC236}">
                  <a16:creationId xmlns:a16="http://schemas.microsoft.com/office/drawing/2014/main" id="{606182EA-61D3-4671-B91B-6F9FCD4655C0}"/>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EE6774B1-FAB6-42E2-91C1-68B44EE21BD3}"/>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TextBox 151">
              <a:extLst>
                <a:ext uri="{FF2B5EF4-FFF2-40B4-BE49-F238E27FC236}">
                  <a16:creationId xmlns:a16="http://schemas.microsoft.com/office/drawing/2014/main" id="{DD302651-502B-4DE0-A4FE-E4FACE16302A}"/>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3" name="Rectangle 152">
              <a:extLst>
                <a:ext uri="{FF2B5EF4-FFF2-40B4-BE49-F238E27FC236}">
                  <a16:creationId xmlns:a16="http://schemas.microsoft.com/office/drawing/2014/main" id="{3AF2305F-6AD7-409E-BAFF-83675B46FC13}"/>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3CB4AAE2-7825-48CF-A172-9ABB7D964433}"/>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5" name="TextBox 154">
              <a:extLst>
                <a:ext uri="{FF2B5EF4-FFF2-40B4-BE49-F238E27FC236}">
                  <a16:creationId xmlns:a16="http://schemas.microsoft.com/office/drawing/2014/main" id="{798E00E2-14C5-49FF-BFAE-52BA1113F8FC}"/>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6" name="TextBox 155">
              <a:extLst>
                <a:ext uri="{FF2B5EF4-FFF2-40B4-BE49-F238E27FC236}">
                  <a16:creationId xmlns:a16="http://schemas.microsoft.com/office/drawing/2014/main" id="{EAB3E78E-FA11-4F29-8255-7D0ABBEB6FD8}"/>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7" name="TextBox 156">
              <a:extLst>
                <a:ext uri="{FF2B5EF4-FFF2-40B4-BE49-F238E27FC236}">
                  <a16:creationId xmlns:a16="http://schemas.microsoft.com/office/drawing/2014/main" id="{154A90AD-2FCA-4B92-967B-FCB2772A7B58}"/>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58" name="TextBox 157">
              <a:extLst>
                <a:ext uri="{FF2B5EF4-FFF2-40B4-BE49-F238E27FC236}">
                  <a16:creationId xmlns:a16="http://schemas.microsoft.com/office/drawing/2014/main" id="{1D93E95F-1DCD-4F90-852F-2135490326CD}"/>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59" name="TextBox 158">
              <a:extLst>
                <a:ext uri="{FF2B5EF4-FFF2-40B4-BE49-F238E27FC236}">
                  <a16:creationId xmlns:a16="http://schemas.microsoft.com/office/drawing/2014/main" id="{1D33D028-5481-40B7-A38D-296E6F38B8F6}"/>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0" name="TextBox 159">
              <a:extLst>
                <a:ext uri="{FF2B5EF4-FFF2-40B4-BE49-F238E27FC236}">
                  <a16:creationId xmlns:a16="http://schemas.microsoft.com/office/drawing/2014/main" id="{38068F83-E295-4FC5-99EE-75CFC95B4E4E}"/>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1" name="Rectangle 160">
              <a:extLst>
                <a:ext uri="{FF2B5EF4-FFF2-40B4-BE49-F238E27FC236}">
                  <a16:creationId xmlns:a16="http://schemas.microsoft.com/office/drawing/2014/main" id="{94E2D9DC-4696-4DBB-9B6F-A896FC965410}"/>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2" name="TextBox 161">
              <a:extLst>
                <a:ext uri="{FF2B5EF4-FFF2-40B4-BE49-F238E27FC236}">
                  <a16:creationId xmlns:a16="http://schemas.microsoft.com/office/drawing/2014/main" id="{C20ACBC8-E379-48AD-88C2-E9D90C982A0B}"/>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3" name="TextBox 162">
              <a:extLst>
                <a:ext uri="{FF2B5EF4-FFF2-40B4-BE49-F238E27FC236}">
                  <a16:creationId xmlns:a16="http://schemas.microsoft.com/office/drawing/2014/main" id="{F61F5666-4B51-4B00-8810-BF36901EA00A}"/>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4" name="TextBox 163">
              <a:extLst>
                <a:ext uri="{FF2B5EF4-FFF2-40B4-BE49-F238E27FC236}">
                  <a16:creationId xmlns:a16="http://schemas.microsoft.com/office/drawing/2014/main" id="{D7520CBD-418D-40D2-9458-F3678BEC083D}"/>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5" name="Rectangle 164">
              <a:extLst>
                <a:ext uri="{FF2B5EF4-FFF2-40B4-BE49-F238E27FC236}">
                  <a16:creationId xmlns:a16="http://schemas.microsoft.com/office/drawing/2014/main" id="{6B6CEF52-C792-4A9F-A36F-1D97D37DC480}"/>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6" name="TextBox 165">
              <a:extLst>
                <a:ext uri="{FF2B5EF4-FFF2-40B4-BE49-F238E27FC236}">
                  <a16:creationId xmlns:a16="http://schemas.microsoft.com/office/drawing/2014/main" id="{AF8946C8-1B46-42CE-A4AD-513E56142D1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7" name="TextBox 166">
              <a:extLst>
                <a:ext uri="{FF2B5EF4-FFF2-40B4-BE49-F238E27FC236}">
                  <a16:creationId xmlns:a16="http://schemas.microsoft.com/office/drawing/2014/main" id="{5A1C10AC-20CC-48AC-944A-3946821F069B}"/>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403227733"/>
      </p:ext>
    </p:extLst>
  </p:cSld>
  <p:clrMap bg1="lt1" tx1="dk1" bg2="lt2" tx2="dk2" accent1="accent1" accent2="accent2" accent3="accent3" accent4="accent4" accent5="accent5" accent6="accent6" hlink="hlink" folHlink="folHlink"/>
  <p:sldLayoutIdLst>
    <p:sldLayoutId id="2147483791" r:id="rId1"/>
  </p:sldLayoutIdLst>
  <p:transition>
    <p:fade/>
  </p:transition>
  <p:txStyles>
    <p:titleStyle>
      <a:lvl1pPr algn="l" defTabSz="686030" rtl="0" eaLnBrk="1" latinLnBrk="0" hangingPunct="1">
        <a:lnSpc>
          <a:spcPct val="90000"/>
        </a:lnSpc>
        <a:spcBef>
          <a:spcPct val="0"/>
        </a:spcBef>
        <a:buNone/>
        <a:defRPr lang="en-US" sz="4100" b="0" kern="1200" cap="none" spc="0" baseline="0" dirty="0" smtClean="0">
          <a:ln w="3175">
            <a:noFill/>
          </a:ln>
          <a:solidFill>
            <a:schemeClr val="bg1"/>
          </a:solidFill>
          <a:effectLst/>
          <a:latin typeface="+mj-lt"/>
          <a:ea typeface="+mn-ea"/>
          <a:cs typeface="Arial" charset="0"/>
        </a:defRPr>
      </a:lvl1pPr>
    </p:titleStyle>
    <p:bodyStyle>
      <a:lvl1pPr marL="259654" indent="-259654" algn="l" defTabSz="686030" rtl="0" eaLnBrk="1" latinLnBrk="0" hangingPunct="1">
        <a:lnSpc>
          <a:spcPct val="90000"/>
        </a:lnSpc>
        <a:spcBef>
          <a:spcPct val="20000"/>
        </a:spcBef>
        <a:buSzPct val="90000"/>
        <a:buFont typeface="Arial" pitchFamily="34" charset="0"/>
        <a:buChar char="•"/>
        <a:defRPr sz="2400" kern="1200" spc="0">
          <a:solidFill>
            <a:schemeClr val="bg1"/>
          </a:solidFill>
          <a:latin typeface="+mn-lt"/>
          <a:ea typeface="+mn-ea"/>
          <a:cs typeface="+mn-cs"/>
        </a:defRPr>
      </a:lvl1pPr>
      <a:lvl2pPr marL="472856" indent="-213202" algn="l" defTabSz="686030" rtl="0" eaLnBrk="1" latinLnBrk="0" hangingPunct="1">
        <a:lnSpc>
          <a:spcPct val="90000"/>
        </a:lnSpc>
        <a:spcBef>
          <a:spcPct val="20000"/>
        </a:spcBef>
        <a:buSzPct val="90000"/>
        <a:buFont typeface="Arial" pitchFamily="34" charset="0"/>
        <a:buChar char="•"/>
        <a:tabLst>
          <a:tab pos="472856" algn="l"/>
        </a:tabLst>
        <a:defRPr sz="2100" kern="1200" spc="0">
          <a:solidFill>
            <a:schemeClr val="bg1"/>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5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500" kern="1200">
          <a:gradFill>
            <a:gsLst>
              <a:gs pos="0">
                <a:schemeClr val="tx1">
                  <a:lumMod val="75000"/>
                  <a:lumOff val="25000"/>
                </a:schemeClr>
              </a:gs>
              <a:gs pos="86000">
                <a:schemeClr val="tx1">
                  <a:lumMod val="75000"/>
                  <a:lumOff val="25000"/>
                </a:schemeClr>
              </a:gs>
            </a:gsLst>
            <a:lin ang="5400000" scaled="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9999" y="171451"/>
            <a:ext cx="8425225"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425225" cy="307777"/>
          </a:xfrm>
          <a:prstGeom prst="rect">
            <a:avLst/>
          </a:prstGeom>
        </p:spPr>
        <p:txBody>
          <a:bodyPr vert="horz" wrap="square" lIns="0" tIns="0" rIns="0" bIns="0" rtlCol="0">
            <a:spAutoFit/>
          </a:bodyPr>
          <a:lstStyle/>
          <a:p>
            <a:pPr lvl="0"/>
            <a:endParaRPr lang="en-US" dirty="0"/>
          </a:p>
        </p:txBody>
      </p:sp>
      <p:pic>
        <p:nvPicPr>
          <p:cNvPr id="75" name="Picture 74">
            <a:extLst>
              <a:ext uri="{FF2B5EF4-FFF2-40B4-BE49-F238E27FC236}">
                <a16:creationId xmlns:a16="http://schemas.microsoft.com/office/drawing/2014/main" id="{9BF30E22-522F-4990-A947-D224E2E83218}"/>
              </a:ext>
            </a:extLst>
          </p:cNvPr>
          <p:cNvPicPr>
            <a:picLocks noChangeAspect="1"/>
          </p:cNvPicPr>
          <p:nvPr userDrawn="1"/>
        </p:nvPicPr>
        <p:blipFill>
          <a:blip r:embed="rId4" cstate="hqprint">
            <a:alphaModFix/>
            <a:duotone>
              <a:schemeClr val="accent2">
                <a:shade val="45000"/>
                <a:satMod val="135000"/>
              </a:schemeClr>
              <a:prstClr val="white"/>
            </a:duotone>
            <a:extLst>
              <a:ext uri="{BEBA8EAE-BF5A-486C-A8C5-ECC9F3942E4B}">
                <a14:imgProps xmlns:a14="http://schemas.microsoft.com/office/drawing/2010/main">
                  <a14:imgLayer r:embed="rId5">
                    <a14:imgEffect>
                      <a14:brightnessContrast bright="-42000"/>
                    </a14:imgEffect>
                  </a14:imgLayer>
                </a14:imgProps>
              </a:ext>
              <a:ext uri="{28A0092B-C50C-407E-A947-70E740481C1C}">
                <a14:useLocalDpi xmlns:a14="http://schemas.microsoft.com/office/drawing/2010/main"/>
              </a:ext>
            </a:extLst>
          </a:blip>
          <a:stretch>
            <a:fillRect/>
          </a:stretch>
        </p:blipFill>
        <p:spPr>
          <a:xfrm>
            <a:off x="8249678" y="4942683"/>
            <a:ext cx="526732" cy="94992"/>
          </a:xfrm>
          <a:prstGeom prst="rect">
            <a:avLst/>
          </a:prstGeom>
          <a:effectLst/>
        </p:spPr>
      </p:pic>
      <p:grpSp>
        <p:nvGrpSpPr>
          <p:cNvPr id="139" name="Group 138">
            <a:extLst>
              <a:ext uri="{FF2B5EF4-FFF2-40B4-BE49-F238E27FC236}">
                <a16:creationId xmlns:a16="http://schemas.microsoft.com/office/drawing/2014/main" id="{B59F707D-3813-43CE-848C-C03590C571D4}"/>
              </a:ext>
            </a:extLst>
          </p:cNvPr>
          <p:cNvGrpSpPr/>
          <p:nvPr userDrawn="1"/>
        </p:nvGrpSpPr>
        <p:grpSpPr>
          <a:xfrm>
            <a:off x="-1329489" y="-478614"/>
            <a:ext cx="1167802" cy="5213926"/>
            <a:chOff x="-1329489" y="-478614"/>
            <a:chExt cx="1167802" cy="5213926"/>
          </a:xfrm>
        </p:grpSpPr>
        <p:sp>
          <p:nvSpPr>
            <p:cNvPr id="140" name="Rectangle 139">
              <a:extLst>
                <a:ext uri="{FF2B5EF4-FFF2-40B4-BE49-F238E27FC236}">
                  <a16:creationId xmlns:a16="http://schemas.microsoft.com/office/drawing/2014/main" id="{2EF541EF-2503-4CAC-9B3A-E06B2D5A0652}"/>
                </a:ext>
              </a:extLst>
            </p:cNvPr>
            <p:cNvSpPr/>
            <p:nvPr/>
          </p:nvSpPr>
          <p:spPr bwMode="auto">
            <a:xfrm rot="16200000">
              <a:off x="-427114" y="519536"/>
              <a:ext cx="238248" cy="238255"/>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1" name="Rectangle 140">
              <a:extLst>
                <a:ext uri="{FF2B5EF4-FFF2-40B4-BE49-F238E27FC236}">
                  <a16:creationId xmlns:a16="http://schemas.microsoft.com/office/drawing/2014/main" id="{6000743D-5D1E-46E3-9B8F-6F517A419A24}"/>
                </a:ext>
              </a:extLst>
            </p:cNvPr>
            <p:cNvSpPr/>
            <p:nvPr/>
          </p:nvSpPr>
          <p:spPr bwMode="auto">
            <a:xfrm rot="16200000">
              <a:off x="-427114" y="1218281"/>
              <a:ext cx="238248" cy="238255"/>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a:extLst>
                <a:ext uri="{FF2B5EF4-FFF2-40B4-BE49-F238E27FC236}">
                  <a16:creationId xmlns:a16="http://schemas.microsoft.com/office/drawing/2014/main" id="{0347CF0D-F9E2-4F23-88FA-CB5215E17F14}"/>
                </a:ext>
              </a:extLst>
            </p:cNvPr>
            <p:cNvSpPr/>
            <p:nvPr/>
          </p:nvSpPr>
          <p:spPr bwMode="auto">
            <a:xfrm rot="16200000">
              <a:off x="-427115" y="274657"/>
              <a:ext cx="238248" cy="2382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latin typeface="+mj-lt"/>
                <a:ea typeface="Segoe UI" pitchFamily="34" charset="0"/>
                <a:cs typeface="Segoe UI" pitchFamily="34" charset="0"/>
              </a:endParaRPr>
            </a:p>
          </p:txBody>
        </p:sp>
        <p:sp>
          <p:nvSpPr>
            <p:cNvPr id="143" name="Rectangle 142">
              <a:extLst>
                <a:ext uri="{FF2B5EF4-FFF2-40B4-BE49-F238E27FC236}">
                  <a16:creationId xmlns:a16="http://schemas.microsoft.com/office/drawing/2014/main" id="{11C283C5-049B-4F7F-9C41-645FBFE03F08}"/>
                </a:ext>
              </a:extLst>
            </p:cNvPr>
            <p:cNvSpPr/>
            <p:nvPr/>
          </p:nvSpPr>
          <p:spPr bwMode="auto">
            <a:xfrm rot="16200000">
              <a:off x="-427113" y="755284"/>
              <a:ext cx="238248" cy="238253"/>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4" name="Rectangle 143">
              <a:extLst>
                <a:ext uri="{FF2B5EF4-FFF2-40B4-BE49-F238E27FC236}">
                  <a16:creationId xmlns:a16="http://schemas.microsoft.com/office/drawing/2014/main" id="{FA5529F0-9BE6-46D4-8FD1-5E505BBF3C53}"/>
                </a:ext>
              </a:extLst>
            </p:cNvPr>
            <p:cNvSpPr/>
            <p:nvPr userDrawn="1"/>
          </p:nvSpPr>
          <p:spPr bwMode="auto">
            <a:xfrm rot="16200000">
              <a:off x="-427116" y="985729"/>
              <a:ext cx="238248" cy="238255"/>
            </a:xfrm>
            <a:prstGeom prst="rect">
              <a:avLst/>
            </a:prstGeom>
            <a:solidFill>
              <a:srgbClr val="2887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468080"/>
                </a:solidFill>
                <a:latin typeface="+mj-lt"/>
                <a:ea typeface="Segoe UI" pitchFamily="34" charset="0"/>
                <a:cs typeface="Segoe UI" pitchFamily="34" charset="0"/>
              </a:endParaRPr>
            </a:p>
          </p:txBody>
        </p:sp>
        <p:sp>
          <p:nvSpPr>
            <p:cNvPr id="145" name="Rectangle 144">
              <a:extLst>
                <a:ext uri="{FF2B5EF4-FFF2-40B4-BE49-F238E27FC236}">
                  <a16:creationId xmlns:a16="http://schemas.microsoft.com/office/drawing/2014/main" id="{1A262ED9-D137-4F9C-BB0F-3246B8029823}"/>
                </a:ext>
              </a:extLst>
            </p:cNvPr>
            <p:cNvSpPr/>
            <p:nvPr userDrawn="1"/>
          </p:nvSpPr>
          <p:spPr bwMode="auto">
            <a:xfrm rot="16200000">
              <a:off x="-427118" y="2692715"/>
              <a:ext cx="238248" cy="238259"/>
            </a:xfrm>
            <a:prstGeom prst="rect">
              <a:avLst/>
            </a:prstGeom>
            <a:solidFill>
              <a:srgbClr val="159F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46" name="Rectangle 145">
              <a:extLst>
                <a:ext uri="{FF2B5EF4-FFF2-40B4-BE49-F238E27FC236}">
                  <a16:creationId xmlns:a16="http://schemas.microsoft.com/office/drawing/2014/main" id="{3416DA77-534D-4571-A237-D9B709DD3B69}"/>
                </a:ext>
              </a:extLst>
            </p:cNvPr>
            <p:cNvSpPr/>
            <p:nvPr userDrawn="1"/>
          </p:nvSpPr>
          <p:spPr bwMode="auto">
            <a:xfrm rot="16200000">
              <a:off x="-427118" y="2471572"/>
              <a:ext cx="238248" cy="238261"/>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E6E6E6"/>
                </a:solidFill>
                <a:latin typeface="+mj-lt"/>
                <a:ea typeface="Segoe UI" pitchFamily="34" charset="0"/>
                <a:cs typeface="Segoe UI" pitchFamily="34" charset="0"/>
              </a:endParaRPr>
            </a:p>
          </p:txBody>
        </p:sp>
        <p:sp>
          <p:nvSpPr>
            <p:cNvPr id="147" name="TextBox 146">
              <a:extLst>
                <a:ext uri="{FF2B5EF4-FFF2-40B4-BE49-F238E27FC236}">
                  <a16:creationId xmlns:a16="http://schemas.microsoft.com/office/drawing/2014/main" id="{B27C46F6-DCA9-483F-82C0-62B89238EC94}"/>
                </a:ext>
              </a:extLst>
            </p:cNvPr>
            <p:cNvSpPr txBox="1"/>
            <p:nvPr/>
          </p:nvSpPr>
          <p:spPr>
            <a:xfrm>
              <a:off x="-1329489" y="-478614"/>
              <a:ext cx="1167802" cy="323165"/>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the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colors:</a:t>
              </a:r>
            </a:p>
          </p:txBody>
        </p:sp>
        <p:sp>
          <p:nvSpPr>
            <p:cNvPr id="148" name="TextBox 147">
              <a:extLst>
                <a:ext uri="{FF2B5EF4-FFF2-40B4-BE49-F238E27FC236}">
                  <a16:creationId xmlns:a16="http://schemas.microsoft.com/office/drawing/2014/main" id="{E3BB222F-FE02-42ED-957A-25A521D4F762}"/>
                </a:ext>
              </a:extLst>
            </p:cNvPr>
            <p:cNvSpPr txBox="1"/>
            <p:nvPr/>
          </p:nvSpPr>
          <p:spPr>
            <a:xfrm>
              <a:off x="-723709" y="3986176"/>
              <a:ext cx="219611"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Areas</a:t>
              </a:r>
            </a:p>
          </p:txBody>
        </p:sp>
        <p:sp>
          <p:nvSpPr>
            <p:cNvPr id="149" name="TextBox 148">
              <a:extLst>
                <a:ext uri="{FF2B5EF4-FFF2-40B4-BE49-F238E27FC236}">
                  <a16:creationId xmlns:a16="http://schemas.microsoft.com/office/drawing/2014/main" id="{0D7853F9-175E-453B-8520-BB08FA6B0113}"/>
                </a:ext>
              </a:extLst>
            </p:cNvPr>
            <p:cNvSpPr txBox="1"/>
            <p:nvPr/>
          </p:nvSpPr>
          <p:spPr>
            <a:xfrm>
              <a:off x="-918473" y="4364442"/>
              <a:ext cx="428001" cy="215444"/>
            </a:xfrm>
            <a:prstGeom prst="rect">
              <a:avLst/>
            </a:prstGeom>
            <a:noFill/>
          </p:spPr>
          <p:txBody>
            <a:bodyPr wrap="none" lIns="0" tIns="0" rIns="0" bIns="0" rtlCol="0" anchor="ctr">
              <a:spAutoFit/>
            </a:bodyPr>
            <a:lstStyle/>
            <a:p>
              <a:pPr algn="r"/>
              <a:r>
                <a:rPr lang="en-US" sz="700" dirty="0">
                  <a:solidFill>
                    <a:schemeClr val="tx1">
                      <a:lumMod val="75000"/>
                      <a:lumOff val="25000"/>
                    </a:schemeClr>
                  </a:solidFill>
                  <a:latin typeface="+mj-lt"/>
                </a:rPr>
                <a:t>Arrows,</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connectors</a:t>
              </a:r>
            </a:p>
          </p:txBody>
        </p:sp>
        <p:sp>
          <p:nvSpPr>
            <p:cNvPr id="150" name="Rectangle 149">
              <a:extLst>
                <a:ext uri="{FF2B5EF4-FFF2-40B4-BE49-F238E27FC236}">
                  <a16:creationId xmlns:a16="http://schemas.microsoft.com/office/drawing/2014/main" id="{73DBABCE-13DC-4329-B4CC-EB5621B11D64}"/>
                </a:ext>
              </a:extLst>
            </p:cNvPr>
            <p:cNvSpPr/>
            <p:nvPr/>
          </p:nvSpPr>
          <p:spPr bwMode="auto">
            <a:xfrm rot="16200000">
              <a:off x="-427151" y="4258817"/>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1" name="Rectangle 150">
              <a:extLst>
                <a:ext uri="{FF2B5EF4-FFF2-40B4-BE49-F238E27FC236}">
                  <a16:creationId xmlns:a16="http://schemas.microsoft.com/office/drawing/2014/main" id="{B9F80975-A2C2-425A-A010-DF85A0BFCF0C}"/>
                </a:ext>
              </a:extLst>
            </p:cNvPr>
            <p:cNvSpPr/>
            <p:nvPr/>
          </p:nvSpPr>
          <p:spPr bwMode="auto">
            <a:xfrm rot="16200000">
              <a:off x="-427151" y="3604522"/>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2" name="Rectangle 151">
              <a:extLst>
                <a:ext uri="{FF2B5EF4-FFF2-40B4-BE49-F238E27FC236}">
                  <a16:creationId xmlns:a16="http://schemas.microsoft.com/office/drawing/2014/main" id="{10FFD315-A0C1-4333-A68B-27CEBEB4E91D}"/>
                </a:ext>
              </a:extLst>
            </p:cNvPr>
            <p:cNvSpPr/>
            <p:nvPr/>
          </p:nvSpPr>
          <p:spPr bwMode="auto">
            <a:xfrm rot="16200000">
              <a:off x="-427151" y="3939963"/>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3" name="Rectangle 152">
              <a:extLst>
                <a:ext uri="{FF2B5EF4-FFF2-40B4-BE49-F238E27FC236}">
                  <a16:creationId xmlns:a16="http://schemas.microsoft.com/office/drawing/2014/main" id="{F1459EC3-C59A-40F4-95A6-0DF107130967}"/>
                </a:ext>
              </a:extLst>
            </p:cNvPr>
            <p:cNvSpPr/>
            <p:nvPr/>
          </p:nvSpPr>
          <p:spPr bwMode="auto">
            <a:xfrm rot="16200000">
              <a:off x="-427151" y="3366274"/>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4" name="TextBox 153">
              <a:extLst>
                <a:ext uri="{FF2B5EF4-FFF2-40B4-BE49-F238E27FC236}">
                  <a16:creationId xmlns:a16="http://schemas.microsoft.com/office/drawing/2014/main" id="{CC0363EC-1F3D-4C5D-AB55-664BCE967B5B}"/>
                </a:ext>
              </a:extLst>
            </p:cNvPr>
            <p:cNvSpPr txBox="1"/>
            <p:nvPr/>
          </p:nvSpPr>
          <p:spPr>
            <a:xfrm>
              <a:off x="-994571" y="3092694"/>
              <a:ext cx="820739" cy="215444"/>
            </a:xfrm>
            <a:prstGeom prst="rect">
              <a:avLst/>
            </a:prstGeom>
            <a:noFill/>
          </p:spPr>
          <p:txBody>
            <a:bodyPr wrap="none" lIns="0" tIns="0" rIns="0" bIns="0" rtlCol="0" anchor="ctr">
              <a:spAutoFit/>
            </a:bodyPr>
            <a:lstStyle/>
            <a:p>
              <a:pPr algn="r"/>
              <a:r>
                <a:rPr lang="en-US" sz="700" b="1">
                  <a:solidFill>
                    <a:schemeClr val="tx1">
                      <a:lumMod val="75000"/>
                      <a:lumOff val="25000"/>
                    </a:schemeClr>
                  </a:solidFill>
                  <a:latin typeface="+mj-lt"/>
                </a:rPr>
                <a:t>Technical </a:t>
              </a:r>
              <a:br>
                <a:rPr lang="en-US" sz="700" b="1">
                  <a:solidFill>
                    <a:schemeClr val="tx1">
                      <a:lumMod val="75000"/>
                      <a:lumOff val="25000"/>
                    </a:schemeClr>
                  </a:solidFill>
                  <a:latin typeface="+mj-lt"/>
                </a:rPr>
              </a:br>
              <a:r>
                <a:rPr lang="en-US" sz="700" b="1">
                  <a:solidFill>
                    <a:schemeClr val="tx1">
                      <a:lumMod val="75000"/>
                      <a:lumOff val="25000"/>
                    </a:schemeClr>
                  </a:solidFill>
                  <a:latin typeface="+mj-lt"/>
                </a:rPr>
                <a:t>diagrams palette:</a:t>
              </a:r>
              <a:endParaRPr lang="en-US" sz="700" b="1" dirty="0">
                <a:solidFill>
                  <a:schemeClr val="tx1">
                    <a:lumMod val="75000"/>
                    <a:lumOff val="25000"/>
                  </a:schemeClr>
                </a:solidFill>
                <a:latin typeface="+mj-lt"/>
              </a:endParaRPr>
            </a:p>
          </p:txBody>
        </p:sp>
        <p:sp>
          <p:nvSpPr>
            <p:cNvPr id="155" name="Rectangle 154">
              <a:extLst>
                <a:ext uri="{FF2B5EF4-FFF2-40B4-BE49-F238E27FC236}">
                  <a16:creationId xmlns:a16="http://schemas.microsoft.com/office/drawing/2014/main" id="{0461F3FC-993A-4553-8AB3-F0905E7A670C}"/>
                </a:ext>
              </a:extLst>
            </p:cNvPr>
            <p:cNvSpPr/>
            <p:nvPr/>
          </p:nvSpPr>
          <p:spPr bwMode="auto">
            <a:xfrm rot="16200000">
              <a:off x="-427151" y="4497064"/>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6" name="TextBox 155">
              <a:extLst>
                <a:ext uri="{FF2B5EF4-FFF2-40B4-BE49-F238E27FC236}">
                  <a16:creationId xmlns:a16="http://schemas.microsoft.com/office/drawing/2014/main" id="{6C79F514-1BDD-43ED-AAE6-36A60F1E18BE}"/>
                </a:ext>
              </a:extLst>
            </p:cNvPr>
            <p:cNvSpPr txBox="1"/>
            <p:nvPr/>
          </p:nvSpPr>
          <p:spPr>
            <a:xfrm>
              <a:off x="-720503" y="3524320"/>
              <a:ext cx="213199" cy="107722"/>
            </a:xfrm>
            <a:prstGeom prst="rect">
              <a:avLst/>
            </a:prstGeom>
            <a:noFill/>
          </p:spPr>
          <p:txBody>
            <a:bodyPr wrap="none" lIns="0" tIns="0" rIns="0" bIns="0" rtlCol="0" anchor="ctr">
              <a:spAutoFit/>
            </a:bodyPr>
            <a:lstStyle/>
            <a:p>
              <a:pPr algn="ctr"/>
              <a:r>
                <a:rPr lang="en-US" sz="700" dirty="0">
                  <a:solidFill>
                    <a:schemeClr val="tx1">
                      <a:lumMod val="75000"/>
                      <a:lumOff val="25000"/>
                    </a:schemeClr>
                  </a:solidFill>
                  <a:latin typeface="+mj-lt"/>
                </a:rPr>
                <a:t>Icons</a:t>
              </a:r>
            </a:p>
          </p:txBody>
        </p:sp>
        <p:sp>
          <p:nvSpPr>
            <p:cNvPr id="157" name="TextBox 156">
              <a:extLst>
                <a:ext uri="{FF2B5EF4-FFF2-40B4-BE49-F238E27FC236}">
                  <a16:creationId xmlns:a16="http://schemas.microsoft.com/office/drawing/2014/main" id="{2AD8D90E-71B4-43A5-99FD-17056427AD73}"/>
                </a:ext>
              </a:extLst>
            </p:cNvPr>
            <p:cNvSpPr txBox="1"/>
            <p:nvPr/>
          </p:nvSpPr>
          <p:spPr>
            <a:xfrm>
              <a:off x="-1212850" y="269227"/>
              <a:ext cx="734675"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 </a:t>
              </a:r>
              <a:r>
                <a:rPr lang="en-US" sz="700" kern="1200" dirty="0">
                  <a:solidFill>
                    <a:schemeClr val="tx1">
                      <a:lumMod val="75000"/>
                      <a:lumOff val="25000"/>
                    </a:schemeClr>
                  </a:solidFill>
                  <a:latin typeface="+mn-lt"/>
                  <a:ea typeface="+mn-ea"/>
                  <a:cs typeface="+mn-cs"/>
                </a:rPr>
                <a:t>Title</a:t>
              </a:r>
              <a:endParaRPr lang="en-US" sz="700" dirty="0">
                <a:solidFill>
                  <a:schemeClr val="tx1">
                    <a:lumMod val="75000"/>
                    <a:lumOff val="25000"/>
                  </a:schemeClr>
                </a:solidFill>
                <a:latin typeface="+mj-lt"/>
              </a:endParaRPr>
            </a:p>
          </p:txBody>
        </p:sp>
        <p:sp>
          <p:nvSpPr>
            <p:cNvPr id="158" name="TextBox 157">
              <a:extLst>
                <a:ext uri="{FF2B5EF4-FFF2-40B4-BE49-F238E27FC236}">
                  <a16:creationId xmlns:a16="http://schemas.microsoft.com/office/drawing/2014/main" id="{4AEAD867-BBA5-480A-BF8E-D5024E39B022}"/>
                </a:ext>
              </a:extLst>
            </p:cNvPr>
            <p:cNvSpPr txBox="1"/>
            <p:nvPr/>
          </p:nvSpPr>
          <p:spPr>
            <a:xfrm>
              <a:off x="-1212850" y="524221"/>
              <a:ext cx="734675"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 1</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 Title</a:t>
              </a:r>
              <a:endParaRPr lang="en-US" sz="700" dirty="0">
                <a:solidFill>
                  <a:schemeClr val="tx1">
                    <a:lumMod val="75000"/>
                    <a:lumOff val="25000"/>
                  </a:schemeClr>
                </a:solidFill>
                <a:latin typeface="+mj-lt"/>
              </a:endParaRPr>
            </a:p>
          </p:txBody>
        </p:sp>
        <p:sp>
          <p:nvSpPr>
            <p:cNvPr id="159" name="TextBox 158">
              <a:extLst>
                <a:ext uri="{FF2B5EF4-FFF2-40B4-BE49-F238E27FC236}">
                  <a16:creationId xmlns:a16="http://schemas.microsoft.com/office/drawing/2014/main" id="{C8991615-3D6E-457B-A1C8-5A836E7855D1}"/>
                </a:ext>
              </a:extLst>
            </p:cNvPr>
            <p:cNvSpPr txBox="1"/>
            <p:nvPr/>
          </p:nvSpPr>
          <p:spPr>
            <a:xfrm>
              <a:off x="-1254903" y="81999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a:t>
              </a:r>
              <a:r>
                <a:rPr lang="en-US" sz="700" dirty="0">
                  <a:solidFill>
                    <a:schemeClr val="tx1">
                      <a:lumMod val="75000"/>
                      <a:lumOff val="25000"/>
                    </a:schemeClr>
                  </a:solidFill>
                  <a:latin typeface="+mj-lt"/>
                </a:rPr>
                <a:t> text 2</a:t>
              </a:r>
              <a:endParaRPr lang="en-US" sz="700" kern="1200" dirty="0">
                <a:solidFill>
                  <a:schemeClr val="tx1">
                    <a:lumMod val="75000"/>
                    <a:lumOff val="25000"/>
                  </a:schemeClr>
                </a:solidFill>
                <a:latin typeface="+mn-lt"/>
                <a:ea typeface="+mn-ea"/>
                <a:cs typeface="+mn-cs"/>
              </a:endParaRPr>
            </a:p>
          </p:txBody>
        </p:sp>
        <p:sp>
          <p:nvSpPr>
            <p:cNvPr id="160" name="TextBox 159">
              <a:extLst>
                <a:ext uri="{FF2B5EF4-FFF2-40B4-BE49-F238E27FC236}">
                  <a16:creationId xmlns:a16="http://schemas.microsoft.com/office/drawing/2014/main" id="{22AD04EC-B9F8-40F5-A390-2238712317D5}"/>
                </a:ext>
              </a:extLst>
            </p:cNvPr>
            <p:cNvSpPr txBox="1"/>
            <p:nvPr/>
          </p:nvSpPr>
          <p:spPr>
            <a:xfrm>
              <a:off x="-1254903" y="1052719"/>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Secondary text</a:t>
              </a:r>
            </a:p>
          </p:txBody>
        </p:sp>
        <p:sp>
          <p:nvSpPr>
            <p:cNvPr id="161" name="TextBox 160">
              <a:extLst>
                <a:ext uri="{FF2B5EF4-FFF2-40B4-BE49-F238E27FC236}">
                  <a16:creationId xmlns:a16="http://schemas.microsoft.com/office/drawing/2014/main" id="{6B939A63-07A7-4413-873B-D22D9D015C23}"/>
                </a:ext>
              </a:extLst>
            </p:cNvPr>
            <p:cNvSpPr txBox="1"/>
            <p:nvPr/>
          </p:nvSpPr>
          <p:spPr>
            <a:xfrm>
              <a:off x="-1174750" y="-30511"/>
              <a:ext cx="990600" cy="215444"/>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DARK theme color palette |PRIMARY|</a:t>
              </a:r>
            </a:p>
          </p:txBody>
        </p:sp>
        <p:sp>
          <p:nvSpPr>
            <p:cNvPr id="162" name="TextBox 161">
              <a:extLst>
                <a:ext uri="{FF2B5EF4-FFF2-40B4-BE49-F238E27FC236}">
                  <a16:creationId xmlns:a16="http://schemas.microsoft.com/office/drawing/2014/main" id="{21357B48-C7E4-49F4-A6B8-1F3FDFBBBFE0}"/>
                </a:ext>
              </a:extLst>
            </p:cNvPr>
            <p:cNvSpPr txBox="1"/>
            <p:nvPr/>
          </p:nvSpPr>
          <p:spPr>
            <a:xfrm>
              <a:off x="-1036700" y="1868138"/>
              <a:ext cx="852550" cy="323165"/>
            </a:xfrm>
            <a:prstGeom prst="rect">
              <a:avLst/>
            </a:prstGeom>
            <a:noFill/>
          </p:spPr>
          <p:txBody>
            <a:bodyPr wrap="square" lIns="0" tIns="0" rIns="0" bIns="0" rtlCol="0" anchor="ctr">
              <a:spAutoFit/>
            </a:bodyPr>
            <a:lstStyle/>
            <a:p>
              <a:pPr algn="r"/>
              <a:r>
                <a:rPr lang="en-US" sz="700" b="1" dirty="0">
                  <a:solidFill>
                    <a:schemeClr val="tx1">
                      <a:lumMod val="75000"/>
                      <a:lumOff val="25000"/>
                    </a:schemeClr>
                  </a:solidFill>
                  <a:latin typeface="+mj-lt"/>
                </a:rPr>
                <a:t>LIGHT theme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 palette |SECONDARY|:</a:t>
              </a:r>
            </a:p>
          </p:txBody>
        </p:sp>
        <p:sp>
          <p:nvSpPr>
            <p:cNvPr id="163" name="Rectangle 162">
              <a:extLst>
                <a:ext uri="{FF2B5EF4-FFF2-40B4-BE49-F238E27FC236}">
                  <a16:creationId xmlns:a16="http://schemas.microsoft.com/office/drawing/2014/main" id="{0F28DCE0-5842-4B35-919A-3C9CAD3569FB}"/>
                </a:ext>
              </a:extLst>
            </p:cNvPr>
            <p:cNvSpPr/>
            <p:nvPr/>
          </p:nvSpPr>
          <p:spPr bwMode="auto">
            <a:xfrm rot="16200000">
              <a:off x="-427151" y="1459829"/>
              <a:ext cx="238248" cy="238248"/>
            </a:xfrm>
            <a:prstGeom prst="rect">
              <a:avLst/>
            </a:prstGeom>
            <a:solidFill>
              <a:srgbClr val="006938"/>
            </a:solidFill>
            <a:ln>
              <a:solidFill>
                <a:srgbClr val="00DC4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4" name="TextBox 163">
              <a:extLst>
                <a:ext uri="{FF2B5EF4-FFF2-40B4-BE49-F238E27FC236}">
                  <a16:creationId xmlns:a16="http://schemas.microsoft.com/office/drawing/2014/main" id="{5DE27104-5B05-48A6-9DC5-F9E47576FAEA}"/>
                </a:ext>
              </a:extLst>
            </p:cNvPr>
            <p:cNvSpPr txBox="1"/>
            <p:nvPr/>
          </p:nvSpPr>
          <p:spPr>
            <a:xfrm>
              <a:off x="-1254903" y="1465414"/>
              <a:ext cx="776728" cy="215444"/>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Secondary </a:t>
              </a:r>
              <a:br>
                <a:rPr lang="en-US" sz="700" kern="1200" dirty="0">
                  <a:solidFill>
                    <a:schemeClr val="tx1">
                      <a:lumMod val="75000"/>
                      <a:lumOff val="25000"/>
                    </a:schemeClr>
                  </a:solidFill>
                  <a:latin typeface="+mn-lt"/>
                  <a:ea typeface="+mn-ea"/>
                  <a:cs typeface="+mn-cs"/>
                </a:rPr>
              </a:br>
              <a:r>
                <a:rPr lang="en-US" sz="700" kern="1200" dirty="0">
                  <a:solidFill>
                    <a:schemeClr val="tx1">
                      <a:lumMod val="75000"/>
                      <a:lumOff val="25000"/>
                    </a:schemeClr>
                  </a:solidFill>
                  <a:latin typeface="+mn-lt"/>
                  <a:ea typeface="+mn-ea"/>
                  <a:cs typeface="+mn-cs"/>
                </a:rPr>
                <a:t>chart bar color</a:t>
              </a:r>
            </a:p>
          </p:txBody>
        </p:sp>
        <p:sp>
          <p:nvSpPr>
            <p:cNvPr id="165" name="TextBox 164">
              <a:extLst>
                <a:ext uri="{FF2B5EF4-FFF2-40B4-BE49-F238E27FC236}">
                  <a16:creationId xmlns:a16="http://schemas.microsoft.com/office/drawing/2014/main" id="{BABB18F1-C0AC-45A1-834C-051090E9CE68}"/>
                </a:ext>
              </a:extLst>
            </p:cNvPr>
            <p:cNvSpPr txBox="1"/>
            <p:nvPr/>
          </p:nvSpPr>
          <p:spPr>
            <a:xfrm>
              <a:off x="-1254903" y="2530111"/>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Basic text</a:t>
              </a:r>
            </a:p>
          </p:txBody>
        </p:sp>
        <p:sp>
          <p:nvSpPr>
            <p:cNvPr id="166" name="TextBox 165">
              <a:extLst>
                <a:ext uri="{FF2B5EF4-FFF2-40B4-BE49-F238E27FC236}">
                  <a16:creationId xmlns:a16="http://schemas.microsoft.com/office/drawing/2014/main" id="{390D4630-69DF-432E-BFC1-0FE1F3B66942}"/>
                </a:ext>
              </a:extLst>
            </p:cNvPr>
            <p:cNvSpPr txBox="1"/>
            <p:nvPr/>
          </p:nvSpPr>
          <p:spPr>
            <a:xfrm>
              <a:off x="-1254903" y="2766717"/>
              <a:ext cx="776728" cy="107722"/>
            </a:xfrm>
            <a:prstGeom prst="rect">
              <a:avLst/>
            </a:prstGeom>
            <a:noFill/>
          </p:spPr>
          <p:txBody>
            <a:bodyPr wrap="square" lIns="0" tIns="0" rIns="0" bIns="0" rtlCol="0" anchor="ctr">
              <a:spAutoFit/>
            </a:bodyPr>
            <a:lstStyle/>
            <a:p>
              <a:pPr algn="r"/>
              <a:r>
                <a:rPr lang="en-US" sz="700" kern="1200" dirty="0">
                  <a:solidFill>
                    <a:schemeClr val="tx1">
                      <a:lumMod val="75000"/>
                      <a:lumOff val="25000"/>
                    </a:schemeClr>
                  </a:solidFill>
                  <a:latin typeface="+mn-lt"/>
                  <a:ea typeface="+mn-ea"/>
                  <a:cs typeface="+mn-cs"/>
                </a:rPr>
                <a:t>Highlighted text</a:t>
              </a:r>
              <a:endParaRPr lang="en-US" sz="700" dirty="0">
                <a:solidFill>
                  <a:schemeClr val="tx1">
                    <a:lumMod val="75000"/>
                    <a:lumOff val="25000"/>
                  </a:schemeClr>
                </a:solidFill>
                <a:latin typeface="+mj-lt"/>
              </a:endParaRPr>
            </a:p>
          </p:txBody>
        </p:sp>
        <p:sp>
          <p:nvSpPr>
            <p:cNvPr id="167" name="Rectangle 166">
              <a:extLst>
                <a:ext uri="{FF2B5EF4-FFF2-40B4-BE49-F238E27FC236}">
                  <a16:creationId xmlns:a16="http://schemas.microsoft.com/office/drawing/2014/main" id="{314B8634-51AA-4AD8-A410-083926D1F25B}"/>
                </a:ext>
              </a:extLst>
            </p:cNvPr>
            <p:cNvSpPr/>
            <p:nvPr userDrawn="1"/>
          </p:nvSpPr>
          <p:spPr bwMode="auto">
            <a:xfrm rot="16200000">
              <a:off x="-427118" y="2230114"/>
              <a:ext cx="238248" cy="238261"/>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rgbClr val="159F98"/>
                </a:solidFill>
                <a:latin typeface="+mj-lt"/>
                <a:ea typeface="Segoe UI" pitchFamily="34" charset="0"/>
                <a:cs typeface="Segoe UI" pitchFamily="34" charset="0"/>
              </a:endParaRPr>
            </a:p>
          </p:txBody>
        </p:sp>
        <p:sp>
          <p:nvSpPr>
            <p:cNvPr id="168" name="TextBox 167">
              <a:extLst>
                <a:ext uri="{FF2B5EF4-FFF2-40B4-BE49-F238E27FC236}">
                  <a16:creationId xmlns:a16="http://schemas.microsoft.com/office/drawing/2014/main" id="{75CF0578-CF56-4FFD-8BB7-9F9974C0AFD8}"/>
                </a:ext>
              </a:extLst>
            </p:cNvPr>
            <p:cNvSpPr txBox="1"/>
            <p:nvPr userDrawn="1"/>
          </p:nvSpPr>
          <p:spPr>
            <a:xfrm>
              <a:off x="-1254903" y="2288653"/>
              <a:ext cx="776728" cy="107722"/>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Title</a:t>
              </a:r>
            </a:p>
          </p:txBody>
        </p:sp>
        <p:sp>
          <p:nvSpPr>
            <p:cNvPr id="169" name="TextBox 168">
              <a:extLst>
                <a:ext uri="{FF2B5EF4-FFF2-40B4-BE49-F238E27FC236}">
                  <a16:creationId xmlns:a16="http://schemas.microsoft.com/office/drawing/2014/main" id="{C0B95C63-4528-449F-8F02-740F54BEA85D}"/>
                </a:ext>
              </a:extLst>
            </p:cNvPr>
            <p:cNvSpPr txBox="1"/>
            <p:nvPr userDrawn="1"/>
          </p:nvSpPr>
          <p:spPr>
            <a:xfrm>
              <a:off x="-1254903" y="1222489"/>
              <a:ext cx="776728" cy="215444"/>
            </a:xfrm>
            <a:prstGeom prst="rect">
              <a:avLst/>
            </a:prstGeom>
            <a:noFill/>
          </p:spPr>
          <p:txBody>
            <a:bodyPr wrap="square" lIns="0" tIns="0" rIns="0" bIns="0" rtlCol="0" anchor="ctr">
              <a:spAutoFit/>
            </a:bodyPr>
            <a:lstStyle/>
            <a:p>
              <a:pPr algn="r"/>
              <a:r>
                <a:rPr lang="en-US" sz="700" dirty="0">
                  <a:solidFill>
                    <a:schemeClr val="tx1">
                      <a:lumMod val="75000"/>
                      <a:lumOff val="25000"/>
                    </a:schemeClr>
                  </a:solidFill>
                  <a:latin typeface="+mj-lt"/>
                </a:rPr>
                <a:t>Chart bar additional color</a:t>
              </a:r>
            </a:p>
          </p:txBody>
        </p:sp>
      </p:grpSp>
    </p:spTree>
    <p:extLst>
      <p:ext uri="{BB962C8B-B14F-4D97-AF65-F5344CB8AC3E}">
        <p14:creationId xmlns:p14="http://schemas.microsoft.com/office/powerpoint/2010/main" val="3467114831"/>
      </p:ext>
    </p:extLst>
  </p:cSld>
  <p:clrMap bg1="lt1" tx1="dk1" bg2="lt2" tx2="dk2" accent1="accent1" accent2="accent2" accent3="accent3" accent4="accent4" accent5="accent5" accent6="accent6" hlink="hlink" folHlink="folHlink"/>
  <p:sldLayoutIdLst>
    <p:sldLayoutId id="2147483793" r:id="rId1"/>
    <p:sldLayoutId id="2147483794" r:id="rId2"/>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005F4B"/>
          </a:solidFill>
          <a:effectLst/>
          <a:latin typeface="+mj-lt"/>
          <a:ea typeface="+mn-ea"/>
          <a:cs typeface="Tahoma" panose="020B0604030504040204" pitchFamily="34"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75000"/>
              <a:lumOff val="2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a:solidFill>
                  <a:srgbClr val="467D7D"/>
                </a:solidFill>
                <a:latin typeface="+mn-lt"/>
              </a:rPr>
              <a:t>© 2019 Veeam Software. Confidential information. All rights reserved. All trademarks are the property of their respective owners.</a:t>
            </a:r>
          </a:p>
        </p:txBody>
      </p:sp>
      <p:grpSp>
        <p:nvGrpSpPr>
          <p:cNvPr id="16" name="Group 15"/>
          <p:cNvGrpSpPr/>
          <p:nvPr userDrawn="1"/>
        </p:nvGrpSpPr>
        <p:grpSpPr>
          <a:xfrm rot="16200000">
            <a:off x="-1151128" y="454562"/>
            <a:ext cx="1429486" cy="520365"/>
            <a:chOff x="-2069182" y="-579662"/>
            <a:chExt cx="1429486" cy="520365"/>
          </a:xfrm>
        </p:grpSpPr>
        <p:grpSp>
          <p:nvGrpSpPr>
            <p:cNvPr id="17" name="Group 16"/>
            <p:cNvGrpSpPr/>
            <p:nvPr/>
          </p:nvGrpSpPr>
          <p:grpSpPr>
            <a:xfrm>
              <a:off x="-2069182" y="-297545"/>
              <a:ext cx="1429486" cy="238248"/>
              <a:chOff x="-2060858" y="2411918"/>
              <a:chExt cx="1917983" cy="319664"/>
            </a:xfrm>
          </p:grpSpPr>
          <p:sp>
            <p:nvSpPr>
              <p:cNvPr id="19" name="Rectangle 18"/>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ectangle 19"/>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a:gradFill>
                    <a:gsLst>
                      <a:gs pos="0">
                        <a:srgbClr val="FFFFFF"/>
                      </a:gs>
                      <a:gs pos="100000">
                        <a:srgbClr val="FFFFFF"/>
                      </a:gs>
                    </a:gsLst>
                    <a:lin ang="5400000" scaled="0"/>
                  </a:gradFill>
                  <a:latin typeface="+mj-lt"/>
                  <a:ea typeface="Segoe UI" pitchFamily="34" charset="0"/>
                  <a:cs typeface="Segoe UI" pitchFamily="34" charset="0"/>
                </a:endParaRPr>
              </a:p>
            </p:txBody>
          </p:sp>
        </p:grpSp>
        <p:sp>
          <p:nvSpPr>
            <p:cNvPr id="18" name="TextBox 17"/>
            <p:cNvSpPr txBox="1"/>
            <p:nvPr/>
          </p:nvSpPr>
          <p:spPr>
            <a:xfrm>
              <a:off x="-2069182" y="-579662"/>
              <a:ext cx="1378583" cy="215444"/>
            </a:xfrm>
            <a:prstGeom prst="rect">
              <a:avLst/>
            </a:prstGeom>
            <a:noFill/>
          </p:spPr>
          <p:txBody>
            <a:bodyPr wrap="none" lIns="0" tIns="0" rIns="0" bIns="0" rtlCol="0" anchor="ctr">
              <a:spAutoFit/>
            </a:bodyPr>
            <a:lstStyle/>
            <a:p>
              <a:r>
                <a:rPr lang="en-US" sz="700">
                  <a:solidFill>
                    <a:schemeClr val="tx1">
                      <a:lumMod val="65000"/>
                      <a:lumOff val="35000"/>
                    </a:schemeClr>
                  </a:solidFill>
                  <a:latin typeface="+mj-lt"/>
                </a:rPr>
                <a:t>Use an eyedropper to choose </a:t>
              </a:r>
              <a:br>
                <a:rPr lang="en-US" sz="700">
                  <a:solidFill>
                    <a:schemeClr val="tx1">
                      <a:lumMod val="65000"/>
                      <a:lumOff val="35000"/>
                    </a:schemeClr>
                  </a:solidFill>
                  <a:latin typeface="+mj-lt"/>
                </a:rPr>
              </a:br>
              <a:r>
                <a:rPr lang="en-US" sz="700">
                  <a:solidFill>
                    <a:schemeClr val="tx1">
                      <a:lumMod val="65000"/>
                      <a:lumOff val="35000"/>
                    </a:schemeClr>
                  </a:solidFill>
                  <a:latin typeface="+mj-lt"/>
                </a:rPr>
                <a:t>one of </a:t>
              </a:r>
              <a:r>
                <a:rPr lang="en-US" sz="700" b="1">
                  <a:solidFill>
                    <a:schemeClr val="tx1">
                      <a:lumMod val="65000"/>
                      <a:lumOff val="35000"/>
                    </a:schemeClr>
                  </a:solidFill>
                  <a:latin typeface="+mj-lt"/>
                </a:rPr>
                <a:t>Veeam corporate colors:</a:t>
              </a:r>
            </a:p>
          </p:txBody>
        </p:sp>
      </p:grpSp>
      <p:pic>
        <p:nvPicPr>
          <p:cNvPr id="14" name="Graphic 13">
            <a:hlinkClick r:id="rId16" action="ppaction://hlinksldjump"/>
            <a:extLst>
              <a:ext uri="{FF2B5EF4-FFF2-40B4-BE49-F238E27FC236}">
                <a16:creationId xmlns:a16="http://schemas.microsoft.com/office/drawing/2014/main" id="{DAD482AC-6397-4B53-97B8-E296B352C68A}"/>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2925257347"/>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8" r:id="rId4"/>
    <p:sldLayoutId id="2147483835" r:id="rId5"/>
    <p:sldLayoutId id="2147483836" r:id="rId6"/>
    <p:sldLayoutId id="2147483837" r:id="rId7"/>
    <p:sldLayoutId id="2147483838" r:id="rId8"/>
    <p:sldLayoutId id="2147483839" r:id="rId9"/>
    <p:sldLayoutId id="2147483840" r:id="rId10"/>
    <p:sldLayoutId id="2147483841" r:id="rId11"/>
    <p:sldLayoutId id="2147483843" r:id="rId12"/>
    <p:sldLayoutId id="2147483844" r:id="rId13"/>
    <p:sldLayoutId id="2147483845" r:id="rId14"/>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2019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userDrawn="1"/>
        </p:nvGrpSpPr>
        <p:grpSpPr>
          <a:xfrm>
            <a:off x="-811997" y="62701"/>
            <a:ext cx="795089" cy="1882735"/>
            <a:chOff x="-811997" y="62701"/>
            <a:chExt cx="795089" cy="1882735"/>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1"/>
              <a:ext cx="795089"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userDrawn="1"/>
        </p:nvGrpSpPr>
        <p:grpSpPr>
          <a:xfrm>
            <a:off x="-905773" y="2083492"/>
            <a:ext cx="729570" cy="1768868"/>
            <a:chOff x="-905773" y="2083492"/>
            <a:chExt cx="729570" cy="1768868"/>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09" y="3103224"/>
              <a:ext cx="219611"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2"/>
              <a:ext cx="589905"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89"/>
              <a:ext cx="213199"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10" action="ppaction://hlinksldjump"/>
            <a:extLst>
              <a:ext uri="{FF2B5EF4-FFF2-40B4-BE49-F238E27FC236}">
                <a16:creationId xmlns:a16="http://schemas.microsoft.com/office/drawing/2014/main" id="{D52A416B-1E0F-462F-8357-DFDFB0A97D3A}"/>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4013991467"/>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10" r:id="rId7"/>
    <p:sldLayoutId id="2147483812" r:id="rId8"/>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00373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171451"/>
            <a:ext cx="8363938" cy="5539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60000" y="1019146"/>
            <a:ext cx="8363937" cy="307777"/>
          </a:xfrm>
          <a:prstGeom prst="rect">
            <a:avLst/>
          </a:prstGeom>
        </p:spPr>
        <p:txBody>
          <a:bodyPr vert="horz" wrap="square" lIns="0" tIns="0" rIns="0" bIns="0" rtlCol="0">
            <a:spAutoFit/>
          </a:bodyPr>
          <a:lstStyle/>
          <a:p>
            <a:pPr lvl="0"/>
            <a:endParaRPr lang="en-US" dirty="0"/>
          </a:p>
        </p:txBody>
      </p:sp>
      <p:sp>
        <p:nvSpPr>
          <p:cNvPr id="15" name="TextBox 14"/>
          <p:cNvSpPr txBox="1"/>
          <p:nvPr userDrawn="1"/>
        </p:nvSpPr>
        <p:spPr>
          <a:xfrm>
            <a:off x="365760" y="4963255"/>
            <a:ext cx="3670877" cy="76944"/>
          </a:xfrm>
          <a:prstGeom prst="rect">
            <a:avLst/>
          </a:prstGeom>
          <a:noFill/>
        </p:spPr>
        <p:txBody>
          <a:bodyPr wrap="none" lIns="0" tIns="0" rIns="0" bIns="0" rtlCol="0">
            <a:spAutoFit/>
          </a:bodyPr>
          <a:lstStyle/>
          <a:p>
            <a:pPr>
              <a:lnSpc>
                <a:spcPct val="100000"/>
              </a:lnSpc>
            </a:pPr>
            <a:r>
              <a:rPr lang="en-US" sz="500" spc="0" dirty="0">
                <a:solidFill>
                  <a:srgbClr val="467D7D"/>
                </a:solidFill>
                <a:latin typeface="+mn-lt"/>
              </a:rPr>
              <a:t>© 20121 Veeam Software. Confidential information. All rights reserved. All trademarks are the property of their respective owners.</a:t>
            </a:r>
          </a:p>
        </p:txBody>
      </p:sp>
      <p:grpSp>
        <p:nvGrpSpPr>
          <p:cNvPr id="14" name="Group 13">
            <a:extLst>
              <a:ext uri="{FF2B5EF4-FFF2-40B4-BE49-F238E27FC236}">
                <a16:creationId xmlns:a16="http://schemas.microsoft.com/office/drawing/2014/main" id="{E13F03D7-980A-4A33-9FEB-CEB416391B46}"/>
              </a:ext>
            </a:extLst>
          </p:cNvPr>
          <p:cNvGrpSpPr/>
          <p:nvPr userDrawn="1"/>
        </p:nvGrpSpPr>
        <p:grpSpPr>
          <a:xfrm>
            <a:off x="-811997" y="62701"/>
            <a:ext cx="795089" cy="1882735"/>
            <a:chOff x="-811997" y="62701"/>
            <a:chExt cx="795089" cy="1882735"/>
          </a:xfrm>
        </p:grpSpPr>
        <p:grpSp>
          <p:nvGrpSpPr>
            <p:cNvPr id="25" name="Group 24">
              <a:extLst>
                <a:ext uri="{FF2B5EF4-FFF2-40B4-BE49-F238E27FC236}">
                  <a16:creationId xmlns:a16="http://schemas.microsoft.com/office/drawing/2014/main" id="{06D6ED33-EBB5-4F6E-9BF5-309F869D84FD}"/>
                </a:ext>
              </a:extLst>
            </p:cNvPr>
            <p:cNvGrpSpPr/>
            <p:nvPr/>
          </p:nvGrpSpPr>
          <p:grpSpPr>
            <a:xfrm rot="16200000">
              <a:off x="-1010070" y="1111569"/>
              <a:ext cx="1429486" cy="238248"/>
              <a:chOff x="-2060858" y="2411918"/>
              <a:chExt cx="1917983" cy="319664"/>
            </a:xfrm>
          </p:grpSpPr>
          <p:sp>
            <p:nvSpPr>
              <p:cNvPr id="27" name="Rectangle 26">
                <a:extLst>
                  <a:ext uri="{FF2B5EF4-FFF2-40B4-BE49-F238E27FC236}">
                    <a16:creationId xmlns:a16="http://schemas.microsoft.com/office/drawing/2014/main" id="{FDE53D42-7FDA-44C0-9B1C-EA081AFDBE23}"/>
                  </a:ext>
                </a:extLst>
              </p:cNvPr>
              <p:cNvSpPr/>
              <p:nvPr/>
            </p:nvSpPr>
            <p:spPr bwMode="auto">
              <a:xfrm>
                <a:off x="-2060858" y="2411918"/>
                <a:ext cx="319664" cy="319664"/>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8" name="Rectangle 27">
                <a:extLst>
                  <a:ext uri="{FF2B5EF4-FFF2-40B4-BE49-F238E27FC236}">
                    <a16:creationId xmlns:a16="http://schemas.microsoft.com/office/drawing/2014/main" id="{B50CDD43-8A8C-4E60-9679-4376699127A5}"/>
                  </a:ext>
                </a:extLst>
              </p:cNvPr>
              <p:cNvSpPr/>
              <p:nvPr/>
            </p:nvSpPr>
            <p:spPr bwMode="auto">
              <a:xfrm>
                <a:off x="-1421530" y="2411918"/>
                <a:ext cx="319664" cy="319664"/>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29" name="Rectangle 28">
                <a:extLst>
                  <a:ext uri="{FF2B5EF4-FFF2-40B4-BE49-F238E27FC236}">
                    <a16:creationId xmlns:a16="http://schemas.microsoft.com/office/drawing/2014/main" id="{BF1ED511-740E-4BF2-84A7-6434D62E6F1D}"/>
                  </a:ext>
                </a:extLst>
              </p:cNvPr>
              <p:cNvSpPr/>
              <p:nvPr/>
            </p:nvSpPr>
            <p:spPr bwMode="auto">
              <a:xfrm>
                <a:off x="-1741194" y="2411918"/>
                <a:ext cx="319664" cy="319664"/>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0" name="Rectangle 29">
                <a:extLst>
                  <a:ext uri="{FF2B5EF4-FFF2-40B4-BE49-F238E27FC236}">
                    <a16:creationId xmlns:a16="http://schemas.microsoft.com/office/drawing/2014/main" id="{DD09A573-6B81-4B93-A10F-7184A350717B}"/>
                  </a:ext>
                </a:extLst>
              </p:cNvPr>
              <p:cNvSpPr/>
              <p:nvPr/>
            </p:nvSpPr>
            <p:spPr bwMode="auto">
              <a:xfrm>
                <a:off x="-1101866" y="2411918"/>
                <a:ext cx="319664" cy="319664"/>
              </a:xfrm>
              <a:prstGeom prst="rect">
                <a:avLst/>
              </a:prstGeom>
              <a:solidFill>
                <a:srgbClr val="00B4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1" name="Rectangle 30">
                <a:extLst>
                  <a:ext uri="{FF2B5EF4-FFF2-40B4-BE49-F238E27FC236}">
                    <a16:creationId xmlns:a16="http://schemas.microsoft.com/office/drawing/2014/main" id="{16F95BEB-91BC-4803-8BCE-471F5C1CAB55}"/>
                  </a:ext>
                </a:extLst>
              </p:cNvPr>
              <p:cNvSpPr/>
              <p:nvPr/>
            </p:nvSpPr>
            <p:spPr bwMode="auto">
              <a:xfrm>
                <a:off x="-782202" y="2411918"/>
                <a:ext cx="319664" cy="319664"/>
              </a:xfrm>
              <a:prstGeom prst="rect">
                <a:avLst/>
              </a:prstGeom>
              <a:solidFill>
                <a:srgbClr val="9D9D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2" name="Rectangle 31">
                <a:extLst>
                  <a:ext uri="{FF2B5EF4-FFF2-40B4-BE49-F238E27FC236}">
                    <a16:creationId xmlns:a16="http://schemas.microsoft.com/office/drawing/2014/main" id="{74038505-559F-4CBA-8EC3-A8CF5E7C6865}"/>
                  </a:ext>
                </a:extLst>
              </p:cNvPr>
              <p:cNvSpPr/>
              <p:nvPr/>
            </p:nvSpPr>
            <p:spPr bwMode="auto">
              <a:xfrm>
                <a:off x="-462539" y="2411918"/>
                <a:ext cx="319664" cy="319664"/>
              </a:xfrm>
              <a:prstGeom prst="rect">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sp>
          <p:nvSpPr>
            <p:cNvPr id="26" name="TextBox 25">
              <a:extLst>
                <a:ext uri="{FF2B5EF4-FFF2-40B4-BE49-F238E27FC236}">
                  <a16:creationId xmlns:a16="http://schemas.microsoft.com/office/drawing/2014/main" id="{0B3C488B-8356-445F-B933-3B4295664122}"/>
                </a:ext>
              </a:extLst>
            </p:cNvPr>
            <p:cNvSpPr txBox="1"/>
            <p:nvPr/>
          </p:nvSpPr>
          <p:spPr>
            <a:xfrm>
              <a:off x="-811997" y="62701"/>
              <a:ext cx="795089" cy="430887"/>
            </a:xfrm>
            <a:prstGeom prst="rect">
              <a:avLst/>
            </a:prstGeom>
            <a:noFill/>
          </p:spPr>
          <p:txBody>
            <a:bodyPr wrap="none" lIns="0" tIns="0" rIns="0" bIns="0" rtlCol="0" anchor="ctr">
              <a:spAutoFit/>
            </a:bodyPr>
            <a:lstStyle/>
            <a:p>
              <a:r>
                <a:rPr lang="en-US" sz="700" dirty="0">
                  <a:solidFill>
                    <a:schemeClr val="tx1">
                      <a:lumMod val="75000"/>
                      <a:lumOff val="25000"/>
                    </a:schemeClr>
                  </a:solidFill>
                  <a:latin typeface="+mj-lt"/>
                </a:rPr>
                <a:t>Use an eyedropper </a:t>
              </a:r>
              <a:br>
                <a:rPr lang="en-US" sz="700" dirty="0">
                  <a:solidFill>
                    <a:schemeClr val="tx1">
                      <a:lumMod val="75000"/>
                      <a:lumOff val="25000"/>
                    </a:schemeClr>
                  </a:solidFill>
                  <a:latin typeface="+mj-lt"/>
                </a:rPr>
              </a:br>
              <a:r>
                <a:rPr lang="en-US" sz="700" dirty="0">
                  <a:solidFill>
                    <a:schemeClr val="tx1">
                      <a:lumMod val="75000"/>
                      <a:lumOff val="25000"/>
                    </a:schemeClr>
                  </a:solidFill>
                  <a:latin typeface="+mj-lt"/>
                </a:rPr>
                <a:t>to choose one of </a:t>
              </a:r>
              <a:br>
                <a:rPr lang="en-US" sz="700" dirty="0">
                  <a:solidFill>
                    <a:schemeClr val="tx1">
                      <a:lumMod val="75000"/>
                      <a:lumOff val="25000"/>
                    </a:schemeClr>
                  </a:solidFill>
                  <a:latin typeface="+mj-lt"/>
                </a:rPr>
              </a:br>
              <a:r>
                <a:rPr lang="en-US" sz="700" b="1" dirty="0">
                  <a:solidFill>
                    <a:schemeClr val="tx1">
                      <a:lumMod val="75000"/>
                      <a:lumOff val="25000"/>
                    </a:schemeClr>
                  </a:solidFill>
                  <a:latin typeface="+mj-lt"/>
                </a:rPr>
                <a:t>Veeam corporate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colors:</a:t>
              </a:r>
            </a:p>
          </p:txBody>
        </p:sp>
      </p:grpSp>
      <p:grpSp>
        <p:nvGrpSpPr>
          <p:cNvPr id="33" name="Group 32">
            <a:extLst>
              <a:ext uri="{FF2B5EF4-FFF2-40B4-BE49-F238E27FC236}">
                <a16:creationId xmlns:a16="http://schemas.microsoft.com/office/drawing/2014/main" id="{D5132976-0337-40E4-850C-0BE83B64461A}"/>
              </a:ext>
            </a:extLst>
          </p:cNvPr>
          <p:cNvGrpSpPr/>
          <p:nvPr userDrawn="1"/>
        </p:nvGrpSpPr>
        <p:grpSpPr>
          <a:xfrm>
            <a:off x="-905773" y="2083492"/>
            <a:ext cx="729570" cy="1768868"/>
            <a:chOff x="-905773" y="2083492"/>
            <a:chExt cx="729570" cy="1768868"/>
          </a:xfrm>
        </p:grpSpPr>
        <p:sp>
          <p:nvSpPr>
            <p:cNvPr id="34" name="TextBox 33">
              <a:extLst>
                <a:ext uri="{FF2B5EF4-FFF2-40B4-BE49-F238E27FC236}">
                  <a16:creationId xmlns:a16="http://schemas.microsoft.com/office/drawing/2014/main" id="{A69A7786-BBB9-4F27-A9E0-6CF60BB65D3A}"/>
                </a:ext>
              </a:extLst>
            </p:cNvPr>
            <p:cNvSpPr txBox="1"/>
            <p:nvPr userDrawn="1"/>
          </p:nvSpPr>
          <p:spPr>
            <a:xfrm>
              <a:off x="-711009" y="3103224"/>
              <a:ext cx="219611"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Areas</a:t>
              </a:r>
            </a:p>
          </p:txBody>
        </p:sp>
        <p:sp>
          <p:nvSpPr>
            <p:cNvPr id="35" name="TextBox 34">
              <a:extLst>
                <a:ext uri="{FF2B5EF4-FFF2-40B4-BE49-F238E27FC236}">
                  <a16:creationId xmlns:a16="http://schemas.microsoft.com/office/drawing/2014/main" id="{E5132412-223C-4CCE-88ED-69628379E7EF}"/>
                </a:ext>
              </a:extLst>
            </p:cNvPr>
            <p:cNvSpPr txBox="1"/>
            <p:nvPr userDrawn="1"/>
          </p:nvSpPr>
          <p:spPr>
            <a:xfrm>
              <a:off x="-905773" y="3391253"/>
              <a:ext cx="428001" cy="215444"/>
            </a:xfrm>
            <a:prstGeom prst="rect">
              <a:avLst/>
            </a:prstGeom>
            <a:noFill/>
          </p:spPr>
          <p:txBody>
            <a:bodyPr wrap="none" lIns="0" tIns="0" rIns="0" bIns="0" rtlCol="0" anchor="ctr">
              <a:spAutoFit/>
            </a:bodyPr>
            <a:lstStyle/>
            <a:p>
              <a:pPr algn="r"/>
              <a:r>
                <a:rPr lang="en-US" sz="700" dirty="0">
                  <a:gradFill>
                    <a:gsLst>
                      <a:gs pos="0">
                        <a:schemeClr val="tx1"/>
                      </a:gs>
                      <a:gs pos="86000">
                        <a:schemeClr val="tx1"/>
                      </a:gs>
                    </a:gsLst>
                    <a:lin ang="5400000" scaled="0"/>
                  </a:gradFill>
                  <a:latin typeface="+mj-lt"/>
                </a:rPr>
                <a:t>Arrows,</a:t>
              </a:r>
              <a:br>
                <a:rPr lang="en-US" sz="700" dirty="0">
                  <a:gradFill>
                    <a:gsLst>
                      <a:gs pos="0">
                        <a:schemeClr val="tx1"/>
                      </a:gs>
                      <a:gs pos="86000">
                        <a:schemeClr val="tx1"/>
                      </a:gs>
                    </a:gsLst>
                    <a:lin ang="5400000" scaled="0"/>
                  </a:gradFill>
                  <a:latin typeface="+mj-lt"/>
                </a:rPr>
              </a:br>
              <a:r>
                <a:rPr lang="en-US" sz="700" dirty="0">
                  <a:gradFill>
                    <a:gsLst>
                      <a:gs pos="0">
                        <a:schemeClr val="tx1"/>
                      </a:gs>
                      <a:gs pos="86000">
                        <a:schemeClr val="tx1"/>
                      </a:gs>
                    </a:gsLst>
                    <a:lin ang="5400000" scaled="0"/>
                  </a:gradFill>
                  <a:latin typeface="+mj-lt"/>
                </a:rPr>
                <a:t>connectors</a:t>
              </a:r>
            </a:p>
          </p:txBody>
        </p:sp>
        <p:sp>
          <p:nvSpPr>
            <p:cNvPr id="36" name="Rectangle 35">
              <a:extLst>
                <a:ext uri="{FF2B5EF4-FFF2-40B4-BE49-F238E27FC236}">
                  <a16:creationId xmlns:a16="http://schemas.microsoft.com/office/drawing/2014/main" id="{DDE58D14-BE41-47CB-904E-D052FC949D95}"/>
                </a:ext>
              </a:extLst>
            </p:cNvPr>
            <p:cNvSpPr/>
            <p:nvPr userDrawn="1"/>
          </p:nvSpPr>
          <p:spPr bwMode="auto">
            <a:xfrm rot="16200000">
              <a:off x="-414451" y="3375865"/>
              <a:ext cx="238248" cy="238248"/>
            </a:xfrm>
            <a:prstGeom prst="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7" name="Rectangle 36">
              <a:extLst>
                <a:ext uri="{FF2B5EF4-FFF2-40B4-BE49-F238E27FC236}">
                  <a16:creationId xmlns:a16="http://schemas.microsoft.com/office/drawing/2014/main" id="{24F41C83-3C81-423D-9783-81B3A6354C1B}"/>
                </a:ext>
              </a:extLst>
            </p:cNvPr>
            <p:cNvSpPr/>
            <p:nvPr userDrawn="1"/>
          </p:nvSpPr>
          <p:spPr bwMode="auto">
            <a:xfrm rot="16200000">
              <a:off x="-414451" y="2721570"/>
              <a:ext cx="238248" cy="238248"/>
            </a:xfrm>
            <a:prstGeom prst="rect">
              <a:avLst/>
            </a:prstGeom>
            <a:solidFill>
              <a:srgbClr val="DF8C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8" name="Rectangle 37">
              <a:extLst>
                <a:ext uri="{FF2B5EF4-FFF2-40B4-BE49-F238E27FC236}">
                  <a16:creationId xmlns:a16="http://schemas.microsoft.com/office/drawing/2014/main" id="{C4CF8B3F-3C75-49B1-8DEB-46B3733F113F}"/>
                </a:ext>
              </a:extLst>
            </p:cNvPr>
            <p:cNvSpPr/>
            <p:nvPr userDrawn="1"/>
          </p:nvSpPr>
          <p:spPr bwMode="auto">
            <a:xfrm rot="16200000">
              <a:off x="-414451" y="3057011"/>
              <a:ext cx="238248" cy="23824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9" name="Rectangle 38">
              <a:extLst>
                <a:ext uri="{FF2B5EF4-FFF2-40B4-BE49-F238E27FC236}">
                  <a16:creationId xmlns:a16="http://schemas.microsoft.com/office/drawing/2014/main" id="{E5694028-28AF-4E23-AD3C-75CEE38B3ACE}"/>
                </a:ext>
              </a:extLst>
            </p:cNvPr>
            <p:cNvSpPr/>
            <p:nvPr userDrawn="1"/>
          </p:nvSpPr>
          <p:spPr bwMode="auto">
            <a:xfrm rot="16200000">
              <a:off x="-414451" y="2483322"/>
              <a:ext cx="238248" cy="238248"/>
            </a:xfrm>
            <a:prstGeom prst="rect">
              <a:avLst/>
            </a:prstGeom>
            <a:solidFill>
              <a:srgbClr val="005F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0" name="TextBox 39">
              <a:extLst>
                <a:ext uri="{FF2B5EF4-FFF2-40B4-BE49-F238E27FC236}">
                  <a16:creationId xmlns:a16="http://schemas.microsoft.com/office/drawing/2014/main" id="{4FA17A0E-EEB5-4968-A38E-D538EA8F73DE}"/>
                </a:ext>
              </a:extLst>
            </p:cNvPr>
            <p:cNvSpPr txBox="1"/>
            <p:nvPr userDrawn="1"/>
          </p:nvSpPr>
          <p:spPr>
            <a:xfrm>
              <a:off x="-811997" y="2083492"/>
              <a:ext cx="589905" cy="323165"/>
            </a:xfrm>
            <a:prstGeom prst="rect">
              <a:avLst/>
            </a:prstGeom>
            <a:noFill/>
          </p:spPr>
          <p:txBody>
            <a:bodyPr wrap="none" lIns="0" tIns="0" rIns="0" bIns="0" rtlCol="0" anchor="ctr">
              <a:spAutoFit/>
            </a:bodyPr>
            <a:lstStyle/>
            <a:p>
              <a:pPr algn="l"/>
              <a:r>
                <a:rPr lang="en-US" sz="700" b="1" dirty="0">
                  <a:solidFill>
                    <a:schemeClr val="tx1">
                      <a:lumMod val="75000"/>
                      <a:lumOff val="25000"/>
                    </a:schemeClr>
                  </a:solidFill>
                  <a:latin typeface="+mj-lt"/>
                </a:rPr>
                <a:t>Colors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for technical </a:t>
              </a:r>
              <a:br>
                <a:rPr lang="en-US" sz="700" b="1" dirty="0">
                  <a:solidFill>
                    <a:schemeClr val="tx1">
                      <a:lumMod val="75000"/>
                      <a:lumOff val="25000"/>
                    </a:schemeClr>
                  </a:solidFill>
                  <a:latin typeface="+mj-lt"/>
                </a:rPr>
              </a:br>
              <a:r>
                <a:rPr lang="en-US" sz="700" b="1" dirty="0">
                  <a:solidFill>
                    <a:schemeClr val="tx1">
                      <a:lumMod val="75000"/>
                      <a:lumOff val="25000"/>
                    </a:schemeClr>
                  </a:solidFill>
                  <a:latin typeface="+mj-lt"/>
                </a:rPr>
                <a:t>diagrams:</a:t>
              </a:r>
            </a:p>
          </p:txBody>
        </p:sp>
        <p:sp>
          <p:nvSpPr>
            <p:cNvPr id="41" name="Rectangle 40">
              <a:extLst>
                <a:ext uri="{FF2B5EF4-FFF2-40B4-BE49-F238E27FC236}">
                  <a16:creationId xmlns:a16="http://schemas.microsoft.com/office/drawing/2014/main" id="{115A9AE8-3F2A-4C93-AD83-7AACAC5D334B}"/>
                </a:ext>
              </a:extLst>
            </p:cNvPr>
            <p:cNvSpPr/>
            <p:nvPr userDrawn="1"/>
          </p:nvSpPr>
          <p:spPr bwMode="auto">
            <a:xfrm rot="16200000">
              <a:off x="-414451" y="3614112"/>
              <a:ext cx="238248" cy="238248"/>
            </a:xfrm>
            <a:prstGeom prst="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42" name="TextBox 41">
              <a:extLst>
                <a:ext uri="{FF2B5EF4-FFF2-40B4-BE49-F238E27FC236}">
                  <a16:creationId xmlns:a16="http://schemas.microsoft.com/office/drawing/2014/main" id="{148C7FF3-9F73-4E7A-954A-0EA72D3B6C49}"/>
                </a:ext>
              </a:extLst>
            </p:cNvPr>
            <p:cNvSpPr txBox="1"/>
            <p:nvPr userDrawn="1"/>
          </p:nvSpPr>
          <p:spPr>
            <a:xfrm>
              <a:off x="-707803" y="2496989"/>
              <a:ext cx="213199" cy="107722"/>
            </a:xfrm>
            <a:prstGeom prst="rect">
              <a:avLst/>
            </a:prstGeom>
            <a:noFill/>
          </p:spPr>
          <p:txBody>
            <a:bodyPr wrap="none" lIns="0" tIns="0" rIns="0" bIns="0" rtlCol="0" anchor="ctr">
              <a:spAutoFit/>
            </a:bodyPr>
            <a:lstStyle/>
            <a:p>
              <a:pPr algn="ctr"/>
              <a:r>
                <a:rPr lang="en-US" sz="700" dirty="0">
                  <a:gradFill>
                    <a:gsLst>
                      <a:gs pos="0">
                        <a:schemeClr val="tx1"/>
                      </a:gs>
                      <a:gs pos="86000">
                        <a:schemeClr val="tx1"/>
                      </a:gs>
                    </a:gsLst>
                    <a:lin ang="5400000" scaled="0"/>
                  </a:gradFill>
                  <a:latin typeface="+mj-lt"/>
                </a:rPr>
                <a:t>Icons</a:t>
              </a:r>
            </a:p>
          </p:txBody>
        </p:sp>
      </p:grpSp>
      <p:pic>
        <p:nvPicPr>
          <p:cNvPr id="24" name="Graphic 13">
            <a:hlinkClick r:id="rId11" action="ppaction://hlinksldjump"/>
            <a:extLst>
              <a:ext uri="{FF2B5EF4-FFF2-40B4-BE49-F238E27FC236}">
                <a16:creationId xmlns:a16="http://schemas.microsoft.com/office/drawing/2014/main" id="{D52A416B-1E0F-462F-8357-DFDFB0A97D3A}"/>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44550" y="4933238"/>
            <a:ext cx="639488" cy="114467"/>
          </a:xfrm>
          <a:prstGeom prst="rect">
            <a:avLst/>
          </a:prstGeom>
        </p:spPr>
      </p:pic>
    </p:spTree>
    <p:extLst>
      <p:ext uri="{BB962C8B-B14F-4D97-AF65-F5344CB8AC3E}">
        <p14:creationId xmlns:p14="http://schemas.microsoft.com/office/powerpoint/2010/main" val="3642418231"/>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Lst>
  <p:transition>
    <p:fade/>
  </p:transition>
  <p:txStyles>
    <p:title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p:titleStyle>
    <p:body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30" rtl="0" eaLnBrk="1" latinLnBrk="0" hangingPunct="1">
        <a:defRPr sz="1400" kern="1200">
          <a:solidFill>
            <a:schemeClr val="tx1"/>
          </a:solidFill>
          <a:latin typeface="+mn-lt"/>
          <a:ea typeface="+mn-ea"/>
          <a:cs typeface="+mn-cs"/>
        </a:defRPr>
      </a:lvl1pPr>
      <a:lvl2pPr marL="343016" algn="l" defTabSz="686030" rtl="0" eaLnBrk="1" latinLnBrk="0" hangingPunct="1">
        <a:defRPr sz="1400" kern="1200">
          <a:solidFill>
            <a:schemeClr val="tx1"/>
          </a:solidFill>
          <a:latin typeface="+mn-lt"/>
          <a:ea typeface="+mn-ea"/>
          <a:cs typeface="+mn-cs"/>
        </a:defRPr>
      </a:lvl2pPr>
      <a:lvl3pPr marL="686030" algn="l" defTabSz="686030" rtl="0" eaLnBrk="1" latinLnBrk="0" hangingPunct="1">
        <a:defRPr sz="1400" kern="1200">
          <a:solidFill>
            <a:schemeClr val="tx1"/>
          </a:solidFill>
          <a:latin typeface="+mn-lt"/>
          <a:ea typeface="+mn-ea"/>
          <a:cs typeface="+mn-cs"/>
        </a:defRPr>
      </a:lvl3pPr>
      <a:lvl4pPr marL="1029044" algn="l" defTabSz="686030" rtl="0" eaLnBrk="1" latinLnBrk="0" hangingPunct="1">
        <a:defRPr sz="1400" kern="1200">
          <a:solidFill>
            <a:schemeClr val="tx1"/>
          </a:solidFill>
          <a:latin typeface="+mn-lt"/>
          <a:ea typeface="+mn-ea"/>
          <a:cs typeface="+mn-cs"/>
        </a:defRPr>
      </a:lvl4pPr>
      <a:lvl5pPr marL="1372060" algn="l" defTabSz="686030" rtl="0" eaLnBrk="1" latinLnBrk="0" hangingPunct="1">
        <a:defRPr sz="1400" kern="1200">
          <a:solidFill>
            <a:schemeClr val="tx1"/>
          </a:solidFill>
          <a:latin typeface="+mn-lt"/>
          <a:ea typeface="+mn-ea"/>
          <a:cs typeface="+mn-cs"/>
        </a:defRPr>
      </a:lvl5pPr>
      <a:lvl6pPr marL="1715075" algn="l" defTabSz="686030" rtl="0" eaLnBrk="1" latinLnBrk="0" hangingPunct="1">
        <a:defRPr sz="1400" kern="1200">
          <a:solidFill>
            <a:schemeClr val="tx1"/>
          </a:solidFill>
          <a:latin typeface="+mn-lt"/>
          <a:ea typeface="+mn-ea"/>
          <a:cs typeface="+mn-cs"/>
        </a:defRPr>
      </a:lvl6pPr>
      <a:lvl7pPr marL="2058089" algn="l" defTabSz="686030" rtl="0" eaLnBrk="1" latinLnBrk="0" hangingPunct="1">
        <a:defRPr sz="1400" kern="1200">
          <a:solidFill>
            <a:schemeClr val="tx1"/>
          </a:solidFill>
          <a:latin typeface="+mn-lt"/>
          <a:ea typeface="+mn-ea"/>
          <a:cs typeface="+mn-cs"/>
        </a:defRPr>
      </a:lvl7pPr>
      <a:lvl8pPr marL="2401104" algn="l" defTabSz="686030" rtl="0" eaLnBrk="1" latinLnBrk="0" hangingPunct="1">
        <a:defRPr sz="1400" kern="1200">
          <a:solidFill>
            <a:schemeClr val="tx1"/>
          </a:solidFill>
          <a:latin typeface="+mn-lt"/>
          <a:ea typeface="+mn-ea"/>
          <a:cs typeface="+mn-cs"/>
        </a:defRPr>
      </a:lvl8pPr>
      <a:lvl9pPr marL="2744120" algn="l" defTabSz="68603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hyperlink" Target="mailto:Sales.Korea@veeam.com"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18" Type="http://schemas.openxmlformats.org/officeDocument/2006/relationships/image" Target="../media/image5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17" Type="http://schemas.openxmlformats.org/officeDocument/2006/relationships/image" Target="../media/image50.png"/><Relationship Id="rId2" Type="http://schemas.openxmlformats.org/officeDocument/2006/relationships/notesSlide" Target="../notesSlides/notesSlide10.xml"/><Relationship Id="rId16" Type="http://schemas.openxmlformats.org/officeDocument/2006/relationships/image" Target="../media/image49.svg"/><Relationship Id="rId1" Type="http://schemas.openxmlformats.org/officeDocument/2006/relationships/slideLayout" Target="../slideLayouts/slideLayout20.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9.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451research.com/images/Marketing/press_releases/Pre_Re-Invent_2018_press_release_final_11_22.pdf" TargetMode="External"/><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hyperlink" Target="https://www.veeam.com/executive-blog/idc-report-2017-market-share-growth.html" TargetMode="External"/><Relationship Id="rId2" Type="http://schemas.openxmlformats.org/officeDocument/2006/relationships/image" Target="../media/image57.png"/><Relationship Id="rId1" Type="http://schemas.openxmlformats.org/officeDocument/2006/relationships/slideLayout" Target="../slideLayouts/slideLayout18.xml"/><Relationship Id="rId6" Type="http://schemas.openxmlformats.org/officeDocument/2006/relationships/image" Target="../media/image61.png"/><Relationship Id="rId11" Type="http://schemas.openxmlformats.org/officeDocument/2006/relationships/hyperlink" Target="https://www.veeam.com/wp-idc-semiannual-software-tracker-report-emea.html" TargetMode="External"/><Relationship Id="rId5" Type="http://schemas.openxmlformats.org/officeDocument/2006/relationships/image" Target="../media/image60.png"/><Relationship Id="rId10" Type="http://schemas.openxmlformats.org/officeDocument/2006/relationships/hyperlink" Target="https://go.veeam.com/industry-highlights" TargetMode="External"/><Relationship Id="rId4" Type="http://schemas.openxmlformats.org/officeDocument/2006/relationships/image" Target="../media/image59.pn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svg"/><Relationship Id="rId12"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40.xml"/><Relationship Id="rId4" Type="http://schemas.openxmlformats.org/officeDocument/2006/relationships/image" Target="../media/image77.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png"/><Relationship Id="rId21" Type="http://schemas.openxmlformats.org/officeDocument/2006/relationships/image" Target="../media/image95.png"/><Relationship Id="rId34" Type="http://schemas.openxmlformats.org/officeDocument/2006/relationships/image" Target="../media/image108.jpeg"/><Relationship Id="rId7" Type="http://schemas.openxmlformats.org/officeDocument/2006/relationships/image" Target="../media/image81.png"/><Relationship Id="rId2" Type="http://schemas.openxmlformats.org/officeDocument/2006/relationships/notesSlide" Target="../notesSlides/notesSlide18.xml"/><Relationship Id="rId16" Type="http://schemas.openxmlformats.org/officeDocument/2006/relationships/image" Target="../media/image90.png"/><Relationship Id="rId20" Type="http://schemas.openxmlformats.org/officeDocument/2006/relationships/image" Target="../media/image94.png"/><Relationship Id="rId29" Type="http://schemas.openxmlformats.org/officeDocument/2006/relationships/image" Target="../media/image103.gif"/><Relationship Id="rId41" Type="http://schemas.openxmlformats.org/officeDocument/2006/relationships/image" Target="../media/image115.png"/><Relationship Id="rId1" Type="http://schemas.openxmlformats.org/officeDocument/2006/relationships/slideLayout" Target="../slideLayouts/slideLayout39.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2.jpeg"/><Relationship Id="rId36" Type="http://schemas.openxmlformats.org/officeDocument/2006/relationships/image" Target="../media/image110.jpeg"/><Relationship Id="rId10" Type="http://schemas.openxmlformats.org/officeDocument/2006/relationships/image" Target="../media/image84.png"/><Relationship Id="rId19" Type="http://schemas.openxmlformats.org/officeDocument/2006/relationships/image" Target="../media/image93.png"/><Relationship Id="rId31" Type="http://schemas.openxmlformats.org/officeDocument/2006/relationships/image" Target="../media/image105.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jpeg"/><Relationship Id="rId22" Type="http://schemas.openxmlformats.org/officeDocument/2006/relationships/image" Target="../media/image96.jpeg"/><Relationship Id="rId27" Type="http://schemas.openxmlformats.org/officeDocument/2006/relationships/image" Target="../media/image101.jpeg"/><Relationship Id="rId30" Type="http://schemas.openxmlformats.org/officeDocument/2006/relationships/image" Target="../media/image104.png"/><Relationship Id="rId35" Type="http://schemas.openxmlformats.org/officeDocument/2006/relationships/image" Target="../media/image109.png"/><Relationship Id="rId8" Type="http://schemas.openxmlformats.org/officeDocument/2006/relationships/image" Target="../media/image82.jpeg"/><Relationship Id="rId3" Type="http://schemas.openxmlformats.org/officeDocument/2006/relationships/hyperlink" Target="https://www.veeam.com/news/veeam-set-on-path-to-be-a-billion-dollar-software-company.html" TargetMode="External"/><Relationship Id="rId12" Type="http://schemas.openxmlformats.org/officeDocument/2006/relationships/image" Target="../media/image86.jpeg"/><Relationship Id="rId17" Type="http://schemas.openxmlformats.org/officeDocument/2006/relationships/image" Target="../media/image91.jpeg"/><Relationship Id="rId25" Type="http://schemas.openxmlformats.org/officeDocument/2006/relationships/image" Target="../media/image99.png"/><Relationship Id="rId33" Type="http://schemas.openxmlformats.org/officeDocument/2006/relationships/image" Target="../media/image107.png"/><Relationship Id="rId38" Type="http://schemas.openxmlformats.org/officeDocument/2006/relationships/image" Target="../media/image11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6" Type="http://schemas.openxmlformats.org/officeDocument/2006/relationships/image" Target="../media/image139.png"/><Relationship Id="rId21" Type="http://schemas.openxmlformats.org/officeDocument/2006/relationships/image" Target="../media/image134.gif"/><Relationship Id="rId42" Type="http://schemas.openxmlformats.org/officeDocument/2006/relationships/image" Target="../media/image155.jpeg"/><Relationship Id="rId47" Type="http://schemas.openxmlformats.org/officeDocument/2006/relationships/image" Target="../media/image160.png"/><Relationship Id="rId63" Type="http://schemas.openxmlformats.org/officeDocument/2006/relationships/image" Target="../media/image176.png"/><Relationship Id="rId68" Type="http://schemas.openxmlformats.org/officeDocument/2006/relationships/image" Target="../media/image181.jpeg"/><Relationship Id="rId84" Type="http://schemas.openxmlformats.org/officeDocument/2006/relationships/image" Target="../media/image197.jpeg"/><Relationship Id="rId89" Type="http://schemas.openxmlformats.org/officeDocument/2006/relationships/image" Target="../media/image202.png"/><Relationship Id="rId16" Type="http://schemas.openxmlformats.org/officeDocument/2006/relationships/image" Target="../media/image129.png"/><Relationship Id="rId107" Type="http://schemas.openxmlformats.org/officeDocument/2006/relationships/image" Target="../media/image220.png"/><Relationship Id="rId11" Type="http://schemas.openxmlformats.org/officeDocument/2006/relationships/image" Target="../media/image124.png"/><Relationship Id="rId32" Type="http://schemas.openxmlformats.org/officeDocument/2006/relationships/image" Target="../media/image145.png"/><Relationship Id="rId37" Type="http://schemas.openxmlformats.org/officeDocument/2006/relationships/image" Target="../media/image150.png"/><Relationship Id="rId53" Type="http://schemas.openxmlformats.org/officeDocument/2006/relationships/image" Target="../media/image166.png"/><Relationship Id="rId58" Type="http://schemas.openxmlformats.org/officeDocument/2006/relationships/image" Target="../media/image171.png"/><Relationship Id="rId74" Type="http://schemas.openxmlformats.org/officeDocument/2006/relationships/image" Target="../media/image187.jpeg"/><Relationship Id="rId79" Type="http://schemas.openxmlformats.org/officeDocument/2006/relationships/image" Target="../media/image192.png"/><Relationship Id="rId102" Type="http://schemas.openxmlformats.org/officeDocument/2006/relationships/image" Target="../media/image215.png"/><Relationship Id="rId5" Type="http://schemas.openxmlformats.org/officeDocument/2006/relationships/image" Target="../media/image118.png"/><Relationship Id="rId90" Type="http://schemas.openxmlformats.org/officeDocument/2006/relationships/image" Target="../media/image203.png"/><Relationship Id="rId95" Type="http://schemas.openxmlformats.org/officeDocument/2006/relationships/image" Target="../media/image208.png"/><Relationship Id="rId22" Type="http://schemas.openxmlformats.org/officeDocument/2006/relationships/image" Target="../media/image135.jpeg"/><Relationship Id="rId27" Type="http://schemas.openxmlformats.org/officeDocument/2006/relationships/image" Target="../media/image140.png"/><Relationship Id="rId43" Type="http://schemas.openxmlformats.org/officeDocument/2006/relationships/image" Target="../media/image156.png"/><Relationship Id="rId48" Type="http://schemas.openxmlformats.org/officeDocument/2006/relationships/image" Target="../media/image161.png"/><Relationship Id="rId64" Type="http://schemas.openxmlformats.org/officeDocument/2006/relationships/image" Target="../media/image177.png"/><Relationship Id="rId69" Type="http://schemas.openxmlformats.org/officeDocument/2006/relationships/image" Target="../media/image182.png"/><Relationship Id="rId80" Type="http://schemas.openxmlformats.org/officeDocument/2006/relationships/image" Target="../media/image193.png"/><Relationship Id="rId85" Type="http://schemas.openxmlformats.org/officeDocument/2006/relationships/image" Target="../media/image198.png"/><Relationship Id="rId12" Type="http://schemas.openxmlformats.org/officeDocument/2006/relationships/image" Target="../media/image125.png"/><Relationship Id="rId17" Type="http://schemas.openxmlformats.org/officeDocument/2006/relationships/image" Target="../media/image130.png"/><Relationship Id="rId33" Type="http://schemas.openxmlformats.org/officeDocument/2006/relationships/image" Target="../media/image146.jpg"/><Relationship Id="rId38" Type="http://schemas.openxmlformats.org/officeDocument/2006/relationships/image" Target="../media/image151.png"/><Relationship Id="rId59" Type="http://schemas.openxmlformats.org/officeDocument/2006/relationships/image" Target="../media/image172.png"/><Relationship Id="rId103" Type="http://schemas.openxmlformats.org/officeDocument/2006/relationships/image" Target="../media/image216.gif"/><Relationship Id="rId20" Type="http://schemas.openxmlformats.org/officeDocument/2006/relationships/image" Target="../media/image133.jpg"/><Relationship Id="rId41" Type="http://schemas.openxmlformats.org/officeDocument/2006/relationships/image" Target="../media/image154.png"/><Relationship Id="rId54" Type="http://schemas.openxmlformats.org/officeDocument/2006/relationships/image" Target="../media/image167.png"/><Relationship Id="rId62" Type="http://schemas.openxmlformats.org/officeDocument/2006/relationships/image" Target="../media/image175.png"/><Relationship Id="rId70" Type="http://schemas.openxmlformats.org/officeDocument/2006/relationships/image" Target="../media/image183.jpeg"/><Relationship Id="rId75" Type="http://schemas.openxmlformats.org/officeDocument/2006/relationships/image" Target="../media/image188.png"/><Relationship Id="rId83" Type="http://schemas.openxmlformats.org/officeDocument/2006/relationships/image" Target="../media/image196.png"/><Relationship Id="rId88" Type="http://schemas.openxmlformats.org/officeDocument/2006/relationships/image" Target="../media/image201.png"/><Relationship Id="rId91" Type="http://schemas.openxmlformats.org/officeDocument/2006/relationships/image" Target="../media/image204.png"/><Relationship Id="rId96" Type="http://schemas.openxmlformats.org/officeDocument/2006/relationships/image" Target="../media/image209.png"/><Relationship Id="rId1" Type="http://schemas.openxmlformats.org/officeDocument/2006/relationships/slideLayout" Target="../slideLayouts/slideLayout39.xml"/><Relationship Id="rId6" Type="http://schemas.openxmlformats.org/officeDocument/2006/relationships/image" Target="../media/image119.png"/><Relationship Id="rId15" Type="http://schemas.openxmlformats.org/officeDocument/2006/relationships/image" Target="../media/image128.png"/><Relationship Id="rId23" Type="http://schemas.openxmlformats.org/officeDocument/2006/relationships/image" Target="../media/image136.png"/><Relationship Id="rId28" Type="http://schemas.openxmlformats.org/officeDocument/2006/relationships/image" Target="../media/image141.png"/><Relationship Id="rId36" Type="http://schemas.openxmlformats.org/officeDocument/2006/relationships/image" Target="../media/image149.png"/><Relationship Id="rId49" Type="http://schemas.openxmlformats.org/officeDocument/2006/relationships/image" Target="../media/image162.png"/><Relationship Id="rId57" Type="http://schemas.openxmlformats.org/officeDocument/2006/relationships/image" Target="../media/image170.jpeg"/><Relationship Id="rId106" Type="http://schemas.openxmlformats.org/officeDocument/2006/relationships/image" Target="../media/image219.png"/><Relationship Id="rId10" Type="http://schemas.openxmlformats.org/officeDocument/2006/relationships/image" Target="../media/image123.png"/><Relationship Id="rId31" Type="http://schemas.openxmlformats.org/officeDocument/2006/relationships/image" Target="../media/image144.jpeg"/><Relationship Id="rId44" Type="http://schemas.openxmlformats.org/officeDocument/2006/relationships/image" Target="../media/image157.png"/><Relationship Id="rId52" Type="http://schemas.openxmlformats.org/officeDocument/2006/relationships/image" Target="../media/image165.png"/><Relationship Id="rId60" Type="http://schemas.openxmlformats.org/officeDocument/2006/relationships/image" Target="../media/image173.png"/><Relationship Id="rId65" Type="http://schemas.openxmlformats.org/officeDocument/2006/relationships/image" Target="../media/image178.png"/><Relationship Id="rId73" Type="http://schemas.openxmlformats.org/officeDocument/2006/relationships/image" Target="../media/image186.jpg"/><Relationship Id="rId78" Type="http://schemas.openxmlformats.org/officeDocument/2006/relationships/image" Target="../media/image191.png"/><Relationship Id="rId81" Type="http://schemas.openxmlformats.org/officeDocument/2006/relationships/image" Target="../media/image194.png"/><Relationship Id="rId86" Type="http://schemas.openxmlformats.org/officeDocument/2006/relationships/image" Target="../media/image199.png"/><Relationship Id="rId94" Type="http://schemas.openxmlformats.org/officeDocument/2006/relationships/image" Target="../media/image207.png"/><Relationship Id="rId99" Type="http://schemas.openxmlformats.org/officeDocument/2006/relationships/image" Target="../media/image212.png"/><Relationship Id="rId101" Type="http://schemas.openxmlformats.org/officeDocument/2006/relationships/image" Target="../media/image214.jpeg"/><Relationship Id="rId4" Type="http://schemas.openxmlformats.org/officeDocument/2006/relationships/image" Target="../media/image117.png"/><Relationship Id="rId9" Type="http://schemas.openxmlformats.org/officeDocument/2006/relationships/image" Target="../media/image122.jpg"/><Relationship Id="rId13" Type="http://schemas.openxmlformats.org/officeDocument/2006/relationships/image" Target="../media/image126.png"/><Relationship Id="rId18" Type="http://schemas.openxmlformats.org/officeDocument/2006/relationships/image" Target="../media/image131.jpeg"/><Relationship Id="rId39" Type="http://schemas.openxmlformats.org/officeDocument/2006/relationships/image" Target="../media/image152.png"/><Relationship Id="rId34" Type="http://schemas.openxmlformats.org/officeDocument/2006/relationships/image" Target="../media/image147.png"/><Relationship Id="rId50" Type="http://schemas.openxmlformats.org/officeDocument/2006/relationships/image" Target="../media/image163.png"/><Relationship Id="rId55" Type="http://schemas.openxmlformats.org/officeDocument/2006/relationships/image" Target="../media/image168.jpeg"/><Relationship Id="rId76" Type="http://schemas.openxmlformats.org/officeDocument/2006/relationships/image" Target="../media/image189.jpeg"/><Relationship Id="rId97" Type="http://schemas.openxmlformats.org/officeDocument/2006/relationships/image" Target="../media/image210.png"/><Relationship Id="rId104" Type="http://schemas.openxmlformats.org/officeDocument/2006/relationships/image" Target="../media/image217.jpeg"/><Relationship Id="rId7" Type="http://schemas.openxmlformats.org/officeDocument/2006/relationships/image" Target="../media/image120.gif"/><Relationship Id="rId71" Type="http://schemas.openxmlformats.org/officeDocument/2006/relationships/image" Target="../media/image184.png"/><Relationship Id="rId92" Type="http://schemas.openxmlformats.org/officeDocument/2006/relationships/image" Target="../media/image205.png"/><Relationship Id="rId2" Type="http://schemas.openxmlformats.org/officeDocument/2006/relationships/notesSlide" Target="../notesSlides/notesSlide19.xml"/><Relationship Id="rId29" Type="http://schemas.openxmlformats.org/officeDocument/2006/relationships/image" Target="../media/image142.png"/><Relationship Id="rId24" Type="http://schemas.openxmlformats.org/officeDocument/2006/relationships/image" Target="../media/image137.png"/><Relationship Id="rId40" Type="http://schemas.openxmlformats.org/officeDocument/2006/relationships/image" Target="../media/image153.png"/><Relationship Id="rId45" Type="http://schemas.openxmlformats.org/officeDocument/2006/relationships/image" Target="../media/image158.png"/><Relationship Id="rId66" Type="http://schemas.openxmlformats.org/officeDocument/2006/relationships/image" Target="../media/image179.png"/><Relationship Id="rId87" Type="http://schemas.openxmlformats.org/officeDocument/2006/relationships/image" Target="../media/image200.png"/><Relationship Id="rId61" Type="http://schemas.openxmlformats.org/officeDocument/2006/relationships/image" Target="../media/image174.png"/><Relationship Id="rId82" Type="http://schemas.openxmlformats.org/officeDocument/2006/relationships/image" Target="../media/image195.png"/><Relationship Id="rId19" Type="http://schemas.openxmlformats.org/officeDocument/2006/relationships/image" Target="../media/image132.jpeg"/><Relationship Id="rId14" Type="http://schemas.openxmlformats.org/officeDocument/2006/relationships/image" Target="../media/image127.png"/><Relationship Id="rId30" Type="http://schemas.openxmlformats.org/officeDocument/2006/relationships/image" Target="../media/image143.jpeg"/><Relationship Id="rId35" Type="http://schemas.openxmlformats.org/officeDocument/2006/relationships/image" Target="../media/image148.png"/><Relationship Id="rId56" Type="http://schemas.openxmlformats.org/officeDocument/2006/relationships/image" Target="../media/image169.png"/><Relationship Id="rId77" Type="http://schemas.openxmlformats.org/officeDocument/2006/relationships/image" Target="../media/image190.png"/><Relationship Id="rId100" Type="http://schemas.openxmlformats.org/officeDocument/2006/relationships/image" Target="../media/image213.png"/><Relationship Id="rId105" Type="http://schemas.openxmlformats.org/officeDocument/2006/relationships/image" Target="../media/image218.jpeg"/><Relationship Id="rId8" Type="http://schemas.openxmlformats.org/officeDocument/2006/relationships/image" Target="../media/image121.jpeg"/><Relationship Id="rId51" Type="http://schemas.openxmlformats.org/officeDocument/2006/relationships/image" Target="../media/image164.png"/><Relationship Id="rId72" Type="http://schemas.openxmlformats.org/officeDocument/2006/relationships/image" Target="../media/image185.png"/><Relationship Id="rId93" Type="http://schemas.openxmlformats.org/officeDocument/2006/relationships/image" Target="../media/image206.png"/><Relationship Id="rId98" Type="http://schemas.openxmlformats.org/officeDocument/2006/relationships/image" Target="../media/image211.png"/><Relationship Id="rId3" Type="http://schemas.openxmlformats.org/officeDocument/2006/relationships/image" Target="../media/image116.png"/><Relationship Id="rId25" Type="http://schemas.openxmlformats.org/officeDocument/2006/relationships/image" Target="../media/image138.png"/><Relationship Id="rId46" Type="http://schemas.openxmlformats.org/officeDocument/2006/relationships/image" Target="../media/image159.png"/><Relationship Id="rId67" Type="http://schemas.openxmlformats.org/officeDocument/2006/relationships/image" Target="../media/image18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8" Type="http://schemas.openxmlformats.org/officeDocument/2006/relationships/image" Target="../media/image226.sv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21.xml"/><Relationship Id="rId1" Type="http://schemas.openxmlformats.org/officeDocument/2006/relationships/slideLayout" Target="../slideLayouts/slideLayout21.xml"/><Relationship Id="rId6" Type="http://schemas.openxmlformats.org/officeDocument/2006/relationships/image" Target="../media/image224.svg"/><Relationship Id="rId5" Type="http://schemas.openxmlformats.org/officeDocument/2006/relationships/image" Target="../media/image223.png"/><Relationship Id="rId10" Type="http://schemas.openxmlformats.org/officeDocument/2006/relationships/image" Target="../media/image228.svg"/><Relationship Id="rId4" Type="http://schemas.openxmlformats.org/officeDocument/2006/relationships/image" Target="../media/image222.svg"/><Relationship Id="rId9" Type="http://schemas.openxmlformats.org/officeDocument/2006/relationships/image" Target="../media/image227.png"/></Relationships>
</file>

<file path=ppt/slides/_rels/slide23.xml.rels><?xml version="1.0" encoding="UTF-8" standalone="yes"?>
<Relationships xmlns="http://schemas.openxmlformats.org/package/2006/relationships"><Relationship Id="rId13" Type="http://schemas.openxmlformats.org/officeDocument/2006/relationships/image" Target="../media/image239.png"/><Relationship Id="rId18" Type="http://schemas.openxmlformats.org/officeDocument/2006/relationships/image" Target="../media/image244.svg"/><Relationship Id="rId26" Type="http://schemas.openxmlformats.org/officeDocument/2006/relationships/image" Target="../media/image252.svg"/><Relationship Id="rId39" Type="http://schemas.openxmlformats.org/officeDocument/2006/relationships/image" Target="../media/image257.png"/><Relationship Id="rId21" Type="http://schemas.openxmlformats.org/officeDocument/2006/relationships/image" Target="../media/image247.png"/><Relationship Id="rId34" Type="http://schemas.openxmlformats.org/officeDocument/2006/relationships/image" Target="../media/image228.svg"/><Relationship Id="rId42" Type="http://schemas.openxmlformats.org/officeDocument/2006/relationships/image" Target="../media/image260.svg"/><Relationship Id="rId47" Type="http://schemas.openxmlformats.org/officeDocument/2006/relationships/image" Target="../media/image265.png"/><Relationship Id="rId50" Type="http://schemas.openxmlformats.org/officeDocument/2006/relationships/image" Target="../media/image268.svg"/><Relationship Id="rId55" Type="http://schemas.openxmlformats.org/officeDocument/2006/relationships/image" Target="../media/image273.svg"/><Relationship Id="rId7" Type="http://schemas.openxmlformats.org/officeDocument/2006/relationships/image" Target="../media/image233.png"/><Relationship Id="rId2" Type="http://schemas.openxmlformats.org/officeDocument/2006/relationships/notesSlide" Target="../notesSlides/notesSlide22.xml"/><Relationship Id="rId16" Type="http://schemas.openxmlformats.org/officeDocument/2006/relationships/image" Target="../media/image242.svg"/><Relationship Id="rId29" Type="http://schemas.openxmlformats.org/officeDocument/2006/relationships/image" Target="../media/image223.png"/><Relationship Id="rId11" Type="http://schemas.openxmlformats.org/officeDocument/2006/relationships/image" Target="../media/image237.png"/><Relationship Id="rId24" Type="http://schemas.openxmlformats.org/officeDocument/2006/relationships/image" Target="../media/image250.svg"/><Relationship Id="rId32" Type="http://schemas.openxmlformats.org/officeDocument/2006/relationships/image" Target="../media/image226.svg"/><Relationship Id="rId37" Type="http://schemas.openxmlformats.org/officeDocument/2006/relationships/image" Target="../media/image255.png"/><Relationship Id="rId40" Type="http://schemas.openxmlformats.org/officeDocument/2006/relationships/image" Target="../media/image258.svg"/><Relationship Id="rId45" Type="http://schemas.openxmlformats.org/officeDocument/2006/relationships/image" Target="../media/image263.png"/><Relationship Id="rId53" Type="http://schemas.openxmlformats.org/officeDocument/2006/relationships/image" Target="../media/image271.png"/><Relationship Id="rId58" Type="http://schemas.openxmlformats.org/officeDocument/2006/relationships/image" Target="../media/image276.png"/><Relationship Id="rId5" Type="http://schemas.openxmlformats.org/officeDocument/2006/relationships/image" Target="../media/image231.png"/><Relationship Id="rId19" Type="http://schemas.openxmlformats.org/officeDocument/2006/relationships/image" Target="../media/image245.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40.svg"/><Relationship Id="rId22" Type="http://schemas.openxmlformats.org/officeDocument/2006/relationships/image" Target="../media/image248.svg"/><Relationship Id="rId27" Type="http://schemas.openxmlformats.org/officeDocument/2006/relationships/image" Target="../media/image221.png"/><Relationship Id="rId30" Type="http://schemas.openxmlformats.org/officeDocument/2006/relationships/image" Target="../media/image224.svg"/><Relationship Id="rId35" Type="http://schemas.openxmlformats.org/officeDocument/2006/relationships/image" Target="../media/image253.png"/><Relationship Id="rId43" Type="http://schemas.openxmlformats.org/officeDocument/2006/relationships/image" Target="../media/image261.png"/><Relationship Id="rId48" Type="http://schemas.openxmlformats.org/officeDocument/2006/relationships/image" Target="../media/image266.svg"/><Relationship Id="rId56" Type="http://schemas.openxmlformats.org/officeDocument/2006/relationships/image" Target="../media/image274.png"/><Relationship Id="rId8" Type="http://schemas.openxmlformats.org/officeDocument/2006/relationships/image" Target="../media/image234.svg"/><Relationship Id="rId51" Type="http://schemas.openxmlformats.org/officeDocument/2006/relationships/image" Target="../media/image269.png"/><Relationship Id="rId3" Type="http://schemas.openxmlformats.org/officeDocument/2006/relationships/image" Target="../media/image229.png"/><Relationship Id="rId12" Type="http://schemas.openxmlformats.org/officeDocument/2006/relationships/image" Target="../media/image238.svg"/><Relationship Id="rId17" Type="http://schemas.openxmlformats.org/officeDocument/2006/relationships/image" Target="../media/image243.png"/><Relationship Id="rId25" Type="http://schemas.openxmlformats.org/officeDocument/2006/relationships/image" Target="../media/image251.png"/><Relationship Id="rId33" Type="http://schemas.openxmlformats.org/officeDocument/2006/relationships/image" Target="../media/image227.png"/><Relationship Id="rId38" Type="http://schemas.openxmlformats.org/officeDocument/2006/relationships/image" Target="../media/image256.svg"/><Relationship Id="rId46" Type="http://schemas.openxmlformats.org/officeDocument/2006/relationships/image" Target="../media/image264.svg"/><Relationship Id="rId59" Type="http://schemas.openxmlformats.org/officeDocument/2006/relationships/image" Target="../media/image277.svg"/><Relationship Id="rId20" Type="http://schemas.openxmlformats.org/officeDocument/2006/relationships/image" Target="../media/image246.svg"/><Relationship Id="rId41" Type="http://schemas.openxmlformats.org/officeDocument/2006/relationships/image" Target="../media/image259.png"/><Relationship Id="rId54" Type="http://schemas.openxmlformats.org/officeDocument/2006/relationships/image" Target="../media/image272.png"/><Relationship Id="rId1" Type="http://schemas.openxmlformats.org/officeDocument/2006/relationships/slideLayout" Target="../slideLayouts/slideLayout21.xml"/><Relationship Id="rId6" Type="http://schemas.openxmlformats.org/officeDocument/2006/relationships/image" Target="../media/image232.svg"/><Relationship Id="rId15" Type="http://schemas.openxmlformats.org/officeDocument/2006/relationships/image" Target="../media/image241.png"/><Relationship Id="rId23" Type="http://schemas.openxmlformats.org/officeDocument/2006/relationships/image" Target="../media/image249.png"/><Relationship Id="rId28" Type="http://schemas.openxmlformats.org/officeDocument/2006/relationships/image" Target="../media/image222.svg"/><Relationship Id="rId36" Type="http://schemas.openxmlformats.org/officeDocument/2006/relationships/image" Target="../media/image254.svg"/><Relationship Id="rId49" Type="http://schemas.openxmlformats.org/officeDocument/2006/relationships/image" Target="../media/image267.png"/><Relationship Id="rId57" Type="http://schemas.openxmlformats.org/officeDocument/2006/relationships/image" Target="../media/image275.svg"/><Relationship Id="rId10" Type="http://schemas.openxmlformats.org/officeDocument/2006/relationships/image" Target="../media/image236.svg"/><Relationship Id="rId31" Type="http://schemas.openxmlformats.org/officeDocument/2006/relationships/image" Target="../media/image225.png"/><Relationship Id="rId44" Type="http://schemas.openxmlformats.org/officeDocument/2006/relationships/image" Target="../media/image262.svg"/><Relationship Id="rId52" Type="http://schemas.openxmlformats.org/officeDocument/2006/relationships/image" Target="../media/image270.svg"/></Relationships>
</file>

<file path=ppt/slides/_rels/slide24.xml.rels><?xml version="1.0" encoding="UTF-8" standalone="yes"?>
<Relationships xmlns="http://schemas.openxmlformats.org/package/2006/relationships"><Relationship Id="rId8" Type="http://schemas.openxmlformats.org/officeDocument/2006/relationships/image" Target="../media/image283.svg"/><Relationship Id="rId3" Type="http://schemas.openxmlformats.org/officeDocument/2006/relationships/image" Target="../media/image278.png"/><Relationship Id="rId7" Type="http://schemas.openxmlformats.org/officeDocument/2006/relationships/image" Target="../media/image282.png"/><Relationship Id="rId12" Type="http://schemas.openxmlformats.org/officeDocument/2006/relationships/image" Target="../media/image287.svg"/><Relationship Id="rId2" Type="http://schemas.openxmlformats.org/officeDocument/2006/relationships/notesSlide" Target="../notesSlides/notesSlide23.xml"/><Relationship Id="rId1" Type="http://schemas.openxmlformats.org/officeDocument/2006/relationships/slideLayout" Target="../slideLayouts/slideLayout21.xml"/><Relationship Id="rId6" Type="http://schemas.openxmlformats.org/officeDocument/2006/relationships/image" Target="../media/image281.svg"/><Relationship Id="rId11" Type="http://schemas.openxmlformats.org/officeDocument/2006/relationships/image" Target="../media/image286.png"/><Relationship Id="rId5" Type="http://schemas.openxmlformats.org/officeDocument/2006/relationships/image" Target="../media/image280.png"/><Relationship Id="rId10" Type="http://schemas.openxmlformats.org/officeDocument/2006/relationships/image" Target="../media/image285.svg"/><Relationship Id="rId4" Type="http://schemas.openxmlformats.org/officeDocument/2006/relationships/image" Target="../media/image279.svg"/><Relationship Id="rId9" Type="http://schemas.openxmlformats.org/officeDocument/2006/relationships/image" Target="../media/image284.png"/></Relationships>
</file>

<file path=ppt/slides/_rels/slide25.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88.emf"/><Relationship Id="rId7" Type="http://schemas.openxmlformats.org/officeDocument/2006/relationships/image" Target="../media/image292.png"/><Relationship Id="rId12" Type="http://schemas.openxmlformats.org/officeDocument/2006/relationships/image" Target="../media/image297.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291.emf"/><Relationship Id="rId11" Type="http://schemas.openxmlformats.org/officeDocument/2006/relationships/image" Target="../media/image296.png"/><Relationship Id="rId5" Type="http://schemas.openxmlformats.org/officeDocument/2006/relationships/image" Target="../media/image290.png"/><Relationship Id="rId10" Type="http://schemas.openxmlformats.org/officeDocument/2006/relationships/image" Target="../media/image295.emf"/><Relationship Id="rId4" Type="http://schemas.openxmlformats.org/officeDocument/2006/relationships/image" Target="../media/image289.emf"/><Relationship Id="rId9" Type="http://schemas.openxmlformats.org/officeDocument/2006/relationships/image" Target="../media/image294.emf"/></Relationships>
</file>

<file path=ppt/slides/_rels/slide26.xml.rels><?xml version="1.0" encoding="UTF-8" standalone="yes"?>
<Relationships xmlns="http://schemas.openxmlformats.org/package/2006/relationships"><Relationship Id="rId8" Type="http://schemas.openxmlformats.org/officeDocument/2006/relationships/image" Target="../media/image296.png"/><Relationship Id="rId13" Type="http://schemas.openxmlformats.org/officeDocument/2006/relationships/image" Target="../media/image306.emf"/><Relationship Id="rId3" Type="http://schemas.openxmlformats.org/officeDocument/2006/relationships/image" Target="../media/image295.emf"/><Relationship Id="rId7" Type="http://schemas.openxmlformats.org/officeDocument/2006/relationships/image" Target="../media/image301.png"/><Relationship Id="rId12" Type="http://schemas.openxmlformats.org/officeDocument/2006/relationships/image" Target="../media/image305.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300.png"/><Relationship Id="rId11" Type="http://schemas.openxmlformats.org/officeDocument/2006/relationships/image" Target="../media/image304.emf"/><Relationship Id="rId5" Type="http://schemas.openxmlformats.org/officeDocument/2006/relationships/image" Target="../media/image299.png"/><Relationship Id="rId10" Type="http://schemas.openxmlformats.org/officeDocument/2006/relationships/image" Target="../media/image303.png"/><Relationship Id="rId4" Type="http://schemas.openxmlformats.org/officeDocument/2006/relationships/image" Target="../media/image298.emf"/><Relationship Id="rId9" Type="http://schemas.openxmlformats.org/officeDocument/2006/relationships/image" Target="../media/image302.emf"/></Relationships>
</file>

<file path=ppt/slides/_rels/slide27.xml.rels><?xml version="1.0" encoding="UTF-8" standalone="yes"?>
<Relationships xmlns="http://schemas.openxmlformats.org/package/2006/relationships"><Relationship Id="rId13" Type="http://schemas.openxmlformats.org/officeDocument/2006/relationships/image" Target="../media/image313.png"/><Relationship Id="rId18" Type="http://schemas.openxmlformats.org/officeDocument/2006/relationships/image" Target="../media/image315.png"/><Relationship Id="rId26" Type="http://schemas.openxmlformats.org/officeDocument/2006/relationships/image" Target="../media/image321.png"/><Relationship Id="rId39" Type="http://schemas.openxmlformats.org/officeDocument/2006/relationships/image" Target="../media/image330.png"/><Relationship Id="rId21" Type="http://schemas.openxmlformats.org/officeDocument/2006/relationships/image" Target="../media/image317.png"/><Relationship Id="rId34" Type="http://schemas.openxmlformats.org/officeDocument/2006/relationships/image" Target="../media/image327.png"/><Relationship Id="rId42" Type="http://schemas.microsoft.com/office/2007/relationships/hdphoto" Target="../media/hdphoto13.wdp"/><Relationship Id="rId47" Type="http://schemas.openxmlformats.org/officeDocument/2006/relationships/image" Target="../media/image335.png"/><Relationship Id="rId7" Type="http://schemas.microsoft.com/office/2007/relationships/hdphoto" Target="../media/hdphoto3.wdp"/><Relationship Id="rId2" Type="http://schemas.openxmlformats.org/officeDocument/2006/relationships/notesSlide" Target="../notesSlides/notesSlide26.xml"/><Relationship Id="rId16" Type="http://schemas.microsoft.com/office/2007/relationships/hdphoto" Target="../media/hdphoto5.wdp"/><Relationship Id="rId29" Type="http://schemas.openxmlformats.org/officeDocument/2006/relationships/image" Target="../media/image323.png"/><Relationship Id="rId1" Type="http://schemas.openxmlformats.org/officeDocument/2006/relationships/slideLayout" Target="../slideLayouts/slideLayout21.xml"/><Relationship Id="rId6" Type="http://schemas.openxmlformats.org/officeDocument/2006/relationships/image" Target="../media/image309.png"/><Relationship Id="rId11" Type="http://schemas.openxmlformats.org/officeDocument/2006/relationships/image" Target="../media/image312.png"/><Relationship Id="rId24" Type="http://schemas.openxmlformats.org/officeDocument/2006/relationships/image" Target="../media/image319.svg"/><Relationship Id="rId32" Type="http://schemas.openxmlformats.org/officeDocument/2006/relationships/image" Target="../media/image326.png"/><Relationship Id="rId37" Type="http://schemas.openxmlformats.org/officeDocument/2006/relationships/image" Target="../media/image329.png"/><Relationship Id="rId40" Type="http://schemas.microsoft.com/office/2007/relationships/hdphoto" Target="../media/hdphoto12.wdp"/><Relationship Id="rId45" Type="http://schemas.openxmlformats.org/officeDocument/2006/relationships/image" Target="../media/image334.png"/><Relationship Id="rId5" Type="http://schemas.microsoft.com/office/2007/relationships/hdphoto" Target="../media/hdphoto2.wdp"/><Relationship Id="rId15" Type="http://schemas.openxmlformats.org/officeDocument/2006/relationships/image" Target="../media/image314.png"/><Relationship Id="rId23" Type="http://schemas.openxmlformats.org/officeDocument/2006/relationships/image" Target="../media/image318.png"/><Relationship Id="rId28" Type="http://schemas.microsoft.com/office/2007/relationships/hdphoto" Target="../media/hdphoto8.wdp"/><Relationship Id="rId36" Type="http://schemas.openxmlformats.org/officeDocument/2006/relationships/image" Target="../media/image328.png"/><Relationship Id="rId10" Type="http://schemas.openxmlformats.org/officeDocument/2006/relationships/image" Target="../media/image266.svg"/><Relationship Id="rId19" Type="http://schemas.microsoft.com/office/2007/relationships/hdphoto" Target="../media/hdphoto6.wdp"/><Relationship Id="rId31" Type="http://schemas.openxmlformats.org/officeDocument/2006/relationships/image" Target="../media/image325.png"/><Relationship Id="rId44" Type="http://schemas.openxmlformats.org/officeDocument/2006/relationships/image" Target="../media/image333.png"/><Relationship Id="rId4" Type="http://schemas.openxmlformats.org/officeDocument/2006/relationships/image" Target="../media/image308.png"/><Relationship Id="rId9" Type="http://schemas.openxmlformats.org/officeDocument/2006/relationships/image" Target="../media/image311.png"/><Relationship Id="rId14" Type="http://schemas.microsoft.com/office/2007/relationships/hdphoto" Target="../media/hdphoto4.wdp"/><Relationship Id="rId22" Type="http://schemas.microsoft.com/office/2007/relationships/hdphoto" Target="../media/hdphoto7.wdp"/><Relationship Id="rId27" Type="http://schemas.openxmlformats.org/officeDocument/2006/relationships/image" Target="../media/image322.png"/><Relationship Id="rId30" Type="http://schemas.openxmlformats.org/officeDocument/2006/relationships/image" Target="../media/image324.png"/><Relationship Id="rId35" Type="http://schemas.microsoft.com/office/2007/relationships/hdphoto" Target="../media/hdphoto10.wdp"/><Relationship Id="rId43" Type="http://schemas.openxmlformats.org/officeDocument/2006/relationships/image" Target="../media/image332.png"/><Relationship Id="rId48" Type="http://schemas.microsoft.com/office/2007/relationships/hdphoto" Target="../media/hdphoto15.wdp"/><Relationship Id="rId8" Type="http://schemas.openxmlformats.org/officeDocument/2006/relationships/image" Target="../media/image310.png"/><Relationship Id="rId3" Type="http://schemas.openxmlformats.org/officeDocument/2006/relationships/image" Target="../media/image307.png"/><Relationship Id="rId12" Type="http://schemas.openxmlformats.org/officeDocument/2006/relationships/image" Target="../media/image264.svg"/><Relationship Id="rId17" Type="http://schemas.openxmlformats.org/officeDocument/2006/relationships/image" Target="../media/image75.png"/><Relationship Id="rId25" Type="http://schemas.openxmlformats.org/officeDocument/2006/relationships/image" Target="../media/image320.png"/><Relationship Id="rId33" Type="http://schemas.microsoft.com/office/2007/relationships/hdphoto" Target="../media/hdphoto9.wdp"/><Relationship Id="rId38" Type="http://schemas.microsoft.com/office/2007/relationships/hdphoto" Target="../media/hdphoto11.wdp"/><Relationship Id="rId46" Type="http://schemas.microsoft.com/office/2007/relationships/hdphoto" Target="../media/hdphoto14.wdp"/><Relationship Id="rId20" Type="http://schemas.openxmlformats.org/officeDocument/2006/relationships/image" Target="../media/image316.png"/><Relationship Id="rId41" Type="http://schemas.openxmlformats.org/officeDocument/2006/relationships/image" Target="../media/image331.png"/></Relationships>
</file>

<file path=ppt/slides/_rels/slide28.xml.rels><?xml version="1.0" encoding="UTF-8" standalone="yes"?>
<Relationships xmlns="http://schemas.openxmlformats.org/package/2006/relationships"><Relationship Id="rId8" Type="http://schemas.openxmlformats.org/officeDocument/2006/relationships/image" Target="../media/image341.svg"/><Relationship Id="rId13" Type="http://schemas.openxmlformats.org/officeDocument/2006/relationships/image" Target="../media/image346.png"/><Relationship Id="rId3" Type="http://schemas.openxmlformats.org/officeDocument/2006/relationships/image" Target="../media/image336.png"/><Relationship Id="rId7" Type="http://schemas.openxmlformats.org/officeDocument/2006/relationships/image" Target="../media/image340.png"/><Relationship Id="rId12" Type="http://schemas.openxmlformats.org/officeDocument/2006/relationships/image" Target="../media/image345.svg"/><Relationship Id="rId2" Type="http://schemas.openxmlformats.org/officeDocument/2006/relationships/notesSlide" Target="../notesSlides/notesSlide27.xml"/><Relationship Id="rId16" Type="http://schemas.openxmlformats.org/officeDocument/2006/relationships/image" Target="../media/image349.svg"/><Relationship Id="rId1" Type="http://schemas.openxmlformats.org/officeDocument/2006/relationships/slideLayout" Target="../slideLayouts/slideLayout21.xml"/><Relationship Id="rId6" Type="http://schemas.openxmlformats.org/officeDocument/2006/relationships/image" Target="../media/image339.svg"/><Relationship Id="rId11" Type="http://schemas.openxmlformats.org/officeDocument/2006/relationships/image" Target="../media/image344.png"/><Relationship Id="rId5" Type="http://schemas.openxmlformats.org/officeDocument/2006/relationships/image" Target="../media/image338.png"/><Relationship Id="rId15" Type="http://schemas.openxmlformats.org/officeDocument/2006/relationships/image" Target="../media/image348.png"/><Relationship Id="rId10" Type="http://schemas.openxmlformats.org/officeDocument/2006/relationships/image" Target="../media/image343.svg"/><Relationship Id="rId4" Type="http://schemas.openxmlformats.org/officeDocument/2006/relationships/image" Target="../media/image337.svg"/><Relationship Id="rId9" Type="http://schemas.openxmlformats.org/officeDocument/2006/relationships/image" Target="../media/image342.png"/><Relationship Id="rId14" Type="http://schemas.openxmlformats.org/officeDocument/2006/relationships/image" Target="../media/image347.svg"/></Relationships>
</file>

<file path=ppt/slides/_rels/slide29.xml.rels><?xml version="1.0" encoding="UTF-8" standalone="yes"?>
<Relationships xmlns="http://schemas.openxmlformats.org/package/2006/relationships"><Relationship Id="rId8" Type="http://schemas.openxmlformats.org/officeDocument/2006/relationships/image" Target="../media/image355.svg"/><Relationship Id="rId13" Type="http://schemas.openxmlformats.org/officeDocument/2006/relationships/image" Target="../media/image360.png"/><Relationship Id="rId18" Type="http://schemas.openxmlformats.org/officeDocument/2006/relationships/image" Target="../media/image365.svg"/><Relationship Id="rId3" Type="http://schemas.openxmlformats.org/officeDocument/2006/relationships/image" Target="../media/image350.png"/><Relationship Id="rId21" Type="http://schemas.openxmlformats.org/officeDocument/2006/relationships/image" Target="../media/image368.png"/><Relationship Id="rId7" Type="http://schemas.openxmlformats.org/officeDocument/2006/relationships/image" Target="../media/image354.png"/><Relationship Id="rId12" Type="http://schemas.openxmlformats.org/officeDocument/2006/relationships/image" Target="../media/image359.svg"/><Relationship Id="rId17" Type="http://schemas.openxmlformats.org/officeDocument/2006/relationships/image" Target="../media/image364.png"/><Relationship Id="rId2" Type="http://schemas.openxmlformats.org/officeDocument/2006/relationships/notesSlide" Target="../notesSlides/notesSlide28.xml"/><Relationship Id="rId16" Type="http://schemas.openxmlformats.org/officeDocument/2006/relationships/image" Target="../media/image363.svg"/><Relationship Id="rId20" Type="http://schemas.openxmlformats.org/officeDocument/2006/relationships/image" Target="../media/image367.svg"/><Relationship Id="rId1" Type="http://schemas.openxmlformats.org/officeDocument/2006/relationships/slideLayout" Target="../slideLayouts/slideLayout21.xml"/><Relationship Id="rId6" Type="http://schemas.openxmlformats.org/officeDocument/2006/relationships/image" Target="../media/image353.svg"/><Relationship Id="rId11" Type="http://schemas.openxmlformats.org/officeDocument/2006/relationships/image" Target="../media/image358.png"/><Relationship Id="rId5" Type="http://schemas.openxmlformats.org/officeDocument/2006/relationships/image" Target="../media/image352.png"/><Relationship Id="rId15" Type="http://schemas.openxmlformats.org/officeDocument/2006/relationships/image" Target="../media/image362.png"/><Relationship Id="rId10" Type="http://schemas.openxmlformats.org/officeDocument/2006/relationships/image" Target="../media/image357.svg"/><Relationship Id="rId19" Type="http://schemas.openxmlformats.org/officeDocument/2006/relationships/image" Target="../media/image366.png"/><Relationship Id="rId4" Type="http://schemas.openxmlformats.org/officeDocument/2006/relationships/image" Target="../media/image351.svg"/><Relationship Id="rId9" Type="http://schemas.openxmlformats.org/officeDocument/2006/relationships/image" Target="../media/image356.png"/><Relationship Id="rId14" Type="http://schemas.openxmlformats.org/officeDocument/2006/relationships/image" Target="../media/image361.svg"/><Relationship Id="rId22" Type="http://schemas.openxmlformats.org/officeDocument/2006/relationships/image" Target="../media/image369.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jpeg"/></Relationships>
</file>

<file path=ppt/slides/_rels/slide30.xml.rels><?xml version="1.0" encoding="UTF-8" standalone="yes"?>
<Relationships xmlns="http://schemas.openxmlformats.org/package/2006/relationships"><Relationship Id="rId8" Type="http://schemas.openxmlformats.org/officeDocument/2006/relationships/image" Target="../media/image375.svg"/><Relationship Id="rId3" Type="http://schemas.openxmlformats.org/officeDocument/2006/relationships/image" Target="../media/image370.png"/><Relationship Id="rId7" Type="http://schemas.openxmlformats.org/officeDocument/2006/relationships/image" Target="../media/image374.png"/><Relationship Id="rId12" Type="http://schemas.openxmlformats.org/officeDocument/2006/relationships/image" Target="../media/image379.sv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373.svg"/><Relationship Id="rId11" Type="http://schemas.openxmlformats.org/officeDocument/2006/relationships/image" Target="../media/image378.png"/><Relationship Id="rId5" Type="http://schemas.openxmlformats.org/officeDocument/2006/relationships/image" Target="../media/image372.png"/><Relationship Id="rId10" Type="http://schemas.openxmlformats.org/officeDocument/2006/relationships/image" Target="../media/image377.svg"/><Relationship Id="rId4" Type="http://schemas.openxmlformats.org/officeDocument/2006/relationships/image" Target="../media/image371.svg"/><Relationship Id="rId9" Type="http://schemas.openxmlformats.org/officeDocument/2006/relationships/image" Target="../media/image37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8" Type="http://schemas.openxmlformats.org/officeDocument/2006/relationships/image" Target="../media/image385.svg"/><Relationship Id="rId3" Type="http://schemas.openxmlformats.org/officeDocument/2006/relationships/image" Target="../media/image380.png"/><Relationship Id="rId7" Type="http://schemas.openxmlformats.org/officeDocument/2006/relationships/image" Target="../media/image384.png"/><Relationship Id="rId12" Type="http://schemas.openxmlformats.org/officeDocument/2006/relationships/image" Target="../media/image389.svg"/><Relationship Id="rId2" Type="http://schemas.openxmlformats.org/officeDocument/2006/relationships/notesSlide" Target="../notesSlides/notesSlide32.xml"/><Relationship Id="rId1" Type="http://schemas.openxmlformats.org/officeDocument/2006/relationships/slideLayout" Target="../slideLayouts/slideLayout32.xml"/><Relationship Id="rId6" Type="http://schemas.openxmlformats.org/officeDocument/2006/relationships/image" Target="../media/image383.svg"/><Relationship Id="rId11" Type="http://schemas.openxmlformats.org/officeDocument/2006/relationships/image" Target="../media/image388.png"/><Relationship Id="rId5" Type="http://schemas.openxmlformats.org/officeDocument/2006/relationships/image" Target="../media/image382.png"/><Relationship Id="rId10" Type="http://schemas.openxmlformats.org/officeDocument/2006/relationships/image" Target="../media/image387.svg"/><Relationship Id="rId4" Type="http://schemas.openxmlformats.org/officeDocument/2006/relationships/image" Target="../media/image381.svg"/><Relationship Id="rId9" Type="http://schemas.openxmlformats.org/officeDocument/2006/relationships/image" Target="../media/image38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hyperlink" Target="https://community.hpe.com/t5/around-the-storage-block/kubernetes-backup-and-recovery-with-hpe-and-kasten-by-veeam/ba-p/7109289#.X7UF5sg3mUk" TargetMode="External"/><Relationship Id="rId2" Type="http://schemas.openxmlformats.org/officeDocument/2006/relationships/notesSlide" Target="../notesSlides/notesSlide34.xml"/><Relationship Id="rId1" Type="http://schemas.openxmlformats.org/officeDocument/2006/relationships/slideLayout" Target="../slideLayouts/slideLayout23.xml"/><Relationship Id="rId5" Type="http://schemas.openxmlformats.org/officeDocument/2006/relationships/image" Target="../media/image390.png"/><Relationship Id="rId4" Type="http://schemas.openxmlformats.org/officeDocument/2006/relationships/hyperlink" Target="https://youtu.be/bTHUlRBUcTM" TargetMode="External"/></Relationships>
</file>

<file path=ppt/slides/_rels/slide36.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391.png"/><Relationship Id="rId7" Type="http://schemas.openxmlformats.org/officeDocument/2006/relationships/image" Target="../media/image395.png"/><Relationship Id="rId2" Type="http://schemas.openxmlformats.org/officeDocument/2006/relationships/notesSlide" Target="../notesSlides/notesSlide35.xml"/><Relationship Id="rId1" Type="http://schemas.openxmlformats.org/officeDocument/2006/relationships/slideLayout" Target="../slideLayouts/slideLayout24.xml"/><Relationship Id="rId6" Type="http://schemas.openxmlformats.org/officeDocument/2006/relationships/image" Target="../media/image394.png"/><Relationship Id="rId5" Type="http://schemas.openxmlformats.org/officeDocument/2006/relationships/image" Target="../media/image393.png"/><Relationship Id="rId10" Type="http://schemas.openxmlformats.org/officeDocument/2006/relationships/image" Target="../media/image397.png"/><Relationship Id="rId4" Type="http://schemas.openxmlformats.org/officeDocument/2006/relationships/image" Target="../media/image392.png"/><Relationship Id="rId9" Type="http://schemas.openxmlformats.org/officeDocument/2006/relationships/image" Target="../media/image396.png"/></Relationships>
</file>

<file path=ppt/slides/_rels/slide37.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notesSlide" Target="../notesSlides/notesSlide36.xml"/><Relationship Id="rId1" Type="http://schemas.openxmlformats.org/officeDocument/2006/relationships/slideLayout" Target="../slideLayouts/slideLayout21.xml"/><Relationship Id="rId6" Type="http://schemas.openxmlformats.org/officeDocument/2006/relationships/image" Target="../media/image401.png"/><Relationship Id="rId5" Type="http://schemas.openxmlformats.org/officeDocument/2006/relationships/image" Target="../media/image400.png"/><Relationship Id="rId4" Type="http://schemas.openxmlformats.org/officeDocument/2006/relationships/image" Target="../media/image399.tiff"/></Relationships>
</file>

<file path=ppt/slides/_rels/slide38.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notesSlide" Target="../notesSlides/notesSlide37.xml"/><Relationship Id="rId1" Type="http://schemas.openxmlformats.org/officeDocument/2006/relationships/slideLayout" Target="../slideLayouts/slideLayout23.xml"/><Relationship Id="rId5" Type="http://schemas.openxmlformats.org/officeDocument/2006/relationships/image" Target="../media/image404.png"/><Relationship Id="rId4" Type="http://schemas.openxmlformats.org/officeDocument/2006/relationships/image" Target="../media/image403.png"/></Relationships>
</file>

<file path=ppt/slides/_rels/slide39.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38.xml"/><Relationship Id="rId1" Type="http://schemas.openxmlformats.org/officeDocument/2006/relationships/slideLayout" Target="../slideLayouts/slideLayout20.xml"/><Relationship Id="rId5" Type="http://schemas.openxmlformats.org/officeDocument/2006/relationships/image" Target="../media/image407.png"/><Relationship Id="rId4" Type="http://schemas.openxmlformats.org/officeDocument/2006/relationships/image" Target="../media/image406.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13.png"/><Relationship Id="rId13" Type="http://schemas.openxmlformats.org/officeDocument/2006/relationships/image" Target="../media/image418.svg"/><Relationship Id="rId18" Type="http://schemas.openxmlformats.org/officeDocument/2006/relationships/image" Target="../media/image423.png"/><Relationship Id="rId3" Type="http://schemas.openxmlformats.org/officeDocument/2006/relationships/image" Target="../media/image408.png"/><Relationship Id="rId21" Type="http://schemas.openxmlformats.org/officeDocument/2006/relationships/image" Target="../media/image426.svg"/><Relationship Id="rId7" Type="http://schemas.openxmlformats.org/officeDocument/2006/relationships/image" Target="../media/image412.svg"/><Relationship Id="rId12" Type="http://schemas.openxmlformats.org/officeDocument/2006/relationships/image" Target="../media/image417.png"/><Relationship Id="rId17" Type="http://schemas.openxmlformats.org/officeDocument/2006/relationships/image" Target="../media/image422.svg"/><Relationship Id="rId2" Type="http://schemas.openxmlformats.org/officeDocument/2006/relationships/notesSlide" Target="../notesSlides/notesSlide39.xml"/><Relationship Id="rId16" Type="http://schemas.openxmlformats.org/officeDocument/2006/relationships/image" Target="../media/image421.png"/><Relationship Id="rId20" Type="http://schemas.openxmlformats.org/officeDocument/2006/relationships/image" Target="../media/image425.png"/><Relationship Id="rId1" Type="http://schemas.openxmlformats.org/officeDocument/2006/relationships/slideLayout" Target="../slideLayouts/slideLayout20.xml"/><Relationship Id="rId6" Type="http://schemas.openxmlformats.org/officeDocument/2006/relationships/image" Target="../media/image411.png"/><Relationship Id="rId11" Type="http://schemas.openxmlformats.org/officeDocument/2006/relationships/image" Target="../media/image416.svg"/><Relationship Id="rId5" Type="http://schemas.openxmlformats.org/officeDocument/2006/relationships/image" Target="../media/image410.svg"/><Relationship Id="rId15" Type="http://schemas.openxmlformats.org/officeDocument/2006/relationships/image" Target="../media/image420.svg"/><Relationship Id="rId10" Type="http://schemas.openxmlformats.org/officeDocument/2006/relationships/image" Target="../media/image415.png"/><Relationship Id="rId19" Type="http://schemas.openxmlformats.org/officeDocument/2006/relationships/image" Target="../media/image424.svg"/><Relationship Id="rId4" Type="http://schemas.openxmlformats.org/officeDocument/2006/relationships/image" Target="../media/image409.png"/><Relationship Id="rId9" Type="http://schemas.openxmlformats.org/officeDocument/2006/relationships/image" Target="../media/image414.svg"/><Relationship Id="rId14" Type="http://schemas.openxmlformats.org/officeDocument/2006/relationships/image" Target="../media/image419.png"/><Relationship Id="rId22" Type="http://schemas.openxmlformats.org/officeDocument/2006/relationships/image" Target="../media/image427.png"/></Relationships>
</file>

<file path=ppt/slides/_rels/slide41.xml.rels><?xml version="1.0" encoding="UTF-8" standalone="yes"?>
<Relationships xmlns="http://schemas.openxmlformats.org/package/2006/relationships"><Relationship Id="rId8" Type="http://schemas.openxmlformats.org/officeDocument/2006/relationships/image" Target="../media/image433.png"/><Relationship Id="rId3" Type="http://schemas.openxmlformats.org/officeDocument/2006/relationships/image" Target="../media/image428.png"/><Relationship Id="rId7" Type="http://schemas.openxmlformats.org/officeDocument/2006/relationships/image" Target="../media/image432.svg"/><Relationship Id="rId2" Type="http://schemas.openxmlformats.org/officeDocument/2006/relationships/notesSlide" Target="../notesSlides/notesSlide40.xml"/><Relationship Id="rId1" Type="http://schemas.openxmlformats.org/officeDocument/2006/relationships/slideLayout" Target="../slideLayouts/slideLayout21.xml"/><Relationship Id="rId6" Type="http://schemas.openxmlformats.org/officeDocument/2006/relationships/image" Target="../media/image431.png"/><Relationship Id="rId5" Type="http://schemas.openxmlformats.org/officeDocument/2006/relationships/image" Target="../media/image430.svg"/><Relationship Id="rId4" Type="http://schemas.openxmlformats.org/officeDocument/2006/relationships/image" Target="../media/image429.png"/><Relationship Id="rId9" Type="http://schemas.openxmlformats.org/officeDocument/2006/relationships/image" Target="../media/image434.svg"/></Relationships>
</file>

<file path=ppt/slides/_rels/slide42.xml.rels><?xml version="1.0" encoding="UTF-8" standalone="yes"?>
<Relationships xmlns="http://schemas.openxmlformats.org/package/2006/relationships"><Relationship Id="rId8" Type="http://schemas.openxmlformats.org/officeDocument/2006/relationships/image" Target="../media/image438.png"/><Relationship Id="rId3" Type="http://schemas.openxmlformats.org/officeDocument/2006/relationships/image" Target="../media/image435.png"/><Relationship Id="rId7" Type="http://schemas.openxmlformats.org/officeDocument/2006/relationships/image" Target="../media/image437.png"/><Relationship Id="rId2" Type="http://schemas.openxmlformats.org/officeDocument/2006/relationships/notesSlide" Target="../notesSlides/notesSlide41.xml"/><Relationship Id="rId1" Type="http://schemas.openxmlformats.org/officeDocument/2006/relationships/slideLayout" Target="../slideLayouts/slideLayout21.xml"/><Relationship Id="rId6" Type="http://schemas.openxmlformats.org/officeDocument/2006/relationships/image" Target="../media/image400.png"/><Relationship Id="rId5" Type="http://schemas.openxmlformats.org/officeDocument/2006/relationships/image" Target="../media/image436.png"/><Relationship Id="rId10" Type="http://schemas.openxmlformats.org/officeDocument/2006/relationships/image" Target="../media/image399.tiff"/><Relationship Id="rId4" Type="http://schemas.openxmlformats.org/officeDocument/2006/relationships/image" Target="../media/image391.png"/><Relationship Id="rId9" Type="http://schemas.openxmlformats.org/officeDocument/2006/relationships/image" Target="../media/image439.jpeg"/></Relationships>
</file>

<file path=ppt/slides/_rels/slide43.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440.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42.xml"/><Relationship Id="rId1" Type="http://schemas.openxmlformats.org/officeDocument/2006/relationships/slideLayout" Target="../slideLayouts/slideLayout25.xml"/><Relationship Id="rId5" Type="http://schemas.openxmlformats.org/officeDocument/2006/relationships/image" Target="../media/image444.png"/><Relationship Id="rId4" Type="http://schemas.openxmlformats.org/officeDocument/2006/relationships/image" Target="../media/image443.png"/></Relationships>
</file>

<file path=ppt/slides/_rels/slide45.xml.rels><?xml version="1.0" encoding="UTF-8" standalone="yes"?>
<Relationships xmlns="http://schemas.openxmlformats.org/package/2006/relationships"><Relationship Id="rId8" Type="http://schemas.openxmlformats.org/officeDocument/2006/relationships/image" Target="../media/image446.png"/><Relationship Id="rId13" Type="http://schemas.openxmlformats.org/officeDocument/2006/relationships/image" Target="../media/image451.png"/><Relationship Id="rId18" Type="http://schemas.openxmlformats.org/officeDocument/2006/relationships/image" Target="../media/image456.png"/><Relationship Id="rId3" Type="http://schemas.openxmlformats.org/officeDocument/2006/relationships/tags" Target="../tags/tag3.xml"/><Relationship Id="rId21" Type="http://schemas.openxmlformats.org/officeDocument/2006/relationships/image" Target="../media/image459.emf"/><Relationship Id="rId7" Type="http://schemas.openxmlformats.org/officeDocument/2006/relationships/image" Target="../media/image445.png"/><Relationship Id="rId12" Type="http://schemas.openxmlformats.org/officeDocument/2006/relationships/image" Target="../media/image450.png"/><Relationship Id="rId17" Type="http://schemas.openxmlformats.org/officeDocument/2006/relationships/image" Target="../media/image455.png"/><Relationship Id="rId2" Type="http://schemas.openxmlformats.org/officeDocument/2006/relationships/tags" Target="../tags/tag2.xml"/><Relationship Id="rId16" Type="http://schemas.openxmlformats.org/officeDocument/2006/relationships/image" Target="../media/image454.png"/><Relationship Id="rId20" Type="http://schemas.openxmlformats.org/officeDocument/2006/relationships/image" Target="../media/image458.emf"/><Relationship Id="rId1" Type="http://schemas.openxmlformats.org/officeDocument/2006/relationships/tags" Target="../tags/tag1.xml"/><Relationship Id="rId6" Type="http://schemas.openxmlformats.org/officeDocument/2006/relationships/slideLayout" Target="../slideLayouts/slideLayout30.xml"/><Relationship Id="rId11" Type="http://schemas.openxmlformats.org/officeDocument/2006/relationships/image" Target="../media/image449.jpeg"/><Relationship Id="rId5" Type="http://schemas.openxmlformats.org/officeDocument/2006/relationships/tags" Target="../tags/tag5.xml"/><Relationship Id="rId15" Type="http://schemas.openxmlformats.org/officeDocument/2006/relationships/image" Target="../media/image453.emf"/><Relationship Id="rId10" Type="http://schemas.openxmlformats.org/officeDocument/2006/relationships/image" Target="../media/image448.png"/><Relationship Id="rId19" Type="http://schemas.openxmlformats.org/officeDocument/2006/relationships/image" Target="../media/image457.png"/><Relationship Id="rId4" Type="http://schemas.openxmlformats.org/officeDocument/2006/relationships/tags" Target="../tags/tag4.xml"/><Relationship Id="rId9" Type="http://schemas.openxmlformats.org/officeDocument/2006/relationships/image" Target="../media/image447.png"/><Relationship Id="rId14" Type="http://schemas.openxmlformats.org/officeDocument/2006/relationships/image" Target="../media/image452.emf"/><Relationship Id="rId22" Type="http://schemas.openxmlformats.org/officeDocument/2006/relationships/image" Target="../media/image460.emf"/></Relationships>
</file>

<file path=ppt/slides/_rels/slide46.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43.xml"/><Relationship Id="rId1" Type="http://schemas.openxmlformats.org/officeDocument/2006/relationships/slideLayout" Target="../slideLayouts/slideLayout26.xml"/><Relationship Id="rId4" Type="http://schemas.openxmlformats.org/officeDocument/2006/relationships/image" Target="../media/image462.jpeg"/></Relationships>
</file>

<file path=ppt/slides/_rels/slide47.xml.rels><?xml version="1.0" encoding="UTF-8" standalone="yes"?>
<Relationships xmlns="http://schemas.openxmlformats.org/package/2006/relationships"><Relationship Id="rId8" Type="http://schemas.openxmlformats.org/officeDocument/2006/relationships/image" Target="../media/image464.emf"/><Relationship Id="rId3" Type="http://schemas.openxmlformats.org/officeDocument/2006/relationships/tags" Target="../tags/tag7.xml"/><Relationship Id="rId7" Type="http://schemas.openxmlformats.org/officeDocument/2006/relationships/image" Target="../media/image463.emf"/><Relationship Id="rId12" Type="http://schemas.openxmlformats.org/officeDocument/2006/relationships/image" Target="../media/image468.emf"/><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467.emf"/><Relationship Id="rId5" Type="http://schemas.openxmlformats.org/officeDocument/2006/relationships/notesSlide" Target="../notesSlides/notesSlide44.xml"/><Relationship Id="rId10" Type="http://schemas.openxmlformats.org/officeDocument/2006/relationships/image" Target="../media/image466.emf"/><Relationship Id="rId4" Type="http://schemas.openxmlformats.org/officeDocument/2006/relationships/slideLayout" Target="../slideLayouts/slideLayout26.xml"/><Relationship Id="rId9" Type="http://schemas.openxmlformats.org/officeDocument/2006/relationships/image" Target="../media/image465.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image" Target="../media/image471.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475.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8" Type="http://schemas.openxmlformats.org/officeDocument/2006/relationships/image" Target="../media/image481.svg"/><Relationship Id="rId3" Type="http://schemas.openxmlformats.org/officeDocument/2006/relationships/image" Target="../media/image476.png"/><Relationship Id="rId7" Type="http://schemas.openxmlformats.org/officeDocument/2006/relationships/image" Target="../media/image480.png"/><Relationship Id="rId12" Type="http://schemas.openxmlformats.org/officeDocument/2006/relationships/image" Target="../media/image484.svg"/><Relationship Id="rId2" Type="http://schemas.openxmlformats.org/officeDocument/2006/relationships/notesSlide" Target="../notesSlides/notesSlide48.xml"/><Relationship Id="rId1" Type="http://schemas.openxmlformats.org/officeDocument/2006/relationships/slideLayout" Target="../slideLayouts/slideLayout24.xml"/><Relationship Id="rId6" Type="http://schemas.openxmlformats.org/officeDocument/2006/relationships/image" Target="../media/image479.svg"/><Relationship Id="rId11" Type="http://schemas.openxmlformats.org/officeDocument/2006/relationships/image" Target="../media/image483.png"/><Relationship Id="rId5" Type="http://schemas.openxmlformats.org/officeDocument/2006/relationships/image" Target="../media/image478.png"/><Relationship Id="rId10" Type="http://schemas.openxmlformats.org/officeDocument/2006/relationships/image" Target="../media/image430.svg"/><Relationship Id="rId4" Type="http://schemas.openxmlformats.org/officeDocument/2006/relationships/image" Target="../media/image477.svg"/><Relationship Id="rId9" Type="http://schemas.openxmlformats.org/officeDocument/2006/relationships/image" Target="../media/image482.png"/></Relationships>
</file>

<file path=ppt/slides/_rels/slide63.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469.png"/><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8" Type="http://schemas.openxmlformats.org/officeDocument/2006/relationships/image" Target="../media/image492.svg"/><Relationship Id="rId3" Type="http://schemas.openxmlformats.org/officeDocument/2006/relationships/image" Target="../media/image487.png"/><Relationship Id="rId7" Type="http://schemas.openxmlformats.org/officeDocument/2006/relationships/image" Target="../media/image491.png"/><Relationship Id="rId2" Type="http://schemas.openxmlformats.org/officeDocument/2006/relationships/notesSlide" Target="../notesSlides/notesSlide49.xml"/><Relationship Id="rId1" Type="http://schemas.openxmlformats.org/officeDocument/2006/relationships/slideLayout" Target="../slideLayouts/slideLayout24.xml"/><Relationship Id="rId6" Type="http://schemas.openxmlformats.org/officeDocument/2006/relationships/image" Target="../media/image490.svg"/><Relationship Id="rId5" Type="http://schemas.openxmlformats.org/officeDocument/2006/relationships/image" Target="../media/image489.png"/><Relationship Id="rId10" Type="http://schemas.openxmlformats.org/officeDocument/2006/relationships/image" Target="../media/image494.svg"/><Relationship Id="rId4" Type="http://schemas.openxmlformats.org/officeDocument/2006/relationships/image" Target="../media/image488.svg"/><Relationship Id="rId9" Type="http://schemas.openxmlformats.org/officeDocument/2006/relationships/image" Target="../media/image493.png"/></Relationships>
</file>

<file path=ppt/slides/_rels/slide66.xml.rels><?xml version="1.0" encoding="UTF-8" standalone="yes"?>
<Relationships xmlns="http://schemas.openxmlformats.org/package/2006/relationships"><Relationship Id="rId3" Type="http://schemas.openxmlformats.org/officeDocument/2006/relationships/image" Target="../media/image495.pn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496.png"/></Relationships>
</file>

<file path=ppt/slides/_rels/slide67.xml.rels><?xml version="1.0" encoding="UTF-8" standalone="yes"?>
<Relationships xmlns="http://schemas.openxmlformats.org/package/2006/relationships"><Relationship Id="rId3" Type="http://schemas.openxmlformats.org/officeDocument/2006/relationships/image" Target="../media/image498.png"/><Relationship Id="rId2" Type="http://schemas.openxmlformats.org/officeDocument/2006/relationships/image" Target="../media/image497.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3" Type="http://schemas.openxmlformats.org/officeDocument/2006/relationships/image" Target="../media/image499.png"/><Relationship Id="rId2" Type="http://schemas.openxmlformats.org/officeDocument/2006/relationships/notesSlide" Target="../notesSlides/notesSlide51.xml"/><Relationship Id="rId1" Type="http://schemas.openxmlformats.org/officeDocument/2006/relationships/slideLayout" Target="../slideLayouts/slideLayout19.xml"/><Relationship Id="rId5" Type="http://schemas.openxmlformats.org/officeDocument/2006/relationships/image" Target="../media/image501.svg"/><Relationship Id="rId4" Type="http://schemas.openxmlformats.org/officeDocument/2006/relationships/image" Target="../media/image500.png"/></Relationships>
</file>

<file path=ppt/slides/_rels/slide7.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70.xml.rels><?xml version="1.0" encoding="UTF-8" standalone="yes"?>
<Relationships xmlns="http://schemas.openxmlformats.org/package/2006/relationships"><Relationship Id="rId3" Type="http://schemas.openxmlformats.org/officeDocument/2006/relationships/image" Target="../media/image502.png"/><Relationship Id="rId7" Type="http://schemas.openxmlformats.org/officeDocument/2006/relationships/image" Target="../media/image506.svg"/><Relationship Id="rId2" Type="http://schemas.openxmlformats.org/officeDocument/2006/relationships/notesSlide" Target="../notesSlides/notesSlide52.xml"/><Relationship Id="rId1" Type="http://schemas.openxmlformats.org/officeDocument/2006/relationships/slideLayout" Target="../slideLayouts/slideLayout19.xml"/><Relationship Id="rId6" Type="http://schemas.openxmlformats.org/officeDocument/2006/relationships/image" Target="../media/image505.png"/><Relationship Id="rId5" Type="http://schemas.openxmlformats.org/officeDocument/2006/relationships/image" Target="../media/image504.svg"/><Relationship Id="rId4" Type="http://schemas.openxmlformats.org/officeDocument/2006/relationships/image" Target="../media/image503.png"/></Relationships>
</file>

<file path=ppt/slides/_rels/slide71.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54.xml"/><Relationship Id="rId1" Type="http://schemas.openxmlformats.org/officeDocument/2006/relationships/slideLayout" Target="../slideLayouts/slideLayout19.xml"/><Relationship Id="rId4" Type="http://schemas.openxmlformats.org/officeDocument/2006/relationships/image" Target="../media/image509.svg"/></Relationships>
</file>

<file path=ppt/slides/_rels/slide73.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51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3" Type="http://schemas.openxmlformats.org/officeDocument/2006/relationships/hyperlink" Target="https://propartner.veeam.com/vm-sizing/" TargetMode="External"/><Relationship Id="rId2" Type="http://schemas.openxmlformats.org/officeDocument/2006/relationships/hyperlink" Target="http://rps.dewin.me/" TargetMode="External"/><Relationship Id="rId1" Type="http://schemas.openxmlformats.org/officeDocument/2006/relationships/slideLayout" Target="../slideLayouts/slideLayout28.xml"/><Relationship Id="rId6" Type="http://schemas.openxmlformats.org/officeDocument/2006/relationships/hyperlink" Target="https://www.veeam.com/hpe-storage-solutions.html" TargetMode="External"/><Relationship Id="rId5" Type="http://schemas.openxmlformats.org/officeDocument/2006/relationships/hyperlink" Target="https://www.veeam.com/wp-hpe-customer-reference-book.html" TargetMode="External"/><Relationship Id="rId4" Type="http://schemas.openxmlformats.org/officeDocument/2006/relationships/hyperlink" Target="https://www.veeam.com/availability-suite-hpe-free-trial.html"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hyperlink" Target="https://451research.com/images/Marketing/press_releases/Pre_Re-Invent_2018_press_release_final_11_22.pdf" TargetMode="External"/><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3D925E-64DA-49F7-A9B7-A0A4FB7F4073}"/>
              </a:ext>
            </a:extLst>
          </p:cNvPr>
          <p:cNvPicPr>
            <a:picLocks noChangeAspect="1"/>
          </p:cNvPicPr>
          <p:nvPr/>
        </p:nvPicPr>
        <p:blipFill rotWithShape="1">
          <a:blip r:embed="rId3"/>
          <a:srcRect l="-1652" t="13365" r="21981" b="14842"/>
          <a:stretch/>
        </p:blipFill>
        <p:spPr>
          <a:xfrm>
            <a:off x="3470520" y="182880"/>
            <a:ext cx="5673480" cy="4960621"/>
          </a:xfrm>
          <a:prstGeom prst="rect">
            <a:avLst/>
          </a:prstGeom>
        </p:spPr>
      </p:pic>
      <p:sp>
        <p:nvSpPr>
          <p:cNvPr id="2" name="Text Placeholder 1">
            <a:extLst>
              <a:ext uri="{FF2B5EF4-FFF2-40B4-BE49-F238E27FC236}">
                <a16:creationId xmlns:a16="http://schemas.microsoft.com/office/drawing/2014/main" id="{24DF6E37-BE4D-41BD-9A9B-C1D07AD6E9F1}"/>
              </a:ext>
            </a:extLst>
          </p:cNvPr>
          <p:cNvSpPr>
            <a:spLocks noGrp="1"/>
          </p:cNvSpPr>
          <p:nvPr>
            <p:ph type="body" sz="quarter" idx="10"/>
          </p:nvPr>
        </p:nvSpPr>
        <p:spPr>
          <a:xfrm>
            <a:off x="360000" y="2017752"/>
            <a:ext cx="7876178" cy="1107996"/>
          </a:xfrm>
        </p:spPr>
        <p:txBody>
          <a:bodyPr/>
          <a:lstStyle/>
          <a:p>
            <a:r>
              <a:rPr lang="ko-KR" sz="3600" dirty="0">
                <a:solidFill>
                  <a:srgbClr val="93EB20"/>
                </a:solidFill>
              </a:rPr>
              <a:t>Veeam </a:t>
            </a:r>
            <a:r>
              <a:rPr lang="ko-KR" sz="3600" dirty="0" err="1">
                <a:solidFill>
                  <a:srgbClr val="93EB20"/>
                </a:solidFill>
              </a:rPr>
              <a:t>Availability</a:t>
            </a:r>
            <a:r>
              <a:rPr lang="ko-KR" sz="3600" dirty="0">
                <a:solidFill>
                  <a:srgbClr val="93EB20"/>
                </a:solidFill>
              </a:rPr>
              <a:t> </a:t>
            </a:r>
            <a:r>
              <a:rPr lang="ko-KR" sz="3600" dirty="0" err="1">
                <a:solidFill>
                  <a:srgbClr val="93EB20"/>
                </a:solidFill>
              </a:rPr>
              <a:t>Suite</a:t>
            </a:r>
            <a:r>
              <a:rPr lang="ko-KR" sz="3600" dirty="0">
                <a:solidFill>
                  <a:srgbClr val="93EB20"/>
                </a:solidFill>
              </a:rPr>
              <a:t> v1</a:t>
            </a:r>
            <a:r>
              <a:rPr lang="en-US" altLang="ko-KR" sz="3600" dirty="0">
                <a:solidFill>
                  <a:srgbClr val="93EB20"/>
                </a:solidFill>
              </a:rPr>
              <a:t>1</a:t>
            </a:r>
            <a:br>
              <a:rPr lang="ko-KR" sz="3600" dirty="0">
                <a:solidFill>
                  <a:srgbClr val="93EB20"/>
                </a:solidFill>
              </a:rPr>
            </a:br>
            <a:r>
              <a:rPr lang="ko-KR" altLang="en-US" sz="3600" dirty="0"/>
              <a:t>소개 자료</a:t>
            </a:r>
            <a:endParaRPr lang="ko-KR" sz="3600" dirty="0"/>
          </a:p>
        </p:txBody>
      </p:sp>
      <p:sp>
        <p:nvSpPr>
          <p:cNvPr id="5" name="Text Placeholder 4">
            <a:extLst>
              <a:ext uri="{FF2B5EF4-FFF2-40B4-BE49-F238E27FC236}">
                <a16:creationId xmlns:a16="http://schemas.microsoft.com/office/drawing/2014/main" id="{5AE3B1BC-7719-465D-9176-FD38BE78257E}"/>
              </a:ext>
            </a:extLst>
          </p:cNvPr>
          <p:cNvSpPr>
            <a:spLocks noGrp="1"/>
          </p:cNvSpPr>
          <p:nvPr>
            <p:ph type="body" sz="quarter" idx="11"/>
          </p:nvPr>
        </p:nvSpPr>
        <p:spPr>
          <a:xfrm>
            <a:off x="360000" y="3805672"/>
            <a:ext cx="5624255" cy="553998"/>
          </a:xfrm>
        </p:spPr>
        <p:txBody>
          <a:bodyPr/>
          <a:lstStyle/>
          <a:p>
            <a:r>
              <a:rPr lang="en-US" dirty="0"/>
              <a:t>Veeam Software Korea</a:t>
            </a:r>
          </a:p>
          <a:p>
            <a:r>
              <a:rPr lang="en-US" altLang="ko-KR" sz="1600" dirty="0">
                <a:hlinkClick r:id="rId4"/>
              </a:rPr>
              <a:t>Sales.Korea@veeam.com</a:t>
            </a:r>
            <a:r>
              <a:rPr lang="en-US" altLang="ko-KR" sz="1600" dirty="0"/>
              <a:t>, 2021.04</a:t>
            </a:r>
          </a:p>
        </p:txBody>
      </p:sp>
      <p:sp>
        <p:nvSpPr>
          <p:cNvPr id="3" name="Rectangle 2">
            <a:extLst>
              <a:ext uri="{FF2B5EF4-FFF2-40B4-BE49-F238E27FC236}">
                <a16:creationId xmlns:a16="http://schemas.microsoft.com/office/drawing/2014/main" id="{AA808D04-32F2-44FF-B33C-D097A7CDDA66}"/>
              </a:ext>
            </a:extLst>
          </p:cNvPr>
          <p:cNvSpPr/>
          <p:nvPr/>
        </p:nvSpPr>
        <p:spPr>
          <a:xfrm>
            <a:off x="4458026" y="2421709"/>
            <a:ext cx="239168" cy="300082"/>
          </a:xfrm>
          <a:prstGeom prst="rect">
            <a:avLst/>
          </a:prstGeom>
        </p:spPr>
        <p:txBody>
          <a:bodyPr wrap="none">
            <a:spAutoFit/>
          </a:bodyPr>
          <a:lstStyle/>
          <a:p>
            <a:r>
              <a:rPr lang="ko-KR">
                <a:solidFill>
                  <a:srgbClr val="000000"/>
                </a:solidFill>
                <a:latin typeface="Tahoma" panose="020B0604030504040204" pitchFamily="34" charset="0"/>
              </a:rPr>
              <a:t> </a:t>
            </a:r>
          </a:p>
        </p:txBody>
      </p:sp>
    </p:spTree>
    <p:extLst>
      <p:ext uri="{BB962C8B-B14F-4D97-AF65-F5344CB8AC3E}">
        <p14:creationId xmlns:p14="http://schemas.microsoft.com/office/powerpoint/2010/main" val="19901754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9F35D84-C52C-48A6-98C4-4EF6D12EDB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528" y="1141102"/>
            <a:ext cx="2870940" cy="1738186"/>
          </a:xfrm>
          <a:prstGeom prst="rect">
            <a:avLst/>
          </a:prstGeom>
        </p:spPr>
      </p:pic>
      <p:sp>
        <p:nvSpPr>
          <p:cNvPr id="8" name="Title 3">
            <a:extLst>
              <a:ext uri="{FF2B5EF4-FFF2-40B4-BE49-F238E27FC236}">
                <a16:creationId xmlns:a16="http://schemas.microsoft.com/office/drawing/2014/main" id="{4CB62255-FCA3-49B0-83ED-DC3E5699A365}"/>
              </a:ext>
            </a:extLst>
          </p:cNvPr>
          <p:cNvSpPr>
            <a:spLocks noGrp="1"/>
          </p:cNvSpPr>
          <p:nvPr>
            <p:ph type="title" idx="4294967295"/>
          </p:nvPr>
        </p:nvSpPr>
        <p:spPr>
          <a:xfrm>
            <a:off x="360000" y="171450"/>
            <a:ext cx="8362950" cy="554038"/>
          </a:xfrm>
        </p:spPr>
        <p:txBody>
          <a:bodyPr/>
          <a:lstStyle/>
          <a:p>
            <a:r>
              <a:rPr lang="en-US" dirty="0"/>
              <a:t>Veeam</a:t>
            </a:r>
            <a:r>
              <a:rPr lang="ko-KR" altLang="en-US" dirty="0"/>
              <a:t>의 놀라운 성장</a:t>
            </a:r>
            <a:endParaRPr lang="en-US" dirty="0"/>
          </a:p>
        </p:txBody>
      </p:sp>
      <p:pic>
        <p:nvPicPr>
          <p:cNvPr id="2" name="Graphic 1">
            <a:extLst>
              <a:ext uri="{FF2B5EF4-FFF2-40B4-BE49-F238E27FC236}">
                <a16:creationId xmlns:a16="http://schemas.microsoft.com/office/drawing/2014/main" id="{8CBEE8AF-6D0B-4B69-8EE6-118DD8E48D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55716" y="1594904"/>
            <a:ext cx="422848" cy="452586"/>
          </a:xfrm>
          <a:prstGeom prst="rect">
            <a:avLst/>
          </a:prstGeom>
        </p:spPr>
      </p:pic>
      <p:sp>
        <p:nvSpPr>
          <p:cNvPr id="9" name="Rectangle 8">
            <a:extLst>
              <a:ext uri="{FF2B5EF4-FFF2-40B4-BE49-F238E27FC236}">
                <a16:creationId xmlns:a16="http://schemas.microsoft.com/office/drawing/2014/main" id="{9AD947C7-BBD7-4871-8A31-AA2EFD02C3FF}"/>
              </a:ext>
            </a:extLst>
          </p:cNvPr>
          <p:cNvSpPr/>
          <p:nvPr/>
        </p:nvSpPr>
        <p:spPr>
          <a:xfrm>
            <a:off x="355528" y="800107"/>
            <a:ext cx="1397997" cy="261610"/>
          </a:xfrm>
          <a:prstGeom prst="rect">
            <a:avLst/>
          </a:prstGeom>
        </p:spPr>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본사 </a:t>
            </a:r>
            <a:r>
              <a:rPr kumimoji="0" lang="en-US" altLang="ko-KR"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스위스</a:t>
            </a:r>
            <a:r>
              <a:rPr kumimoji="0" lang="en-US" altLang="ko-KR"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바르 </a:t>
            </a:r>
            <a:endParaRPr kumimoji="0" lang="ru-RU"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Freeform: Shape 9">
            <a:extLst>
              <a:ext uri="{FF2B5EF4-FFF2-40B4-BE49-F238E27FC236}">
                <a16:creationId xmlns:a16="http://schemas.microsoft.com/office/drawing/2014/main" id="{80B93D53-A76C-43AA-918B-29C587DAB28B}"/>
              </a:ext>
            </a:extLst>
          </p:cNvPr>
          <p:cNvSpPr/>
          <p:nvPr/>
        </p:nvSpPr>
        <p:spPr bwMode="auto">
          <a:xfrm>
            <a:off x="472256" y="1049294"/>
            <a:ext cx="1293163" cy="720596"/>
          </a:xfrm>
          <a:custGeom>
            <a:avLst/>
            <a:gdLst>
              <a:gd name="connsiteX0" fmla="*/ 146050 w 146050"/>
              <a:gd name="connsiteY0" fmla="*/ 762000 h 762000"/>
              <a:gd name="connsiteX1" fmla="*/ 146050 w 146050"/>
              <a:gd name="connsiteY1" fmla="*/ 0 h 762000"/>
              <a:gd name="connsiteX2" fmla="*/ 0 w 146050"/>
              <a:gd name="connsiteY2" fmla="*/ 0 h 762000"/>
              <a:gd name="connsiteX0" fmla="*/ 1550987 w 1550987"/>
              <a:gd name="connsiteY0" fmla="*/ 766762 h 766762"/>
              <a:gd name="connsiteX1" fmla="*/ 1550987 w 1550987"/>
              <a:gd name="connsiteY1" fmla="*/ 4762 h 766762"/>
              <a:gd name="connsiteX2" fmla="*/ 0 w 1550987"/>
              <a:gd name="connsiteY2" fmla="*/ 0 h 766762"/>
              <a:gd name="connsiteX0" fmla="*/ 1615281 w 1615281"/>
              <a:gd name="connsiteY0" fmla="*/ 766762 h 766762"/>
              <a:gd name="connsiteX1" fmla="*/ 1615281 w 1615281"/>
              <a:gd name="connsiteY1" fmla="*/ 4762 h 766762"/>
              <a:gd name="connsiteX2" fmla="*/ 0 w 1615281"/>
              <a:gd name="connsiteY2" fmla="*/ 0 h 766762"/>
            </a:gdLst>
            <a:ahLst/>
            <a:cxnLst>
              <a:cxn ang="0">
                <a:pos x="connsiteX0" y="connsiteY0"/>
              </a:cxn>
              <a:cxn ang="0">
                <a:pos x="connsiteX1" y="connsiteY1"/>
              </a:cxn>
              <a:cxn ang="0">
                <a:pos x="connsiteX2" y="connsiteY2"/>
              </a:cxn>
            </a:cxnLst>
            <a:rect l="l" t="t" r="r" b="b"/>
            <a:pathLst>
              <a:path w="1615281" h="766762">
                <a:moveTo>
                  <a:pt x="1615281" y="766762"/>
                </a:moveTo>
                <a:lnTo>
                  <a:pt x="1615281" y="4762"/>
                </a:lnTo>
                <a:lnTo>
                  <a:pt x="0" y="0"/>
                </a:lnTo>
              </a:path>
            </a:pathLst>
          </a:custGeom>
          <a:noFill/>
          <a:ln>
            <a:gradFill>
              <a:gsLst>
                <a:gs pos="100000">
                  <a:srgbClr val="00E296">
                    <a:alpha val="17000"/>
                  </a:srgbClr>
                </a:gs>
                <a:gs pos="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cxnSp>
        <p:nvCxnSpPr>
          <p:cNvPr id="14" name="Straight Connector 13">
            <a:extLst>
              <a:ext uri="{FF2B5EF4-FFF2-40B4-BE49-F238E27FC236}">
                <a16:creationId xmlns:a16="http://schemas.microsoft.com/office/drawing/2014/main" id="{1346F3C4-0140-4E72-8A1E-55D9701DD133}"/>
              </a:ext>
            </a:extLst>
          </p:cNvPr>
          <p:cNvCxnSpPr>
            <a:cxnSpLocks/>
          </p:cNvCxnSpPr>
          <p:nvPr/>
        </p:nvCxnSpPr>
        <p:spPr>
          <a:xfrm>
            <a:off x="3773890" y="4445743"/>
            <a:ext cx="4950048" cy="0"/>
          </a:xfrm>
          <a:prstGeom prst="line">
            <a:avLst/>
          </a:prstGeom>
          <a:ln w="12700">
            <a:gradFill>
              <a:gsLst>
                <a:gs pos="0">
                  <a:srgbClr val="00E296">
                    <a:alpha val="0"/>
                  </a:srgbClr>
                </a:gs>
                <a:gs pos="55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BFFE0B1-30DC-420F-B067-DF7E03846E34}"/>
              </a:ext>
            </a:extLst>
          </p:cNvPr>
          <p:cNvSpPr/>
          <p:nvPr/>
        </p:nvSpPr>
        <p:spPr>
          <a:xfrm>
            <a:off x="3905343" y="4553252"/>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-100</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cxnSp>
        <p:nvCxnSpPr>
          <p:cNvPr id="48" name="Straight Arrow Connector 47">
            <a:extLst>
              <a:ext uri="{FF2B5EF4-FFF2-40B4-BE49-F238E27FC236}">
                <a16:creationId xmlns:a16="http://schemas.microsoft.com/office/drawing/2014/main" id="{9690E778-EB7A-4D10-AAB4-7D734A990282}"/>
              </a:ext>
            </a:extLst>
          </p:cNvPr>
          <p:cNvCxnSpPr>
            <a:cxnSpLocks/>
          </p:cNvCxnSpPr>
          <p:nvPr/>
        </p:nvCxnSpPr>
        <p:spPr>
          <a:xfrm>
            <a:off x="5188059" y="4248150"/>
            <a:ext cx="0" cy="197592"/>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BF4EE86-5EEE-4A08-87C6-DE89F7D69C78}"/>
              </a:ext>
            </a:extLst>
          </p:cNvPr>
          <p:cNvCxnSpPr>
            <a:cxnSpLocks/>
          </p:cNvCxnSpPr>
          <p:nvPr/>
        </p:nvCxnSpPr>
        <p:spPr>
          <a:xfrm>
            <a:off x="5742718" y="4107757"/>
            <a:ext cx="0" cy="337985"/>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8EB253F-EF7F-448C-869C-7903BA59F1F2}"/>
              </a:ext>
            </a:extLst>
          </p:cNvPr>
          <p:cNvCxnSpPr>
            <a:cxnSpLocks/>
          </p:cNvCxnSpPr>
          <p:nvPr/>
        </p:nvCxnSpPr>
        <p:spPr>
          <a:xfrm>
            <a:off x="6336177" y="4037993"/>
            <a:ext cx="0" cy="407749"/>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57EC651-5136-4AF9-98E4-7E9D655CFB28}"/>
              </a:ext>
            </a:extLst>
          </p:cNvPr>
          <p:cNvCxnSpPr>
            <a:cxnSpLocks/>
          </p:cNvCxnSpPr>
          <p:nvPr/>
        </p:nvCxnSpPr>
        <p:spPr>
          <a:xfrm>
            <a:off x="6855373" y="3819957"/>
            <a:ext cx="0" cy="625785"/>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47C6F3A-F081-43B7-81D3-4E3F2E666E40}"/>
              </a:ext>
            </a:extLst>
          </p:cNvPr>
          <p:cNvCxnSpPr>
            <a:cxnSpLocks/>
          </p:cNvCxnSpPr>
          <p:nvPr/>
        </p:nvCxnSpPr>
        <p:spPr>
          <a:xfrm>
            <a:off x="7670848" y="3360420"/>
            <a:ext cx="0" cy="1085322"/>
          </a:xfrm>
          <a:prstGeom prst="straightConnector1">
            <a:avLst/>
          </a:prstGeom>
          <a:ln w="12700">
            <a:gradFill>
              <a:gsLst>
                <a:gs pos="0">
                  <a:srgbClr val="00E296">
                    <a:alpha val="0"/>
                  </a:srgbClr>
                </a:gs>
                <a:gs pos="97080">
                  <a:srgbClr val="00E296"/>
                </a:gs>
              </a:gsLst>
              <a:lin ang="5400000" scaled="1"/>
            </a:gradFill>
            <a:tailEnd type="non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03E3D502-6241-4FB6-918F-07E997E17EF0}"/>
              </a:ext>
            </a:extLst>
          </p:cNvPr>
          <p:cNvGrpSpPr/>
          <p:nvPr/>
        </p:nvGrpSpPr>
        <p:grpSpPr>
          <a:xfrm>
            <a:off x="4043442" y="4037993"/>
            <a:ext cx="856498" cy="675714"/>
            <a:chOff x="1128416" y="4206583"/>
            <a:chExt cx="856498" cy="675714"/>
          </a:xfrm>
        </p:grpSpPr>
        <p:sp>
          <p:nvSpPr>
            <p:cNvPr id="34" name="Oval 33">
              <a:extLst>
                <a:ext uri="{FF2B5EF4-FFF2-40B4-BE49-F238E27FC236}">
                  <a16:creationId xmlns:a16="http://schemas.microsoft.com/office/drawing/2014/main" id="{795D3570-89D3-48EC-9B25-2B4ADCFE5217}"/>
                </a:ext>
              </a:extLst>
            </p:cNvPr>
            <p:cNvSpPr/>
            <p:nvPr/>
          </p:nvSpPr>
          <p:spPr bwMode="auto">
            <a:xfrm>
              <a:off x="1515796"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38" name="Rectangle 37">
              <a:extLst>
                <a:ext uri="{FF2B5EF4-FFF2-40B4-BE49-F238E27FC236}">
                  <a16:creationId xmlns:a16="http://schemas.microsoft.com/office/drawing/2014/main" id="{9ABD9E43-DD31-438C-91B1-566AAA586351}"/>
                </a:ext>
              </a:extLst>
            </p:cNvPr>
            <p:cNvSpPr/>
            <p:nvPr/>
          </p:nvSpPr>
          <p:spPr>
            <a:xfrm>
              <a:off x="1391455"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21</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58" name="Rectangle 57">
              <a:extLst>
                <a:ext uri="{FF2B5EF4-FFF2-40B4-BE49-F238E27FC236}">
                  <a16:creationId xmlns:a16="http://schemas.microsoft.com/office/drawing/2014/main" id="{70079F1F-46BD-4FAD-A882-9E7A82F1F32F}"/>
                </a:ext>
              </a:extLst>
            </p:cNvPr>
            <p:cNvSpPr/>
            <p:nvPr/>
          </p:nvSpPr>
          <p:spPr>
            <a:xfrm>
              <a:off x="1128416" y="4206583"/>
              <a:ext cx="856498" cy="307777"/>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Industry average score</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6" name="Group 65">
            <a:extLst>
              <a:ext uri="{FF2B5EF4-FFF2-40B4-BE49-F238E27FC236}">
                <a16:creationId xmlns:a16="http://schemas.microsoft.com/office/drawing/2014/main" id="{D2C94E30-BE90-4B0E-902E-91E48FA7A57D}"/>
              </a:ext>
            </a:extLst>
          </p:cNvPr>
          <p:cNvGrpSpPr/>
          <p:nvPr/>
        </p:nvGrpSpPr>
        <p:grpSpPr>
          <a:xfrm>
            <a:off x="4759810" y="3934090"/>
            <a:ext cx="856498" cy="779617"/>
            <a:chOff x="1789463" y="4102680"/>
            <a:chExt cx="856498" cy="779617"/>
          </a:xfrm>
        </p:grpSpPr>
        <p:sp>
          <p:nvSpPr>
            <p:cNvPr id="35" name="Oval 34">
              <a:extLst>
                <a:ext uri="{FF2B5EF4-FFF2-40B4-BE49-F238E27FC236}">
                  <a16:creationId xmlns:a16="http://schemas.microsoft.com/office/drawing/2014/main" id="{C61AC8F9-E7D5-432B-A80D-80532AB72958}"/>
                </a:ext>
              </a:extLst>
            </p:cNvPr>
            <p:cNvSpPr/>
            <p:nvPr/>
          </p:nvSpPr>
          <p:spPr bwMode="auto">
            <a:xfrm>
              <a:off x="2176842"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39" name="Rectangle 38">
              <a:extLst>
                <a:ext uri="{FF2B5EF4-FFF2-40B4-BE49-F238E27FC236}">
                  <a16:creationId xmlns:a16="http://schemas.microsoft.com/office/drawing/2014/main" id="{C2F15143-BCF8-4694-A0C9-5BE800DA8D9C}"/>
                </a:ext>
              </a:extLst>
            </p:cNvPr>
            <p:cNvSpPr/>
            <p:nvPr/>
          </p:nvSpPr>
          <p:spPr>
            <a:xfrm>
              <a:off x="2052502"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42</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59" name="Rectangle 58">
              <a:extLst>
                <a:ext uri="{FF2B5EF4-FFF2-40B4-BE49-F238E27FC236}">
                  <a16:creationId xmlns:a16="http://schemas.microsoft.com/office/drawing/2014/main" id="{5BD488F6-8849-496E-8843-DE4A1D257B5F}"/>
                </a:ext>
              </a:extLst>
            </p:cNvPr>
            <p:cNvSpPr/>
            <p:nvPr/>
          </p:nvSpPr>
          <p:spPr>
            <a:xfrm>
              <a:off x="1789463" y="4102680"/>
              <a:ext cx="856498" cy="307777"/>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First direct Bank UK</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7" name="Group 66">
            <a:extLst>
              <a:ext uri="{FF2B5EF4-FFF2-40B4-BE49-F238E27FC236}">
                <a16:creationId xmlns:a16="http://schemas.microsoft.com/office/drawing/2014/main" id="{FF47BED9-E5CD-4569-B16E-ACF0C0040E7F}"/>
              </a:ext>
            </a:extLst>
          </p:cNvPr>
          <p:cNvGrpSpPr/>
          <p:nvPr/>
        </p:nvGrpSpPr>
        <p:grpSpPr>
          <a:xfrm>
            <a:off x="5314469" y="3780621"/>
            <a:ext cx="856498" cy="933086"/>
            <a:chOff x="2409640" y="3949211"/>
            <a:chExt cx="856498" cy="933086"/>
          </a:xfrm>
        </p:grpSpPr>
        <p:sp>
          <p:nvSpPr>
            <p:cNvPr id="36" name="Oval 35">
              <a:extLst>
                <a:ext uri="{FF2B5EF4-FFF2-40B4-BE49-F238E27FC236}">
                  <a16:creationId xmlns:a16="http://schemas.microsoft.com/office/drawing/2014/main" id="{23A50E96-5ED5-4929-A64A-2CE793FE42FF}"/>
                </a:ext>
              </a:extLst>
            </p:cNvPr>
            <p:cNvSpPr/>
            <p:nvPr/>
          </p:nvSpPr>
          <p:spPr bwMode="auto">
            <a:xfrm>
              <a:off x="2797019"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41" name="Rectangle 40">
              <a:extLst>
                <a:ext uri="{FF2B5EF4-FFF2-40B4-BE49-F238E27FC236}">
                  <a16:creationId xmlns:a16="http://schemas.microsoft.com/office/drawing/2014/main" id="{F716D084-9DB5-4713-ACEE-B6905C9C57A7}"/>
                </a:ext>
              </a:extLst>
            </p:cNvPr>
            <p:cNvSpPr/>
            <p:nvPr/>
          </p:nvSpPr>
          <p:spPr>
            <a:xfrm>
              <a:off x="2672679"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43</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60" name="Rectangle 59">
              <a:extLst>
                <a:ext uri="{FF2B5EF4-FFF2-40B4-BE49-F238E27FC236}">
                  <a16:creationId xmlns:a16="http://schemas.microsoft.com/office/drawing/2014/main" id="{796D2CAD-8456-4218-A1B5-A9BE5EC2DF33}"/>
                </a:ext>
              </a:extLst>
            </p:cNvPr>
            <p:cNvSpPr/>
            <p:nvPr/>
          </p:nvSpPr>
          <p:spPr>
            <a:xfrm>
              <a:off x="2409640" y="3949211"/>
              <a:ext cx="856498" cy="307777"/>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Ricoh</a:t>
              </a:r>
              <a:b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b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EMEA</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8" name="Group 67">
            <a:extLst>
              <a:ext uri="{FF2B5EF4-FFF2-40B4-BE49-F238E27FC236}">
                <a16:creationId xmlns:a16="http://schemas.microsoft.com/office/drawing/2014/main" id="{90CDFBC7-A77D-4DE2-A5DD-D3907B077C12}"/>
              </a:ext>
            </a:extLst>
          </p:cNvPr>
          <p:cNvGrpSpPr/>
          <p:nvPr/>
        </p:nvGrpSpPr>
        <p:grpSpPr>
          <a:xfrm>
            <a:off x="5907928" y="3646538"/>
            <a:ext cx="856498" cy="1067169"/>
            <a:chOff x="3627616" y="3815128"/>
            <a:chExt cx="856498" cy="1067169"/>
          </a:xfrm>
        </p:grpSpPr>
        <p:sp>
          <p:nvSpPr>
            <p:cNvPr id="27" name="Rectangle 26">
              <a:extLst>
                <a:ext uri="{FF2B5EF4-FFF2-40B4-BE49-F238E27FC236}">
                  <a16:creationId xmlns:a16="http://schemas.microsoft.com/office/drawing/2014/main" id="{E285EADA-A2D5-44C2-A02D-F15A67D798A3}"/>
                </a:ext>
              </a:extLst>
            </p:cNvPr>
            <p:cNvSpPr/>
            <p:nvPr/>
          </p:nvSpPr>
          <p:spPr>
            <a:xfrm>
              <a:off x="3890655"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61</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22" name="Oval 21">
              <a:extLst>
                <a:ext uri="{FF2B5EF4-FFF2-40B4-BE49-F238E27FC236}">
                  <a16:creationId xmlns:a16="http://schemas.microsoft.com/office/drawing/2014/main" id="{F428F042-671C-4666-B7E5-5B6382F071AA}"/>
                </a:ext>
              </a:extLst>
            </p:cNvPr>
            <p:cNvSpPr/>
            <p:nvPr/>
          </p:nvSpPr>
          <p:spPr bwMode="auto">
            <a:xfrm>
              <a:off x="4014996"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61" name="Rectangle 60">
              <a:extLst>
                <a:ext uri="{FF2B5EF4-FFF2-40B4-BE49-F238E27FC236}">
                  <a16:creationId xmlns:a16="http://schemas.microsoft.com/office/drawing/2014/main" id="{E877DF68-D8AF-4891-91C8-42B0CD1D9444}"/>
                </a:ext>
              </a:extLst>
            </p:cNvPr>
            <p:cNvSpPr/>
            <p:nvPr/>
          </p:nvSpPr>
          <p:spPr>
            <a:xfrm>
              <a:off x="3627616" y="3815128"/>
              <a:ext cx="856498"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Amazon</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69" name="Group 68">
            <a:extLst>
              <a:ext uri="{FF2B5EF4-FFF2-40B4-BE49-F238E27FC236}">
                <a16:creationId xmlns:a16="http://schemas.microsoft.com/office/drawing/2014/main" id="{7AA54834-4741-4C6D-87F1-B4E4D72326A6}"/>
              </a:ext>
            </a:extLst>
          </p:cNvPr>
          <p:cNvGrpSpPr/>
          <p:nvPr/>
        </p:nvGrpSpPr>
        <p:grpSpPr>
          <a:xfrm>
            <a:off x="6427124" y="3499340"/>
            <a:ext cx="856498" cy="1214367"/>
            <a:chOff x="4370402" y="3667930"/>
            <a:chExt cx="856498" cy="1214367"/>
          </a:xfrm>
        </p:grpSpPr>
        <p:sp>
          <p:nvSpPr>
            <p:cNvPr id="28" name="Rectangle 27">
              <a:extLst>
                <a:ext uri="{FF2B5EF4-FFF2-40B4-BE49-F238E27FC236}">
                  <a16:creationId xmlns:a16="http://schemas.microsoft.com/office/drawing/2014/main" id="{8CCCD21A-076A-45C4-9CA3-DA27DF443632}"/>
                </a:ext>
              </a:extLst>
            </p:cNvPr>
            <p:cNvSpPr/>
            <p:nvPr/>
          </p:nvSpPr>
          <p:spPr>
            <a:xfrm>
              <a:off x="4633441" y="4728409"/>
              <a:ext cx="330420"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68</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32" name="Oval 31">
              <a:extLst>
                <a:ext uri="{FF2B5EF4-FFF2-40B4-BE49-F238E27FC236}">
                  <a16:creationId xmlns:a16="http://schemas.microsoft.com/office/drawing/2014/main" id="{976C6BA0-0E5C-486D-AD12-9E1883E65DE6}"/>
                </a:ext>
              </a:extLst>
            </p:cNvPr>
            <p:cNvSpPr/>
            <p:nvPr/>
          </p:nvSpPr>
          <p:spPr bwMode="auto">
            <a:xfrm>
              <a:off x="4757781" y="4573463"/>
              <a:ext cx="81739" cy="81739"/>
            </a:xfrm>
            <a:prstGeom prst="ellipse">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00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62" name="Rectangle 61">
              <a:extLst>
                <a:ext uri="{FF2B5EF4-FFF2-40B4-BE49-F238E27FC236}">
                  <a16:creationId xmlns:a16="http://schemas.microsoft.com/office/drawing/2014/main" id="{99ECE7DD-F7FF-434E-809B-4E1A1856331C}"/>
                </a:ext>
              </a:extLst>
            </p:cNvPr>
            <p:cNvSpPr/>
            <p:nvPr/>
          </p:nvSpPr>
          <p:spPr>
            <a:xfrm>
              <a:off x="4370402" y="3667930"/>
              <a:ext cx="856498"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Netflix</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grpSp>
      <p:grpSp>
        <p:nvGrpSpPr>
          <p:cNvPr id="24" name="Group 23">
            <a:extLst>
              <a:ext uri="{FF2B5EF4-FFF2-40B4-BE49-F238E27FC236}">
                <a16:creationId xmlns:a16="http://schemas.microsoft.com/office/drawing/2014/main" id="{560518F4-2DA8-4C2D-92AE-CFB67FAEE31E}"/>
              </a:ext>
            </a:extLst>
          </p:cNvPr>
          <p:cNvGrpSpPr/>
          <p:nvPr/>
        </p:nvGrpSpPr>
        <p:grpSpPr>
          <a:xfrm>
            <a:off x="7016426" y="4557193"/>
            <a:ext cx="1657617" cy="318070"/>
            <a:chOff x="7167707" y="4411071"/>
            <a:chExt cx="1657617" cy="318070"/>
          </a:xfrm>
        </p:grpSpPr>
        <p:sp>
          <p:nvSpPr>
            <p:cNvPr id="29" name="Rectangle 28">
              <a:extLst>
                <a:ext uri="{FF2B5EF4-FFF2-40B4-BE49-F238E27FC236}">
                  <a16:creationId xmlns:a16="http://schemas.microsoft.com/office/drawing/2014/main" id="{A1E081D5-D7CD-4B12-B956-B6F5B155AAFB}"/>
                </a:ext>
              </a:extLst>
            </p:cNvPr>
            <p:cNvSpPr/>
            <p:nvPr/>
          </p:nvSpPr>
          <p:spPr>
            <a:xfrm>
              <a:off x="8373981" y="4411071"/>
              <a:ext cx="451343" cy="153888"/>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+100</a:t>
              </a:r>
              <a:endParaRPr kumimoji="0" lang="ru-RU" sz="1000" b="0" i="0" u="none" strike="noStrike" kern="1200" cap="none" spc="0" normalizeH="0" baseline="0" noProof="0">
                <a:ln>
                  <a:noFill/>
                </a:ln>
                <a:solidFill>
                  <a:srgbClr val="FFFFFF"/>
                </a:solidFill>
                <a:effectLst/>
                <a:uLnTx/>
                <a:uFillTx/>
                <a:latin typeface="Tahoma"/>
                <a:ea typeface="+mn-ea"/>
                <a:cs typeface="+mn-cs"/>
              </a:endParaRPr>
            </a:p>
          </p:txBody>
        </p:sp>
        <p:sp>
          <p:nvSpPr>
            <p:cNvPr id="64" name="Rectangle 63">
              <a:extLst>
                <a:ext uri="{FF2B5EF4-FFF2-40B4-BE49-F238E27FC236}">
                  <a16:creationId xmlns:a16="http://schemas.microsoft.com/office/drawing/2014/main" id="{7B4ECE00-E447-4D3D-8781-2CDE7023A395}"/>
                </a:ext>
              </a:extLst>
            </p:cNvPr>
            <p:cNvSpPr/>
            <p:nvPr/>
          </p:nvSpPr>
          <p:spPr>
            <a:xfrm>
              <a:off x="7167707" y="4590642"/>
              <a:ext cx="1588300" cy="138499"/>
            </a:xfrm>
            <a:prstGeom prst="rect">
              <a:avLst/>
            </a:prstGeom>
          </p:spPr>
          <p:txBody>
            <a:bodyPr wrap="square" lIns="0" tIns="0" rIns="0" bIns="0">
              <a:spAutoFit/>
            </a:bodyPr>
            <a:lstStyle/>
            <a:p>
              <a:pPr lvl="0" algn="r" defTabSz="685783">
                <a:spcBef>
                  <a:spcPts val="525"/>
                </a:spcBef>
                <a:defRPr/>
              </a:pPr>
              <a:r>
                <a:rPr lang="ko-KR" altLang="en-US" sz="900" dirty="0">
                  <a:solidFill>
                    <a:srgbClr val="FFFFFF"/>
                  </a:solidFill>
                  <a:latin typeface="Tahoma" panose="020B0604030504040204" pitchFamily="34" charset="0"/>
                  <a:ea typeface="Tahoma" panose="020B0604030504040204" pitchFamily="34" charset="0"/>
                  <a:cs typeface="Tahoma" panose="020B0604030504040204" pitchFamily="34" charset="0"/>
                </a:rPr>
                <a:t>고객 추천 지수 </a:t>
              </a:r>
              <a:r>
                <a:rPr lang="en-US" altLang="ko-KR" sz="900" dirty="0">
                  <a:solidFill>
                    <a:srgbClr val="FFFFFF"/>
                  </a:solidFill>
                  <a:latin typeface="Tahoma" panose="020B0604030504040204" pitchFamily="34" charset="0"/>
                  <a:ea typeface="Tahoma" panose="020B0604030504040204" pitchFamily="34" charset="0"/>
                  <a:cs typeface="Tahoma" panose="020B0604030504040204" pitchFamily="34" charset="0"/>
                </a:rPr>
                <a:t>(</a:t>
              </a:r>
              <a:r>
                <a:rPr lang="ko-KR" altLang="en-US" sz="900" dirty="0">
                  <a:solidFill>
                    <a:srgbClr val="FFFFFF"/>
                  </a:solidFill>
                  <a:latin typeface="Tahoma" panose="020B0604030504040204" pitchFamily="34" charset="0"/>
                  <a:ea typeface="Tahoma" panose="020B0604030504040204" pitchFamily="34" charset="0"/>
                  <a:cs typeface="Tahoma" panose="020B0604030504040204" pitchFamily="34" charset="0"/>
                </a:rPr>
                <a:t>산업 평균 </a:t>
              </a:r>
              <a:r>
                <a:rPr lang="en-US" altLang="ko-KR" sz="900" dirty="0">
                  <a:solidFill>
                    <a:srgbClr val="FFFFFF"/>
                  </a:solidFill>
                  <a:latin typeface="Tahoma" panose="020B0604030504040204" pitchFamily="34" charset="0"/>
                  <a:ea typeface="Tahoma" panose="020B0604030504040204" pitchFamily="34" charset="0"/>
                  <a:cs typeface="Tahoma" panose="020B0604030504040204" pitchFamily="34" charset="0"/>
                </a:rPr>
                <a:t>25)</a:t>
              </a:r>
            </a:p>
          </p:txBody>
        </p:sp>
      </p:grpSp>
      <p:grpSp>
        <p:nvGrpSpPr>
          <p:cNvPr id="6" name="Group 5">
            <a:extLst>
              <a:ext uri="{FF2B5EF4-FFF2-40B4-BE49-F238E27FC236}">
                <a16:creationId xmlns:a16="http://schemas.microsoft.com/office/drawing/2014/main" id="{5EF3BB3D-31CD-41CB-8E3C-68A157B3C09F}"/>
              </a:ext>
            </a:extLst>
          </p:cNvPr>
          <p:cNvGrpSpPr/>
          <p:nvPr/>
        </p:nvGrpSpPr>
        <p:grpSpPr>
          <a:xfrm>
            <a:off x="7236890" y="2990778"/>
            <a:ext cx="862084" cy="1820462"/>
            <a:chOff x="5102175" y="3159368"/>
            <a:chExt cx="862084" cy="1820462"/>
          </a:xfrm>
        </p:grpSpPr>
        <p:pic>
          <p:nvPicPr>
            <p:cNvPr id="71" name="Graphic 70">
              <a:extLst>
                <a:ext uri="{FF2B5EF4-FFF2-40B4-BE49-F238E27FC236}">
                  <a16:creationId xmlns:a16="http://schemas.microsoft.com/office/drawing/2014/main" id="{13BEFD54-5DD8-4DA9-B153-AF98D50569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66109" y="4245613"/>
              <a:ext cx="734217" cy="734217"/>
            </a:xfrm>
            <a:prstGeom prst="rect">
              <a:avLst/>
            </a:prstGeom>
          </p:spPr>
        </p:pic>
        <p:sp>
          <p:nvSpPr>
            <p:cNvPr id="30" name="Rectangle 29">
              <a:extLst>
                <a:ext uri="{FF2B5EF4-FFF2-40B4-BE49-F238E27FC236}">
                  <a16:creationId xmlns:a16="http://schemas.microsoft.com/office/drawing/2014/main" id="{FDC961EF-A74C-4E15-89D7-DDFC6F1D1455}"/>
                </a:ext>
              </a:extLst>
            </p:cNvPr>
            <p:cNvSpPr/>
            <p:nvPr/>
          </p:nvSpPr>
          <p:spPr>
            <a:xfrm>
              <a:off x="5307545" y="4732350"/>
              <a:ext cx="451343" cy="184666"/>
            </a:xfrm>
            <a:prstGeom prst="rect">
              <a:avLst/>
            </a:prstGeom>
          </p:spPr>
          <p:txBody>
            <a:bodyPr wrap="square" lIns="0" tIns="0" rIns="0" bIns="0">
              <a:spAutoFit/>
            </a:bodyPr>
            <a:lstStyle/>
            <a:p>
              <a:pPr marL="0" marR="0" lvl="0" indent="0" algn="ctr" defTabSz="685783" rtl="0" eaLnBrk="1" fontAlgn="auto" latinLnBrk="0" hangingPunct="1">
                <a:lnSpc>
                  <a:spcPct val="100000"/>
                </a:lnSpc>
                <a:spcBef>
                  <a:spcPts val="525"/>
                </a:spcBef>
                <a:spcAft>
                  <a:spcPts val="0"/>
                </a:spcAft>
                <a:buClrTx/>
                <a:buSzTx/>
                <a:buFontTx/>
                <a:buNone/>
                <a:tabLst/>
                <a:defRPr/>
              </a:pPr>
              <a:r>
                <a:rPr kumimoji="0" lang="en-US" sz="12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75</a:t>
              </a:r>
              <a:endParaRPr kumimoji="0" lang="ru-RU" sz="1200" b="0" i="0" u="none" strike="noStrike" kern="1200" cap="none" spc="0" normalizeH="0" baseline="0" noProof="0">
                <a:ln>
                  <a:noFill/>
                </a:ln>
                <a:solidFill>
                  <a:srgbClr val="93EB20"/>
                </a:solidFill>
                <a:effectLst/>
                <a:uLnTx/>
                <a:uFillTx/>
                <a:latin typeface="Tahoma"/>
                <a:ea typeface="+mn-ea"/>
                <a:cs typeface="+mn-cs"/>
              </a:endParaRPr>
            </a:p>
          </p:txBody>
        </p:sp>
        <p:sp>
          <p:nvSpPr>
            <p:cNvPr id="33" name="Oval 32">
              <a:extLst>
                <a:ext uri="{FF2B5EF4-FFF2-40B4-BE49-F238E27FC236}">
                  <a16:creationId xmlns:a16="http://schemas.microsoft.com/office/drawing/2014/main" id="{085CC072-287D-4B0B-8133-90C2BF31218C}"/>
                </a:ext>
              </a:extLst>
            </p:cNvPr>
            <p:cNvSpPr/>
            <p:nvPr/>
          </p:nvSpPr>
          <p:spPr bwMode="auto">
            <a:xfrm>
              <a:off x="5472076" y="4553192"/>
              <a:ext cx="122284" cy="122282"/>
            </a:xfrm>
            <a:prstGeom prst="ellipse">
              <a:avLst/>
            </a:prstGeom>
            <a:solidFill>
              <a:schemeClr val="bg1"/>
            </a:solidFill>
            <a:ln w="22225">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pic>
          <p:nvPicPr>
            <p:cNvPr id="5" name="Graphic 4">
              <a:extLst>
                <a:ext uri="{FF2B5EF4-FFF2-40B4-BE49-F238E27FC236}">
                  <a16:creationId xmlns:a16="http://schemas.microsoft.com/office/drawing/2014/main" id="{B6F7E908-980A-4111-B8C7-A411E5958E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02175" y="3159368"/>
              <a:ext cx="862084" cy="151644"/>
            </a:xfrm>
            <a:prstGeom prst="rect">
              <a:avLst/>
            </a:prstGeom>
          </p:spPr>
        </p:pic>
      </p:grpSp>
      <p:sp>
        <p:nvSpPr>
          <p:cNvPr id="72" name="Rectangle 71">
            <a:extLst>
              <a:ext uri="{FF2B5EF4-FFF2-40B4-BE49-F238E27FC236}">
                <a16:creationId xmlns:a16="http://schemas.microsoft.com/office/drawing/2014/main" id="{9B65D8DD-3C36-4CB2-9BD8-2B53D69117CD}"/>
              </a:ext>
            </a:extLst>
          </p:cNvPr>
          <p:cNvSpPr/>
          <p:nvPr/>
        </p:nvSpPr>
        <p:spPr>
          <a:xfrm>
            <a:off x="533328" y="3449970"/>
            <a:ext cx="1038746"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Satisfaction level</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4" name="Rectangle 73">
            <a:extLst>
              <a:ext uri="{FF2B5EF4-FFF2-40B4-BE49-F238E27FC236}">
                <a16:creationId xmlns:a16="http://schemas.microsoft.com/office/drawing/2014/main" id="{2D759867-846B-4889-95E2-24F22355605A}"/>
              </a:ext>
            </a:extLst>
          </p:cNvPr>
          <p:cNvSpPr/>
          <p:nvPr/>
        </p:nvSpPr>
        <p:spPr>
          <a:xfrm>
            <a:off x="546152" y="3741345"/>
            <a:ext cx="1025922"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Product features</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8" name="Rectangle 97">
            <a:extLst>
              <a:ext uri="{FF2B5EF4-FFF2-40B4-BE49-F238E27FC236}">
                <a16:creationId xmlns:a16="http://schemas.microsoft.com/office/drawing/2014/main" id="{BA4D5678-C288-4A1E-B8B2-957A1807DDC2}"/>
              </a:ext>
            </a:extLst>
          </p:cNvPr>
          <p:cNvSpPr/>
          <p:nvPr/>
        </p:nvSpPr>
        <p:spPr>
          <a:xfrm>
            <a:off x="355394" y="4324269"/>
            <a:ext cx="1216680"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Likelihood to renew</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9" name="Rectangle 98">
            <a:extLst>
              <a:ext uri="{FF2B5EF4-FFF2-40B4-BE49-F238E27FC236}">
                <a16:creationId xmlns:a16="http://schemas.microsoft.com/office/drawing/2014/main" id="{5EACA6A3-89FB-442C-916B-353E2CF2DF91}"/>
              </a:ext>
            </a:extLst>
          </p:cNvPr>
          <p:cNvSpPr/>
          <p:nvPr/>
        </p:nvSpPr>
        <p:spPr>
          <a:xfrm>
            <a:off x="403484" y="4052740"/>
            <a:ext cx="1168590" cy="169277"/>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Sales effectiveness</a:t>
            </a:r>
            <a:endParaRPr kumimoji="0" lang="ru-RU" sz="1100" b="0" i="0" u="none" strike="noStrike" kern="1200" cap="none" spc="0" normalizeH="0" baseline="0" noProof="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7" name="Rectangle 56">
            <a:extLst>
              <a:ext uri="{FF2B5EF4-FFF2-40B4-BE49-F238E27FC236}">
                <a16:creationId xmlns:a16="http://schemas.microsoft.com/office/drawing/2014/main" id="{8125AB28-42EC-49E0-B857-E4C217EF43C8}"/>
              </a:ext>
            </a:extLst>
          </p:cNvPr>
          <p:cNvSpPr/>
          <p:nvPr/>
        </p:nvSpPr>
        <p:spPr bwMode="auto">
          <a:xfrm>
            <a:off x="1715224" y="3498609"/>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5" name="Rectangle 74">
            <a:extLst>
              <a:ext uri="{FF2B5EF4-FFF2-40B4-BE49-F238E27FC236}">
                <a16:creationId xmlns:a16="http://schemas.microsoft.com/office/drawing/2014/main" id="{BA11C3E9-2AFD-45B0-8D3D-AB1715680CEA}"/>
              </a:ext>
            </a:extLst>
          </p:cNvPr>
          <p:cNvSpPr/>
          <p:nvPr/>
        </p:nvSpPr>
        <p:spPr bwMode="auto">
          <a:xfrm>
            <a:off x="1715224" y="3796367"/>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6" name="Rectangle 75">
            <a:extLst>
              <a:ext uri="{FF2B5EF4-FFF2-40B4-BE49-F238E27FC236}">
                <a16:creationId xmlns:a16="http://schemas.microsoft.com/office/drawing/2014/main" id="{49719773-F194-4072-AD91-BEA35BF6A384}"/>
              </a:ext>
            </a:extLst>
          </p:cNvPr>
          <p:cNvSpPr/>
          <p:nvPr/>
        </p:nvSpPr>
        <p:spPr bwMode="auto">
          <a:xfrm>
            <a:off x="1715224" y="4095074"/>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7" name="Rectangle 76">
            <a:extLst>
              <a:ext uri="{FF2B5EF4-FFF2-40B4-BE49-F238E27FC236}">
                <a16:creationId xmlns:a16="http://schemas.microsoft.com/office/drawing/2014/main" id="{52A2E408-821C-4017-B1E0-806C65CEB8CA}"/>
              </a:ext>
            </a:extLst>
          </p:cNvPr>
          <p:cNvSpPr/>
          <p:nvPr/>
        </p:nvSpPr>
        <p:spPr bwMode="auto">
          <a:xfrm>
            <a:off x="1715224" y="4372907"/>
            <a:ext cx="1025922" cy="72000"/>
          </a:xfrm>
          <a:prstGeom prst="rect">
            <a:avLst/>
          </a:prstGeom>
          <a:solidFill>
            <a:srgbClr val="93EB2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8" name="Rectangle 77">
            <a:extLst>
              <a:ext uri="{FF2B5EF4-FFF2-40B4-BE49-F238E27FC236}">
                <a16:creationId xmlns:a16="http://schemas.microsoft.com/office/drawing/2014/main" id="{CE996936-BC22-4184-825D-21CF251C1ECD}"/>
              </a:ext>
            </a:extLst>
          </p:cNvPr>
          <p:cNvSpPr/>
          <p:nvPr/>
        </p:nvSpPr>
        <p:spPr bwMode="auto">
          <a:xfrm>
            <a:off x="1715224" y="3498609"/>
            <a:ext cx="978098"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79" name="Rectangle 78">
            <a:extLst>
              <a:ext uri="{FF2B5EF4-FFF2-40B4-BE49-F238E27FC236}">
                <a16:creationId xmlns:a16="http://schemas.microsoft.com/office/drawing/2014/main" id="{65CE6243-A18B-4F82-8CD0-F6FC5FB43F1E}"/>
              </a:ext>
            </a:extLst>
          </p:cNvPr>
          <p:cNvSpPr/>
          <p:nvPr/>
        </p:nvSpPr>
        <p:spPr bwMode="auto">
          <a:xfrm>
            <a:off x="1715224" y="3796367"/>
            <a:ext cx="947996"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80" name="Rectangle 79">
            <a:extLst>
              <a:ext uri="{FF2B5EF4-FFF2-40B4-BE49-F238E27FC236}">
                <a16:creationId xmlns:a16="http://schemas.microsoft.com/office/drawing/2014/main" id="{B104E26E-40B8-4E6F-B0D3-E5B19AD44854}"/>
              </a:ext>
            </a:extLst>
          </p:cNvPr>
          <p:cNvSpPr/>
          <p:nvPr/>
        </p:nvSpPr>
        <p:spPr bwMode="auto">
          <a:xfrm>
            <a:off x="1715224" y="4095074"/>
            <a:ext cx="978098"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81" name="Rectangle 80">
            <a:extLst>
              <a:ext uri="{FF2B5EF4-FFF2-40B4-BE49-F238E27FC236}">
                <a16:creationId xmlns:a16="http://schemas.microsoft.com/office/drawing/2014/main" id="{487286D3-0285-4799-9745-F96FA431E115}"/>
              </a:ext>
            </a:extLst>
          </p:cNvPr>
          <p:cNvSpPr/>
          <p:nvPr/>
        </p:nvSpPr>
        <p:spPr bwMode="auto">
          <a:xfrm>
            <a:off x="1715224" y="4372907"/>
            <a:ext cx="961346" cy="72000"/>
          </a:xfrm>
          <a:prstGeom prst="rect">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ru-RU" sz="1350" b="0" i="0" u="none" strike="noStrike" kern="120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82" name="Rectangle 81">
            <a:extLst>
              <a:ext uri="{FF2B5EF4-FFF2-40B4-BE49-F238E27FC236}">
                <a16:creationId xmlns:a16="http://schemas.microsoft.com/office/drawing/2014/main" id="{788218D5-011A-4C04-A993-12FEC68E233C}"/>
              </a:ext>
            </a:extLst>
          </p:cNvPr>
          <p:cNvSpPr/>
          <p:nvPr/>
        </p:nvSpPr>
        <p:spPr>
          <a:xfrm>
            <a:off x="2881561" y="3434581"/>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9.1</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3" name="Rectangle 82">
            <a:extLst>
              <a:ext uri="{FF2B5EF4-FFF2-40B4-BE49-F238E27FC236}">
                <a16:creationId xmlns:a16="http://schemas.microsoft.com/office/drawing/2014/main" id="{9CC5EFB8-F51D-4AA3-9F58-B757CF44DB54}"/>
              </a:ext>
            </a:extLst>
          </p:cNvPr>
          <p:cNvSpPr/>
          <p:nvPr/>
        </p:nvSpPr>
        <p:spPr>
          <a:xfrm>
            <a:off x="2881561" y="3725018"/>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9.0</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4" name="Rectangle 83">
            <a:extLst>
              <a:ext uri="{FF2B5EF4-FFF2-40B4-BE49-F238E27FC236}">
                <a16:creationId xmlns:a16="http://schemas.microsoft.com/office/drawing/2014/main" id="{CC5D5232-111F-4FE9-8281-0624502CB0E1}"/>
              </a:ext>
            </a:extLst>
          </p:cNvPr>
          <p:cNvSpPr/>
          <p:nvPr/>
        </p:nvSpPr>
        <p:spPr>
          <a:xfrm>
            <a:off x="2881561" y="4009750"/>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9.1</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5" name="Rectangle 84">
            <a:extLst>
              <a:ext uri="{FF2B5EF4-FFF2-40B4-BE49-F238E27FC236}">
                <a16:creationId xmlns:a16="http://schemas.microsoft.com/office/drawing/2014/main" id="{6DDB3BC7-B40A-4958-A111-4587CF69755F}"/>
              </a:ext>
            </a:extLst>
          </p:cNvPr>
          <p:cNvSpPr/>
          <p:nvPr/>
        </p:nvSpPr>
        <p:spPr>
          <a:xfrm>
            <a:off x="2881561" y="4308880"/>
            <a:ext cx="479298" cy="200055"/>
          </a:xfrm>
          <a:prstGeom prst="rect">
            <a:avLst/>
          </a:prstGeom>
        </p:spPr>
        <p:txBody>
          <a:bodyPr wrap="none" lIns="0" tIns="0" rIns="0" bIns="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9.1</a:t>
            </a:r>
            <a:r>
              <a:rPr kumimoji="0" lang="en-US"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rPr>
              <a:t>|10</a:t>
            </a:r>
            <a:endParaRPr kumimoji="0" lang="ru-RU" sz="1300" b="0" i="0" u="none" strike="noStrike" kern="1200" cap="none" spc="0" normalizeH="0" baseline="0" noProof="0">
              <a:ln>
                <a:noFill/>
              </a:ln>
              <a:solidFill>
                <a:srgbClr val="3B7F2F"/>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56" name="Group 55">
            <a:extLst>
              <a:ext uri="{FF2B5EF4-FFF2-40B4-BE49-F238E27FC236}">
                <a16:creationId xmlns:a16="http://schemas.microsoft.com/office/drawing/2014/main" id="{F65707EE-229F-4D52-88BE-6F29F99CBD4A}"/>
              </a:ext>
            </a:extLst>
          </p:cNvPr>
          <p:cNvGrpSpPr/>
          <p:nvPr/>
        </p:nvGrpSpPr>
        <p:grpSpPr>
          <a:xfrm>
            <a:off x="3872285" y="2083842"/>
            <a:ext cx="2843013" cy="611843"/>
            <a:chOff x="3872776" y="982045"/>
            <a:chExt cx="2843013" cy="611843"/>
          </a:xfrm>
        </p:grpSpPr>
        <p:grpSp>
          <p:nvGrpSpPr>
            <p:cNvPr id="7" name="Group 6">
              <a:extLst>
                <a:ext uri="{FF2B5EF4-FFF2-40B4-BE49-F238E27FC236}">
                  <a16:creationId xmlns:a16="http://schemas.microsoft.com/office/drawing/2014/main" id="{97E79D4F-76F6-4D17-8963-F14DBE3F608B}"/>
                </a:ext>
              </a:extLst>
            </p:cNvPr>
            <p:cNvGrpSpPr/>
            <p:nvPr/>
          </p:nvGrpSpPr>
          <p:grpSpPr>
            <a:xfrm>
              <a:off x="4550342" y="982045"/>
              <a:ext cx="2165447" cy="532385"/>
              <a:chOff x="4550342" y="945293"/>
              <a:chExt cx="2165447" cy="532385"/>
            </a:xfrm>
          </p:grpSpPr>
          <p:sp>
            <p:nvSpPr>
              <p:cNvPr id="37" name="TextBox 36">
                <a:extLst>
                  <a:ext uri="{FF2B5EF4-FFF2-40B4-BE49-F238E27FC236}">
                    <a16:creationId xmlns:a16="http://schemas.microsoft.com/office/drawing/2014/main" id="{ED795EA8-47CB-4E93-9052-FC8E742C0AA9}"/>
                  </a:ext>
                </a:extLst>
              </p:cNvPr>
              <p:cNvSpPr txBox="1"/>
              <p:nvPr/>
            </p:nvSpPr>
            <p:spPr>
              <a:xfrm>
                <a:off x="4550342" y="945293"/>
                <a:ext cx="910506" cy="369332"/>
              </a:xfrm>
              <a:prstGeom prst="rect">
                <a:avLst/>
              </a:prstGeom>
            </p:spPr>
            <p:txBody>
              <a:bodyPr wrap="non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a:ln>
                      <a:noFill/>
                    </a:ln>
                    <a:solidFill>
                      <a:srgbClr val="93EB20"/>
                    </a:solidFill>
                    <a:effectLst/>
                    <a:uLnTx/>
                    <a:uFillTx/>
                    <a:latin typeface="Tahoma"/>
                    <a:ea typeface="+mn-ea"/>
                    <a:cs typeface="+mn-cs"/>
                  </a:rPr>
                  <a:t>400</a:t>
                </a:r>
                <a:r>
                  <a:rPr kumimoji="0" lang="en-US" sz="2400" b="0" i="0" u="none" strike="noStrike" kern="1200" cap="none" spc="0" normalizeH="0" baseline="0" noProof="0">
                    <a:ln>
                      <a:noFill/>
                    </a:ln>
                    <a:solidFill>
                      <a:srgbClr val="93EB20"/>
                    </a:solidFill>
                    <a:effectLst/>
                    <a:uLnTx/>
                    <a:uFillTx/>
                    <a:latin typeface="Tahoma"/>
                    <a:ea typeface="+mn-ea"/>
                    <a:cs typeface="+mn-cs"/>
                  </a:rPr>
                  <a:t>K</a:t>
                </a:r>
                <a:r>
                  <a:rPr kumimoji="0" lang="en-US" sz="2400" b="0" i="0" u="none" strike="noStrike" kern="1200" cap="none" spc="0" normalizeH="0" baseline="0" noProof="0" dirty="0">
                    <a:ln>
                      <a:noFill/>
                    </a:ln>
                    <a:solidFill>
                      <a:srgbClr val="93EB20"/>
                    </a:solidFill>
                    <a:effectLst/>
                    <a:uLnTx/>
                    <a:uFillTx/>
                    <a:latin typeface="Tahoma"/>
                    <a:ea typeface="+mn-ea"/>
                    <a:cs typeface="+mn-cs"/>
                  </a:rPr>
                  <a:t>+</a:t>
                </a:r>
                <a:endParaRPr kumimoji="0" lang="ru-RU" sz="2400" b="0" i="0" u="none" strike="noStrike" kern="1200" cap="none" spc="0" normalizeH="0" baseline="0" noProof="0" dirty="0">
                  <a:ln>
                    <a:noFill/>
                  </a:ln>
                  <a:solidFill>
                    <a:srgbClr val="93EB20"/>
                  </a:solidFill>
                  <a:effectLst/>
                  <a:uLnTx/>
                  <a:uFillTx/>
                  <a:latin typeface="Tahoma"/>
                  <a:ea typeface="+mn-ea"/>
                  <a:cs typeface="+mn-cs"/>
                </a:endParaRPr>
              </a:p>
            </p:txBody>
          </p:sp>
          <p:sp>
            <p:nvSpPr>
              <p:cNvPr id="40" name="Rectangle 39">
                <a:extLst>
                  <a:ext uri="{FF2B5EF4-FFF2-40B4-BE49-F238E27FC236}">
                    <a16:creationId xmlns:a16="http://schemas.microsoft.com/office/drawing/2014/main" id="{96450C9F-9FD8-454B-8D54-BDC24D611A96}"/>
                  </a:ext>
                </a:extLst>
              </p:cNvPr>
              <p:cNvSpPr/>
              <p:nvPr/>
            </p:nvSpPr>
            <p:spPr>
              <a:xfrm>
                <a:off x="4550342" y="1308401"/>
                <a:ext cx="2165447" cy="169277"/>
              </a:xfrm>
              <a:prstGeom prst="rect">
                <a:avLst/>
              </a:prstGeom>
            </p:spPr>
            <p:txBody>
              <a:bodyPr wrap="square" lIns="0" tIns="0" rIns="0" bIns="0">
                <a:spAutoFit/>
              </a:bodyPr>
              <a:lstStyle/>
              <a:p>
                <a:pPr marL="0" marR="0" lvl="0" indent="0" algn="l" defTabSz="685783" rtl="0" eaLnBrk="1" fontAlgn="auto" latinLnBrk="0" hangingPunct="1">
                  <a:lnSpc>
                    <a:spcPct val="100000"/>
                  </a:lnSpc>
                  <a:spcBef>
                    <a:spcPts val="525"/>
                  </a:spcBef>
                  <a:spcAft>
                    <a:spcPts val="0"/>
                  </a:spcAft>
                  <a:buClrTx/>
                  <a:buSzTx/>
                  <a:buFontTx/>
                  <a:buNone/>
                  <a:tabLst/>
                  <a:defRPr/>
                </a:pP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전세계 고객</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kumimoji="0" lang="en-US" sz="1100" b="0" i="0" u="none" strike="noStrike" kern="1200" cap="none" spc="0" normalizeH="0" baseline="0" noProof="0" dirty="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12</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년 연속 성장</a:t>
                </a:r>
                <a:endParaRPr kumimoji="0" lang="ru-RU" sz="1100" b="0" i="0" u="none" strike="noStrike" kern="1200" cap="none" spc="0" normalizeH="0" baseline="0" noProof="0" dirty="0">
                  <a:ln>
                    <a:noFill/>
                  </a:ln>
                  <a:solidFill>
                    <a:srgbClr val="FFFFFF"/>
                  </a:solidFill>
                  <a:effectLst/>
                  <a:uLnTx/>
                  <a:uFillTx/>
                  <a:latin typeface="Tahoma"/>
                  <a:ea typeface="+mn-ea"/>
                  <a:cs typeface="+mn-cs"/>
                </a:endParaRPr>
              </a:p>
            </p:txBody>
          </p:sp>
        </p:grpSp>
        <p:pic>
          <p:nvPicPr>
            <p:cNvPr id="23" name="Graphic 22">
              <a:extLst>
                <a:ext uri="{FF2B5EF4-FFF2-40B4-BE49-F238E27FC236}">
                  <a16:creationId xmlns:a16="http://schemas.microsoft.com/office/drawing/2014/main" id="{C9F4A520-6A02-4AD9-BAF1-99EACF2DB17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72776" y="1052852"/>
              <a:ext cx="531868" cy="541036"/>
            </a:xfrm>
            <a:prstGeom prst="rect">
              <a:avLst/>
            </a:prstGeom>
          </p:spPr>
        </p:pic>
      </p:grpSp>
      <p:grpSp>
        <p:nvGrpSpPr>
          <p:cNvPr id="25" name="Group 24">
            <a:extLst>
              <a:ext uri="{FF2B5EF4-FFF2-40B4-BE49-F238E27FC236}">
                <a16:creationId xmlns:a16="http://schemas.microsoft.com/office/drawing/2014/main" id="{A7B48709-3E58-49E0-B096-45916A267B5B}"/>
              </a:ext>
            </a:extLst>
          </p:cNvPr>
          <p:cNvGrpSpPr/>
          <p:nvPr/>
        </p:nvGrpSpPr>
        <p:grpSpPr>
          <a:xfrm>
            <a:off x="3872285" y="998699"/>
            <a:ext cx="2817878" cy="720000"/>
            <a:chOff x="6501388" y="1990359"/>
            <a:chExt cx="2817878" cy="720000"/>
          </a:xfrm>
        </p:grpSpPr>
        <p:grpSp>
          <p:nvGrpSpPr>
            <p:cNvPr id="15" name="Group 14">
              <a:extLst>
                <a:ext uri="{FF2B5EF4-FFF2-40B4-BE49-F238E27FC236}">
                  <a16:creationId xmlns:a16="http://schemas.microsoft.com/office/drawing/2014/main" id="{F1340CCE-05A7-4424-9930-A6821AA94AF8}"/>
                </a:ext>
              </a:extLst>
            </p:cNvPr>
            <p:cNvGrpSpPr/>
            <p:nvPr/>
          </p:nvGrpSpPr>
          <p:grpSpPr>
            <a:xfrm>
              <a:off x="7153819" y="1995939"/>
              <a:ext cx="2165447" cy="701662"/>
              <a:chOff x="6680429" y="2792423"/>
              <a:chExt cx="2165447" cy="701662"/>
            </a:xfrm>
          </p:grpSpPr>
          <p:sp>
            <p:nvSpPr>
              <p:cNvPr id="19" name="TextBox 18">
                <a:extLst>
                  <a:ext uri="{FF2B5EF4-FFF2-40B4-BE49-F238E27FC236}">
                    <a16:creationId xmlns:a16="http://schemas.microsoft.com/office/drawing/2014/main" id="{395B31D4-10A7-427E-B8EC-E9251743A17A}"/>
                  </a:ext>
                </a:extLst>
              </p:cNvPr>
              <p:cNvSpPr txBox="1"/>
              <p:nvPr/>
            </p:nvSpPr>
            <p:spPr>
              <a:xfrm>
                <a:off x="6680429" y="2792423"/>
                <a:ext cx="637995" cy="369332"/>
              </a:xfrm>
              <a:prstGeom prst="rect">
                <a:avLst/>
              </a:prstGeom>
            </p:spPr>
            <p:txBody>
              <a:bodyPr wrap="non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93EB20"/>
                    </a:solidFill>
                    <a:effectLst/>
                    <a:uLnTx/>
                    <a:uFillTx/>
                    <a:latin typeface="Tahoma"/>
                    <a:ea typeface="+mn-ea"/>
                    <a:cs typeface="+mn-cs"/>
                  </a:rPr>
                  <a:t>76%</a:t>
                </a:r>
                <a:endParaRPr kumimoji="0" lang="ru-RU" sz="2400" b="0" i="0" u="none" strike="noStrike" kern="1200" cap="none" spc="0" normalizeH="0" baseline="0" noProof="0">
                  <a:ln>
                    <a:noFill/>
                  </a:ln>
                  <a:solidFill>
                    <a:srgbClr val="93EB20"/>
                  </a:solidFill>
                  <a:effectLst/>
                  <a:uLnTx/>
                  <a:uFillTx/>
                  <a:latin typeface="Tahoma"/>
                  <a:ea typeface="+mn-ea"/>
                  <a:cs typeface="+mn-cs"/>
                </a:endParaRPr>
              </a:p>
            </p:txBody>
          </p:sp>
          <p:sp>
            <p:nvSpPr>
              <p:cNvPr id="20" name="Rectangle 19">
                <a:extLst>
                  <a:ext uri="{FF2B5EF4-FFF2-40B4-BE49-F238E27FC236}">
                    <a16:creationId xmlns:a16="http://schemas.microsoft.com/office/drawing/2014/main" id="{546E4CDB-5492-4C36-9EA3-0A6FCCD097F0}"/>
                  </a:ext>
                </a:extLst>
              </p:cNvPr>
              <p:cNvSpPr/>
              <p:nvPr/>
            </p:nvSpPr>
            <p:spPr>
              <a:xfrm>
                <a:off x="6680429" y="3155531"/>
                <a:ext cx="2165447" cy="338554"/>
              </a:xfrm>
              <a:prstGeom prst="rect">
                <a:avLst/>
              </a:prstGeom>
            </p:spPr>
            <p:txBody>
              <a:bodyPr wrap="square" lIns="0" tIns="0" rIns="0" bIns="0">
                <a:spAutoFit/>
              </a:bodyPr>
              <a:lstStyle/>
              <a:p>
                <a:pPr lvl="0" defTabSz="685783">
                  <a:spcBef>
                    <a:spcPts val="525"/>
                  </a:spcBef>
                  <a:defRPr/>
                </a:pP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글로벌 </a:t>
                </a:r>
                <a:r>
                  <a:rPr kumimoji="0" lang="en-US" altLang="ko-KR"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2000</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 대기업 및 </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Fortune </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500 </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대기업 중 </a:t>
                </a:r>
                <a:r>
                  <a:rPr lang="en-US" altLang="ko-KR" sz="1100" dirty="0">
                    <a:solidFill>
                      <a:srgbClr val="FFFFFF"/>
                    </a:solidFill>
                    <a:latin typeface="Tahoma" panose="020B0604030504040204" pitchFamily="34" charset="0"/>
                    <a:ea typeface="Tahoma" panose="020B0604030504040204" pitchFamily="34" charset="0"/>
                    <a:cs typeface="Tahoma" panose="020B0604030504040204" pitchFamily="34" charset="0"/>
                  </a:rPr>
                  <a:t>Veeam </a:t>
                </a:r>
                <a:r>
                  <a:rPr lang="ko-KR" altLang="en-US" sz="1100" dirty="0">
                    <a:solidFill>
                      <a:srgbClr val="FFFFFF"/>
                    </a:solidFill>
                    <a:latin typeface="Tahoma" panose="020B0604030504040204" pitchFamily="34" charset="0"/>
                    <a:ea typeface="Tahoma" panose="020B0604030504040204" pitchFamily="34" charset="0"/>
                    <a:cs typeface="Tahoma" panose="020B0604030504040204" pitchFamily="34" charset="0"/>
                  </a:rPr>
                  <a:t>고객</a:t>
                </a:r>
                <a:endParaRPr kumimoji="0" 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pic>
          <p:nvPicPr>
            <p:cNvPr id="86" name="Graphic 85">
              <a:extLst>
                <a:ext uri="{FF2B5EF4-FFF2-40B4-BE49-F238E27FC236}">
                  <a16:creationId xmlns:a16="http://schemas.microsoft.com/office/drawing/2014/main" id="{035BA3C6-4AE6-448D-B400-68708190BBA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01388" y="1990359"/>
              <a:ext cx="521381" cy="720000"/>
            </a:xfrm>
            <a:prstGeom prst="rect">
              <a:avLst/>
            </a:prstGeom>
          </p:spPr>
        </p:pic>
      </p:grpSp>
      <p:sp>
        <p:nvSpPr>
          <p:cNvPr id="87" name="TextBox 86">
            <a:extLst>
              <a:ext uri="{FF2B5EF4-FFF2-40B4-BE49-F238E27FC236}">
                <a16:creationId xmlns:a16="http://schemas.microsoft.com/office/drawing/2014/main" id="{92EFB494-D9F6-495C-871D-6C16D3EEB3BF}"/>
              </a:ext>
            </a:extLst>
          </p:cNvPr>
          <p:cNvSpPr txBox="1"/>
          <p:nvPr/>
        </p:nvSpPr>
        <p:spPr>
          <a:xfrm>
            <a:off x="365760" y="4963255"/>
            <a:ext cx="3670877" cy="76944"/>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467D7D"/>
                </a:solidFill>
                <a:effectLst/>
                <a:uLnTx/>
                <a:uFillTx/>
                <a:latin typeface="Tahoma"/>
                <a:ea typeface="+mn-ea"/>
                <a:cs typeface="+mn-cs"/>
              </a:rPr>
              <a:t>© 2019 Veeam Software. Confidential information. All rights reserved. All trademarks are the property of their respective owners.</a:t>
            </a:r>
          </a:p>
        </p:txBody>
      </p:sp>
      <p:sp>
        <p:nvSpPr>
          <p:cNvPr id="4" name="Rectangle 3">
            <a:extLst>
              <a:ext uri="{FF2B5EF4-FFF2-40B4-BE49-F238E27FC236}">
                <a16:creationId xmlns:a16="http://schemas.microsoft.com/office/drawing/2014/main" id="{4D463A44-C9CF-400E-8DA3-06E0BACEF7CD}"/>
              </a:ext>
            </a:extLst>
          </p:cNvPr>
          <p:cNvSpPr/>
          <p:nvPr/>
        </p:nvSpPr>
        <p:spPr>
          <a:xfrm>
            <a:off x="349252" y="3108742"/>
            <a:ext cx="2107949" cy="169277"/>
          </a:xfrm>
          <a:prstGeom prst="rect">
            <a:avLst/>
          </a:prstGeom>
        </p:spPr>
        <p:txBody>
          <a:bodyPr wrap="non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ko-KR" altLang="en-US" sz="1100" b="0" i="0" u="none" strike="noStrike" kern="1200" cap="none" spc="0" normalizeH="0" baseline="0" noProof="0" dirty="0">
                <a:ln>
                  <a:noFill/>
                </a:ln>
                <a:solidFill>
                  <a:srgbClr val="93EB20"/>
                </a:solidFill>
                <a:effectLst/>
                <a:uLnTx/>
                <a:uFillTx/>
                <a:latin typeface="Tahoma"/>
                <a:ea typeface="+mn-ea"/>
                <a:cs typeface="+mn-cs"/>
              </a:rPr>
              <a:t>고객 만족도 </a:t>
            </a:r>
            <a:r>
              <a:rPr kumimoji="0" lang="en-US" altLang="ko-KR" sz="1100" b="0" i="0" u="none" strike="noStrike" kern="1200" cap="none" spc="0" normalizeH="0" baseline="0" noProof="0" dirty="0">
                <a:ln>
                  <a:noFill/>
                </a:ln>
                <a:solidFill>
                  <a:srgbClr val="93EB20"/>
                </a:solidFill>
                <a:effectLst/>
                <a:uLnTx/>
                <a:uFillTx/>
                <a:latin typeface="Tahoma"/>
                <a:ea typeface="+mn-ea"/>
                <a:cs typeface="+mn-cs"/>
              </a:rPr>
              <a:t>IT</a:t>
            </a:r>
            <a:r>
              <a:rPr kumimoji="0" lang="en-US" altLang="ko-KR" sz="1100" b="0" i="0" u="none" strike="noStrike" kern="1200" cap="none" spc="0" normalizeH="0" noProof="0" dirty="0">
                <a:ln>
                  <a:noFill/>
                </a:ln>
                <a:solidFill>
                  <a:srgbClr val="93EB20"/>
                </a:solidFill>
                <a:effectLst/>
                <a:uLnTx/>
                <a:uFillTx/>
                <a:latin typeface="Tahoma"/>
                <a:ea typeface="+mn-ea"/>
                <a:cs typeface="+mn-cs"/>
              </a:rPr>
              <a:t> </a:t>
            </a:r>
            <a:r>
              <a:rPr kumimoji="0" lang="ko-KR" altLang="en-US" sz="1100" b="0" i="0" u="none" strike="noStrike" kern="1200" cap="none" spc="0" normalizeH="0" noProof="0" dirty="0">
                <a:ln>
                  <a:noFill/>
                </a:ln>
                <a:solidFill>
                  <a:srgbClr val="93EB20"/>
                </a:solidFill>
                <a:effectLst/>
                <a:uLnTx/>
                <a:uFillTx/>
                <a:latin typeface="Tahoma"/>
                <a:ea typeface="+mn-ea"/>
                <a:cs typeface="+mn-cs"/>
              </a:rPr>
              <a:t>제품</a:t>
            </a:r>
            <a:r>
              <a:rPr kumimoji="0" lang="ko-KR" altLang="en-US" sz="1100" b="0" i="0" u="none" strike="noStrike" kern="1200" cap="none" spc="0" normalizeH="0" baseline="0" noProof="0" dirty="0">
                <a:ln>
                  <a:noFill/>
                </a:ln>
                <a:solidFill>
                  <a:srgbClr val="93EB20"/>
                </a:solidFill>
                <a:effectLst/>
                <a:uLnTx/>
                <a:uFillTx/>
                <a:latin typeface="Tahoma"/>
                <a:ea typeface="+mn-ea"/>
                <a:cs typeface="+mn-cs"/>
              </a:rPr>
              <a:t> 평균의 </a:t>
            </a:r>
            <a:r>
              <a:rPr kumimoji="0" lang="en-US" sz="1100" b="0" i="0" u="none" strike="noStrike" kern="1200" cap="none" spc="0" normalizeH="0" baseline="0" noProof="0" dirty="0">
                <a:ln>
                  <a:noFill/>
                </a:ln>
                <a:solidFill>
                  <a:srgbClr val="93EB20"/>
                </a:solidFill>
                <a:effectLst/>
                <a:uLnTx/>
                <a:uFillTx/>
                <a:latin typeface="Tahoma"/>
                <a:ea typeface="+mn-ea"/>
                <a:cs typeface="+mn-cs"/>
              </a:rPr>
              <a:t>3.5</a:t>
            </a:r>
            <a:r>
              <a:rPr kumimoji="0" lang="ko-KR" altLang="en-US" sz="1100" b="0" i="0" u="none" strike="noStrike" kern="1200" cap="none" spc="0" normalizeH="0" baseline="0" noProof="0" dirty="0">
                <a:ln>
                  <a:noFill/>
                </a:ln>
                <a:solidFill>
                  <a:srgbClr val="93EB20"/>
                </a:solidFill>
                <a:effectLst/>
                <a:uLnTx/>
                <a:uFillTx/>
                <a:latin typeface="Tahoma"/>
                <a:ea typeface="+mn-ea"/>
                <a:cs typeface="+mn-cs"/>
              </a:rPr>
              <a:t>배</a:t>
            </a:r>
            <a:endParaRPr kumimoji="0" lang="ru-RU" sz="1100" b="0" i="0" u="none" strike="noStrike" kern="1200" cap="none" spc="0" normalizeH="0" baseline="0" noProof="0" dirty="0">
              <a:ln>
                <a:noFill/>
              </a:ln>
              <a:solidFill>
                <a:srgbClr val="93EB20"/>
              </a:solidFill>
              <a:effectLst/>
              <a:uLnTx/>
              <a:uFillTx/>
              <a:latin typeface="Tahoma"/>
              <a:ea typeface="+mn-ea"/>
              <a:cs typeface="+mn-cs"/>
            </a:endParaRPr>
          </a:p>
        </p:txBody>
      </p:sp>
      <p:grpSp>
        <p:nvGrpSpPr>
          <p:cNvPr id="12" name="Group 11">
            <a:extLst>
              <a:ext uri="{FF2B5EF4-FFF2-40B4-BE49-F238E27FC236}">
                <a16:creationId xmlns:a16="http://schemas.microsoft.com/office/drawing/2014/main" id="{A4E8C6DE-3178-4C76-85A6-7AE237389FCD}"/>
              </a:ext>
            </a:extLst>
          </p:cNvPr>
          <p:cNvGrpSpPr/>
          <p:nvPr/>
        </p:nvGrpSpPr>
        <p:grpSpPr>
          <a:xfrm>
            <a:off x="6512426" y="1000830"/>
            <a:ext cx="2836664" cy="759229"/>
            <a:chOff x="6512426" y="1000830"/>
            <a:chExt cx="2836664" cy="759229"/>
          </a:xfrm>
        </p:grpSpPr>
        <p:grpSp>
          <p:nvGrpSpPr>
            <p:cNvPr id="13" name="Group 12">
              <a:extLst>
                <a:ext uri="{FF2B5EF4-FFF2-40B4-BE49-F238E27FC236}">
                  <a16:creationId xmlns:a16="http://schemas.microsoft.com/office/drawing/2014/main" id="{FCF76270-904E-4577-B8C2-AE087D2F9347}"/>
                </a:ext>
              </a:extLst>
            </p:cNvPr>
            <p:cNvGrpSpPr/>
            <p:nvPr/>
          </p:nvGrpSpPr>
          <p:grpSpPr>
            <a:xfrm>
              <a:off x="7183643" y="1000830"/>
              <a:ext cx="2165447" cy="759229"/>
              <a:chOff x="6680429" y="2204838"/>
              <a:chExt cx="2165447" cy="788160"/>
            </a:xfrm>
          </p:grpSpPr>
          <p:sp>
            <p:nvSpPr>
              <p:cNvPr id="17" name="TextBox 16">
                <a:extLst>
                  <a:ext uri="{FF2B5EF4-FFF2-40B4-BE49-F238E27FC236}">
                    <a16:creationId xmlns:a16="http://schemas.microsoft.com/office/drawing/2014/main" id="{406FD201-0656-4E08-823A-37EB3FE89049}"/>
                  </a:ext>
                </a:extLst>
              </p:cNvPr>
              <p:cNvSpPr txBox="1"/>
              <p:nvPr/>
            </p:nvSpPr>
            <p:spPr>
              <a:xfrm>
                <a:off x="6680429" y="2204838"/>
                <a:ext cx="504946" cy="383405"/>
              </a:xfrm>
              <a:prstGeom prst="rect">
                <a:avLst/>
              </a:prstGeom>
            </p:spPr>
            <p:txBody>
              <a:bodyPr wrap="non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3EB20"/>
                    </a:solidFill>
                    <a:effectLst/>
                    <a:uLnTx/>
                    <a:uFillTx/>
                    <a:latin typeface="Tahoma"/>
                    <a:ea typeface="+mn-ea"/>
                    <a:cs typeface="+mn-cs"/>
                  </a:rPr>
                  <a:t>160</a:t>
                </a:r>
                <a:endParaRPr kumimoji="0" lang="ru-RU" sz="2400" b="0" i="0" u="none" strike="noStrike" kern="1200" cap="none" spc="0" normalizeH="0" baseline="0" noProof="0" dirty="0">
                  <a:ln>
                    <a:noFill/>
                  </a:ln>
                  <a:solidFill>
                    <a:srgbClr val="93EB20"/>
                  </a:solidFill>
                  <a:effectLst/>
                  <a:uLnTx/>
                  <a:uFillTx/>
                  <a:latin typeface="Tahoma"/>
                  <a:ea typeface="+mn-ea"/>
                  <a:cs typeface="+mn-cs"/>
                </a:endParaRPr>
              </a:p>
            </p:txBody>
          </p:sp>
          <p:sp>
            <p:nvSpPr>
              <p:cNvPr id="18" name="Rectangle 17">
                <a:extLst>
                  <a:ext uri="{FF2B5EF4-FFF2-40B4-BE49-F238E27FC236}">
                    <a16:creationId xmlns:a16="http://schemas.microsoft.com/office/drawing/2014/main" id="{78B7DED5-AF72-4D4A-8AA7-DC4345AC0BD6}"/>
                  </a:ext>
                </a:extLst>
              </p:cNvPr>
              <p:cNvSpPr/>
              <p:nvPr/>
            </p:nvSpPr>
            <p:spPr>
              <a:xfrm>
                <a:off x="6680429" y="2574980"/>
                <a:ext cx="2165447" cy="418018"/>
              </a:xfrm>
              <a:prstGeom prst="rect">
                <a:avLst/>
              </a:prstGeom>
            </p:spPr>
            <p:txBody>
              <a:bodyPr wrap="square" lIns="0" tIns="0" rIns="0" bIns="0">
                <a:spAutoFit/>
              </a:bodyPr>
              <a:lstStyle/>
              <a:p>
                <a:pPr marL="0" marR="0" lvl="0" indent="0" algn="l" defTabSz="685783" rtl="0" eaLnBrk="1" fontAlgn="auto" latinLnBrk="0" hangingPunct="1">
                  <a:lnSpc>
                    <a:spcPct val="100000"/>
                  </a:lnSpc>
                  <a:spcBef>
                    <a:spcPts val="525"/>
                  </a:spcBef>
                  <a:spcAft>
                    <a:spcPts val="0"/>
                  </a:spcAft>
                  <a:buClrTx/>
                  <a:buSzTx/>
                  <a:buFontTx/>
                  <a:buNone/>
                  <a:tabLst/>
                  <a:defRPr/>
                </a:pPr>
                <a:r>
                  <a:rPr kumimoji="0" lang="ko-KR" altLang="en-US" sz="1100" b="0" i="0" u="none" strike="noStrike" kern="1200" cap="none" spc="0" normalizeH="0" baseline="0" noProof="0" dirty="0">
                    <a:ln>
                      <a:noFill/>
                    </a:ln>
                    <a:solidFill>
                      <a:srgbClr val="FFFFFF"/>
                    </a:solidFill>
                    <a:effectLst/>
                    <a:uLnTx/>
                    <a:uFillTx/>
                    <a:latin typeface="Tahoma"/>
                    <a:ea typeface="+mn-ea"/>
                    <a:cs typeface="+mn-cs"/>
                  </a:rPr>
                  <a:t>나라들에 </a:t>
                </a:r>
                <a:r>
                  <a:rPr kumimoji="0" lang="en-US" sz="1100" b="0" i="0" u="none" strike="noStrike" kern="1200" cap="none" spc="0" normalizeH="0" baseline="0" noProof="0" dirty="0">
                    <a:ln>
                      <a:noFill/>
                    </a:ln>
                    <a:solidFill>
                      <a:srgbClr val="93EB20"/>
                    </a:solidFill>
                    <a:effectLst/>
                    <a:uLnTx/>
                    <a:uFillTx/>
                    <a:latin typeface="Tahoma"/>
                    <a:ea typeface="Tahoma"/>
                    <a:cs typeface="Tahoma"/>
                  </a:rPr>
                  <a:t>4</a:t>
                </a:r>
                <a:r>
                  <a:rPr kumimoji="0" lang="en-US" altLang="ko-KR" sz="1100" b="0" i="0" u="none" strike="noStrike" kern="1200" cap="none" spc="0" normalizeH="0" baseline="0" noProof="0" dirty="0">
                    <a:ln>
                      <a:noFill/>
                    </a:ln>
                    <a:solidFill>
                      <a:srgbClr val="93EB20"/>
                    </a:solidFill>
                    <a:effectLst/>
                    <a:uLnTx/>
                    <a:uFillTx/>
                    <a:latin typeface="Tahoma"/>
                    <a:ea typeface="Tahoma"/>
                    <a:cs typeface="Tahoma"/>
                  </a:rPr>
                  <a:t>4</a:t>
                </a:r>
                <a:r>
                  <a:rPr kumimoji="0" lang="en-US" sz="1100" b="0" i="0" u="none" strike="noStrike" kern="1200" cap="none" spc="0" normalizeH="0" baseline="0" noProof="0" dirty="0">
                    <a:ln>
                      <a:noFill/>
                    </a:ln>
                    <a:solidFill>
                      <a:srgbClr val="93EB20"/>
                    </a:solidFill>
                    <a:effectLst/>
                    <a:uLnTx/>
                    <a:uFillTx/>
                    <a:latin typeface="Tahoma"/>
                    <a:ea typeface="Tahoma"/>
                    <a:cs typeface="Tahoma"/>
                  </a:rPr>
                  <a:t>00+</a:t>
                </a:r>
                <a:r>
                  <a:rPr lang="ko-KR" altLang="en-US" sz="1100" dirty="0">
                    <a:solidFill>
                      <a:srgbClr val="FFFFFF"/>
                    </a:solidFill>
                    <a:latin typeface="Tahoma"/>
                  </a:rPr>
                  <a:t>명</a:t>
                </a:r>
                <a:r>
                  <a:rPr lang="en-US" sz="1100" dirty="0">
                    <a:solidFill>
                      <a:srgbClr val="FFFFFF"/>
                    </a:solidFill>
                    <a:latin typeface="Tahoma"/>
                  </a:rPr>
                  <a:t> </a:t>
                </a:r>
                <a:r>
                  <a:rPr lang="ko-KR" altLang="en-US" sz="1100" dirty="0">
                    <a:solidFill>
                      <a:srgbClr val="FFFFFF"/>
                    </a:solidFill>
                    <a:latin typeface="Tahoma"/>
                  </a:rPr>
                  <a:t>임직</a:t>
                </a:r>
                <a:r>
                  <a:rPr lang="ko-KR" altLang="en-US" sz="1100" dirty="0">
                    <a:solidFill>
                      <a:srgbClr val="FFFFFF"/>
                    </a:solidFill>
                    <a:latin typeface="Tahoma"/>
                    <a:ea typeface="Tahoma"/>
                    <a:cs typeface="Tahoma"/>
                  </a:rPr>
                  <a:t>원</a:t>
                </a:r>
                <a:endParaRPr lang="en-US" altLang="ko-KR" sz="1100" dirty="0">
                  <a:solidFill>
                    <a:srgbClr val="FFFFFF"/>
                  </a:solidFill>
                  <a:latin typeface="Tahoma"/>
                  <a:ea typeface="Tahoma"/>
                  <a:cs typeface="Tahoma"/>
                </a:endParaRPr>
              </a:p>
              <a:p>
                <a:pPr marL="0" marR="0" lvl="0" indent="0" algn="l" defTabSz="685783" rtl="0" eaLnBrk="1" fontAlgn="auto" latinLnBrk="0" hangingPunct="1">
                  <a:lnSpc>
                    <a:spcPct val="100000"/>
                  </a:lnSpc>
                  <a:spcBef>
                    <a:spcPts val="525"/>
                  </a:spcBef>
                  <a:spcAft>
                    <a:spcPts val="0"/>
                  </a:spcAft>
                  <a:buClrTx/>
                  <a:buSzTx/>
                  <a:buFontTx/>
                  <a:buNone/>
                  <a:tabLst/>
                  <a:defRPr/>
                </a:pPr>
                <a:r>
                  <a:rPr kumimoji="0" lang="en-US" altLang="ko-KR"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a:t>
                </a:r>
                <a:r>
                  <a:rPr kumimoji="0" lang="ko-KR" altLang="en-US"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한국 임직원 </a:t>
                </a:r>
                <a:r>
                  <a:rPr kumimoji="0" lang="en-US" altLang="ko-KR"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10</a:t>
                </a:r>
                <a:r>
                  <a:rPr kumimoji="0" lang="ko-KR" altLang="en-US"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명</a:t>
                </a:r>
                <a:r>
                  <a:rPr kumimoji="0" lang="en-US" altLang="ko-KR" sz="1100" b="0" i="0" u="none" strike="noStrike" kern="1200" cap="none" spc="0" normalizeH="0" baseline="0" noProof="0" dirty="0">
                    <a:ln>
                      <a:noFill/>
                    </a:ln>
                    <a:solidFill>
                      <a:srgbClr val="FFFFFF"/>
                    </a:solidFill>
                    <a:effectLst/>
                    <a:uLnTx/>
                    <a:uFillTx/>
                    <a:latin typeface="Tahoma"/>
                    <a:ea typeface="Tahoma" panose="020B0604030504040204" pitchFamily="34" charset="0"/>
                    <a:cs typeface="Tahoma"/>
                  </a:rPr>
                  <a:t>)</a:t>
                </a:r>
                <a:endParaRPr kumimoji="0" 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pic>
          <p:nvPicPr>
            <p:cNvPr id="11" name="Graphic 10">
              <a:extLst>
                <a:ext uri="{FF2B5EF4-FFF2-40B4-BE49-F238E27FC236}">
                  <a16:creationId xmlns:a16="http://schemas.microsoft.com/office/drawing/2014/main" id="{2A362C12-8883-4B71-A372-ED24190EB6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12426" y="1004909"/>
              <a:ext cx="504000" cy="504000"/>
            </a:xfrm>
            <a:prstGeom prst="rect">
              <a:avLst/>
            </a:prstGeom>
          </p:spPr>
        </p:pic>
      </p:grpSp>
      <p:grpSp>
        <p:nvGrpSpPr>
          <p:cNvPr id="43" name="Group 42">
            <a:extLst>
              <a:ext uri="{FF2B5EF4-FFF2-40B4-BE49-F238E27FC236}">
                <a16:creationId xmlns:a16="http://schemas.microsoft.com/office/drawing/2014/main" id="{CA0D55AF-31CA-4004-8ABC-C250D40F9DAE}"/>
              </a:ext>
            </a:extLst>
          </p:cNvPr>
          <p:cNvGrpSpPr/>
          <p:nvPr/>
        </p:nvGrpSpPr>
        <p:grpSpPr>
          <a:xfrm>
            <a:off x="6472238" y="2103861"/>
            <a:ext cx="2458698" cy="589333"/>
            <a:chOff x="6472238" y="2103861"/>
            <a:chExt cx="2132488" cy="589333"/>
          </a:xfrm>
        </p:grpSpPr>
        <p:grpSp>
          <p:nvGrpSpPr>
            <p:cNvPr id="42" name="Group 41">
              <a:extLst>
                <a:ext uri="{FF2B5EF4-FFF2-40B4-BE49-F238E27FC236}">
                  <a16:creationId xmlns:a16="http://schemas.microsoft.com/office/drawing/2014/main" id="{1387BFB5-B9EB-4532-B52E-1CA68762ED80}"/>
                </a:ext>
              </a:extLst>
            </p:cNvPr>
            <p:cNvGrpSpPr/>
            <p:nvPr/>
          </p:nvGrpSpPr>
          <p:grpSpPr>
            <a:xfrm>
              <a:off x="7183643" y="2103861"/>
              <a:ext cx="1421083" cy="526654"/>
              <a:chOff x="7183643" y="2089573"/>
              <a:chExt cx="1421083" cy="526654"/>
            </a:xfrm>
          </p:grpSpPr>
          <p:sp>
            <p:nvSpPr>
              <p:cNvPr id="88" name="Rectangle 87">
                <a:extLst>
                  <a:ext uri="{FF2B5EF4-FFF2-40B4-BE49-F238E27FC236}">
                    <a16:creationId xmlns:a16="http://schemas.microsoft.com/office/drawing/2014/main" id="{E4F3E0CD-792C-42A8-BDD7-9595A0DFB756}"/>
                  </a:ext>
                </a:extLst>
              </p:cNvPr>
              <p:cNvSpPr/>
              <p:nvPr/>
            </p:nvSpPr>
            <p:spPr>
              <a:xfrm>
                <a:off x="7183643" y="2089573"/>
                <a:ext cx="1421083" cy="369332"/>
              </a:xfrm>
              <a:prstGeom prst="rect">
                <a:avLst/>
              </a:prstGeom>
            </p:spPr>
            <p:txBody>
              <a:bodyPr wrap="squar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93EB20"/>
                    </a:solidFill>
                    <a:effectLst/>
                    <a:uLnTx/>
                    <a:uFillTx/>
                    <a:latin typeface="Tahoma" panose="020B0604030504040204" pitchFamily="34" charset="0"/>
                    <a:ea typeface="Tahoma" panose="020B0604030504040204" pitchFamily="34" charset="0"/>
                    <a:cs typeface="Tahoma" panose="020B0604030504040204" pitchFamily="34" charset="0"/>
                  </a:rPr>
                  <a:t>$1billion+</a:t>
                </a:r>
                <a:endParaRPr kumimoji="0" lang="en-US" sz="16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1" name="Rectangle 20">
                <a:extLst>
                  <a:ext uri="{FF2B5EF4-FFF2-40B4-BE49-F238E27FC236}">
                    <a16:creationId xmlns:a16="http://schemas.microsoft.com/office/drawing/2014/main" id="{16D05F73-0FC7-47D5-805B-27B7B8110949}"/>
                  </a:ext>
                </a:extLst>
              </p:cNvPr>
              <p:cNvSpPr/>
              <p:nvPr/>
            </p:nvSpPr>
            <p:spPr>
              <a:xfrm>
                <a:off x="7183643" y="2446950"/>
                <a:ext cx="775853" cy="169277"/>
              </a:xfrm>
              <a:prstGeom prst="rect">
                <a:avLst/>
              </a:prstGeom>
            </p:spPr>
            <p:txBody>
              <a:bodyPr wrap="none" lIns="0" tIns="0" rIns="0" bIns="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2019</a:t>
                </a:r>
                <a:r>
                  <a:rPr kumimoji="0" lang="ko-KR" altLang="en-US" sz="1100" b="0"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년 매출</a:t>
                </a:r>
                <a:endParaRPr kumimoji="0" lang="ru-RU" sz="1100" b="0" i="0" u="none" strike="noStrike" kern="1200" cap="none" spc="0" normalizeH="0" baseline="0" noProof="0" dirty="0">
                  <a:ln>
                    <a:noFill/>
                  </a:ln>
                  <a:solidFill>
                    <a:srgbClr val="FFFFFF"/>
                  </a:solidFill>
                  <a:effectLst/>
                  <a:uLnTx/>
                  <a:uFillTx/>
                  <a:latin typeface="Tahoma"/>
                  <a:ea typeface="+mn-ea"/>
                  <a:cs typeface="+mn-cs"/>
                </a:endParaRPr>
              </a:p>
            </p:txBody>
          </p:sp>
        </p:grpSp>
        <p:pic>
          <p:nvPicPr>
            <p:cNvPr id="89" name="Graphic 88">
              <a:extLst>
                <a:ext uri="{FF2B5EF4-FFF2-40B4-BE49-F238E27FC236}">
                  <a16:creationId xmlns:a16="http://schemas.microsoft.com/office/drawing/2014/main" id="{7956B7A5-05C5-45AE-9945-F2B36ACA3D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72238" y="2107406"/>
              <a:ext cx="585788" cy="585788"/>
            </a:xfrm>
            <a:prstGeom prst="rect">
              <a:avLst/>
            </a:prstGeom>
          </p:spPr>
        </p:pic>
      </p:grpSp>
      <p:sp>
        <p:nvSpPr>
          <p:cNvPr id="90" name="Freeform: Shape 9">
            <a:extLst>
              <a:ext uri="{FF2B5EF4-FFF2-40B4-BE49-F238E27FC236}">
                <a16:creationId xmlns:a16="http://schemas.microsoft.com/office/drawing/2014/main" id="{B1C87F28-389E-4B0E-9CA3-C0F49ECAE955}"/>
              </a:ext>
            </a:extLst>
          </p:cNvPr>
          <p:cNvSpPr/>
          <p:nvPr/>
        </p:nvSpPr>
        <p:spPr bwMode="auto">
          <a:xfrm flipH="1">
            <a:off x="2792780" y="1049294"/>
            <a:ext cx="912288" cy="964560"/>
          </a:xfrm>
          <a:custGeom>
            <a:avLst/>
            <a:gdLst>
              <a:gd name="connsiteX0" fmla="*/ 146050 w 146050"/>
              <a:gd name="connsiteY0" fmla="*/ 762000 h 762000"/>
              <a:gd name="connsiteX1" fmla="*/ 146050 w 146050"/>
              <a:gd name="connsiteY1" fmla="*/ 0 h 762000"/>
              <a:gd name="connsiteX2" fmla="*/ 0 w 146050"/>
              <a:gd name="connsiteY2" fmla="*/ 0 h 762000"/>
              <a:gd name="connsiteX0" fmla="*/ 1550987 w 1550987"/>
              <a:gd name="connsiteY0" fmla="*/ 766762 h 766762"/>
              <a:gd name="connsiteX1" fmla="*/ 1550987 w 1550987"/>
              <a:gd name="connsiteY1" fmla="*/ 4762 h 766762"/>
              <a:gd name="connsiteX2" fmla="*/ 0 w 1550987"/>
              <a:gd name="connsiteY2" fmla="*/ 0 h 766762"/>
              <a:gd name="connsiteX0" fmla="*/ 1615281 w 1615281"/>
              <a:gd name="connsiteY0" fmla="*/ 766762 h 766762"/>
              <a:gd name="connsiteX1" fmla="*/ 1615281 w 1615281"/>
              <a:gd name="connsiteY1" fmla="*/ 4762 h 766762"/>
              <a:gd name="connsiteX2" fmla="*/ 0 w 1615281"/>
              <a:gd name="connsiteY2" fmla="*/ 0 h 766762"/>
            </a:gdLst>
            <a:ahLst/>
            <a:cxnLst>
              <a:cxn ang="0">
                <a:pos x="connsiteX0" y="connsiteY0"/>
              </a:cxn>
              <a:cxn ang="0">
                <a:pos x="connsiteX1" y="connsiteY1"/>
              </a:cxn>
              <a:cxn ang="0">
                <a:pos x="connsiteX2" y="connsiteY2"/>
              </a:cxn>
            </a:cxnLst>
            <a:rect l="l" t="t" r="r" b="b"/>
            <a:pathLst>
              <a:path w="1615281" h="766762">
                <a:moveTo>
                  <a:pt x="1615281" y="766762"/>
                </a:moveTo>
                <a:lnTo>
                  <a:pt x="1615281" y="4762"/>
                </a:lnTo>
                <a:lnTo>
                  <a:pt x="0" y="0"/>
                </a:lnTo>
              </a:path>
            </a:pathLst>
          </a:custGeom>
          <a:noFill/>
          <a:ln>
            <a:gradFill>
              <a:gsLst>
                <a:gs pos="100000">
                  <a:srgbClr val="00E296">
                    <a:alpha val="17000"/>
                  </a:srgbClr>
                </a:gs>
                <a:gs pos="0">
                  <a:srgbClr val="00E29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pic>
        <p:nvPicPr>
          <p:cNvPr id="91" name="Graphic 1">
            <a:extLst>
              <a:ext uri="{FF2B5EF4-FFF2-40B4-BE49-F238E27FC236}">
                <a16:creationId xmlns:a16="http://schemas.microsoft.com/office/drawing/2014/main" id="{FB51AE5E-45D8-4E8C-9A87-2BB86AE515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91017" y="1737411"/>
            <a:ext cx="422848" cy="452586"/>
          </a:xfrm>
          <a:prstGeom prst="rect">
            <a:avLst/>
          </a:prstGeom>
        </p:spPr>
      </p:pic>
      <p:sp>
        <p:nvSpPr>
          <p:cNvPr id="92" name="Rectangle 8">
            <a:extLst>
              <a:ext uri="{FF2B5EF4-FFF2-40B4-BE49-F238E27FC236}">
                <a16:creationId xmlns:a16="http://schemas.microsoft.com/office/drawing/2014/main" id="{390D8483-CC6C-4A0A-B5BC-01286E415A45}"/>
              </a:ext>
            </a:extLst>
          </p:cNvPr>
          <p:cNvSpPr/>
          <p:nvPr/>
        </p:nvSpPr>
        <p:spPr>
          <a:xfrm>
            <a:off x="2301529" y="800107"/>
            <a:ext cx="1476542" cy="261610"/>
          </a:xfrm>
          <a:prstGeom prst="rect">
            <a:avLst/>
          </a:prstGeom>
        </p:spPr>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ko-KR" altLang="en-US"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한국지사 </a:t>
            </a:r>
            <a:r>
              <a:rPr kumimoji="0" lang="en-US" altLang="ko-KR"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ko-KR" altLang="en-US"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서울</a:t>
            </a:r>
            <a:endParaRPr kumimoji="0" lang="ru-RU" sz="11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55827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wipe(down)">
                                      <p:cBhvr>
                                        <p:cTn id="23" dur="500"/>
                                        <p:tgtEl>
                                          <p:spTgt spid="9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fade">
                                      <p:cBhvr>
                                        <p:cTn id="51" dur="500"/>
                                        <p:tgtEl>
                                          <p:spTgt spid="4"/>
                                        </p:tgtEl>
                                      </p:cBhvr>
                                    </p:animEffect>
                                  </p:childTnLst>
                                </p:cTn>
                              </p:par>
                            </p:childTnLst>
                          </p:cTn>
                        </p:par>
                        <p:par>
                          <p:cTn id="52" fill="hold">
                            <p:stCondLst>
                              <p:cond delay="6000"/>
                            </p:stCondLst>
                            <p:childTnLst>
                              <p:par>
                                <p:cTn id="53" presetID="10" presetClass="entr" presetSubtype="0" fill="hold" grpId="0" nodeType="afterEffect">
                                  <p:stCondLst>
                                    <p:cond delay="50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500"/>
                                        <p:tgtEl>
                                          <p:spTgt spid="72"/>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74"/>
                                        </p:tgtEl>
                                        <p:attrNameLst>
                                          <p:attrName>style.visibility</p:attrName>
                                        </p:attrNameLst>
                                      </p:cBhvr>
                                      <p:to>
                                        <p:strVal val="visible"/>
                                      </p:to>
                                    </p:set>
                                    <p:animEffect transition="in" filter="fade">
                                      <p:cBhvr>
                                        <p:cTn id="61" dur="500"/>
                                        <p:tgtEl>
                                          <p:spTgt spid="74"/>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75"/>
                                        </p:tgtEl>
                                        <p:attrNameLst>
                                          <p:attrName>style.visibility</p:attrName>
                                        </p:attrNameLst>
                                      </p:cBhvr>
                                      <p:to>
                                        <p:strVal val="visible"/>
                                      </p:to>
                                    </p:set>
                                    <p:animEffect transition="in" filter="fade">
                                      <p:cBhvr>
                                        <p:cTn id="64" dur="500"/>
                                        <p:tgtEl>
                                          <p:spTgt spid="75"/>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500"/>
                                        <p:tgtEl>
                                          <p:spTgt spid="76"/>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98"/>
                                        </p:tgtEl>
                                        <p:attrNameLst>
                                          <p:attrName>style.visibility</p:attrName>
                                        </p:attrNameLst>
                                      </p:cBhvr>
                                      <p:to>
                                        <p:strVal val="visible"/>
                                      </p:to>
                                    </p:set>
                                    <p:animEffect transition="in" filter="fade">
                                      <p:cBhvr>
                                        <p:cTn id="73" dur="500"/>
                                        <p:tgtEl>
                                          <p:spTgt spid="98"/>
                                        </p:tgtEl>
                                      </p:cBhvr>
                                    </p:animEffect>
                                  </p:childTnLst>
                                </p:cTn>
                              </p:par>
                              <p:par>
                                <p:cTn id="74" presetID="10" presetClass="entr" presetSubtype="0" fill="hold" grpId="0" nodeType="withEffect">
                                  <p:stCondLst>
                                    <p:cond delay="500"/>
                                  </p:stCondLst>
                                  <p:childTnLst>
                                    <p:set>
                                      <p:cBhvr>
                                        <p:cTn id="75" dur="1" fill="hold">
                                          <p:stCondLst>
                                            <p:cond delay="0"/>
                                          </p:stCondLst>
                                        </p:cTn>
                                        <p:tgtEl>
                                          <p:spTgt spid="77"/>
                                        </p:tgtEl>
                                        <p:attrNameLst>
                                          <p:attrName>style.visibility</p:attrName>
                                        </p:attrNameLst>
                                      </p:cBhvr>
                                      <p:to>
                                        <p:strVal val="visible"/>
                                      </p:to>
                                    </p:set>
                                    <p:animEffect transition="in" filter="fade">
                                      <p:cBhvr>
                                        <p:cTn id="76" dur="500"/>
                                        <p:tgtEl>
                                          <p:spTgt spid="77"/>
                                        </p:tgtEl>
                                      </p:cBhvr>
                                    </p:animEffect>
                                  </p:childTnLst>
                                </p:cTn>
                              </p:par>
                            </p:childTnLst>
                          </p:cTn>
                        </p:par>
                        <p:par>
                          <p:cTn id="77" fill="hold">
                            <p:stCondLst>
                              <p:cond delay="7000"/>
                            </p:stCondLst>
                            <p:childTnLst>
                              <p:par>
                                <p:cTn id="78" presetID="22" presetClass="entr" presetSubtype="8" fill="hold" grpId="0" nodeType="after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left)">
                                      <p:cBhvr>
                                        <p:cTn id="80" dur="500"/>
                                        <p:tgtEl>
                                          <p:spTgt spid="78"/>
                                        </p:tgtEl>
                                      </p:cBhvr>
                                    </p:animEffect>
                                  </p:childTnLst>
                                </p:cTn>
                              </p:par>
                            </p:childTnLst>
                          </p:cTn>
                        </p:par>
                        <p:par>
                          <p:cTn id="81" fill="hold">
                            <p:stCondLst>
                              <p:cond delay="7500"/>
                            </p:stCondLst>
                            <p:childTnLst>
                              <p:par>
                                <p:cTn id="82" presetID="10" presetClass="entr" presetSubtype="0" fill="hold" grpId="0" nodeType="afterEffect">
                                  <p:stCondLst>
                                    <p:cond delay="0"/>
                                  </p:stCondLst>
                                  <p:childTnLst>
                                    <p:set>
                                      <p:cBhvr>
                                        <p:cTn id="83" dur="1" fill="hold">
                                          <p:stCondLst>
                                            <p:cond delay="0"/>
                                          </p:stCondLst>
                                        </p:cTn>
                                        <p:tgtEl>
                                          <p:spTgt spid="82"/>
                                        </p:tgtEl>
                                        <p:attrNameLst>
                                          <p:attrName>style.visibility</p:attrName>
                                        </p:attrNameLst>
                                      </p:cBhvr>
                                      <p:to>
                                        <p:strVal val="visible"/>
                                      </p:to>
                                    </p:set>
                                    <p:animEffect transition="in" filter="fade">
                                      <p:cBhvr>
                                        <p:cTn id="84" dur="500"/>
                                        <p:tgtEl>
                                          <p:spTgt spid="82"/>
                                        </p:tgtEl>
                                      </p:cBhvr>
                                    </p:animEffect>
                                  </p:childTnLst>
                                </p:cTn>
                              </p:par>
                            </p:childTnLst>
                          </p:cTn>
                        </p:par>
                        <p:par>
                          <p:cTn id="85" fill="hold">
                            <p:stCondLst>
                              <p:cond delay="8000"/>
                            </p:stCondLst>
                            <p:childTnLst>
                              <p:par>
                                <p:cTn id="86" presetID="22" presetClass="entr" presetSubtype="8" fill="hold" grpId="0" nodeType="afterEffect">
                                  <p:stCondLst>
                                    <p:cond delay="0"/>
                                  </p:stCondLst>
                                  <p:childTnLst>
                                    <p:set>
                                      <p:cBhvr>
                                        <p:cTn id="87" dur="1" fill="hold">
                                          <p:stCondLst>
                                            <p:cond delay="0"/>
                                          </p:stCondLst>
                                        </p:cTn>
                                        <p:tgtEl>
                                          <p:spTgt spid="79"/>
                                        </p:tgtEl>
                                        <p:attrNameLst>
                                          <p:attrName>style.visibility</p:attrName>
                                        </p:attrNameLst>
                                      </p:cBhvr>
                                      <p:to>
                                        <p:strVal val="visible"/>
                                      </p:to>
                                    </p:set>
                                    <p:animEffect transition="in" filter="wipe(left)">
                                      <p:cBhvr>
                                        <p:cTn id="88" dur="500"/>
                                        <p:tgtEl>
                                          <p:spTgt spid="79"/>
                                        </p:tgtEl>
                                      </p:cBhvr>
                                    </p:animEffect>
                                  </p:childTnLst>
                                </p:cTn>
                              </p:par>
                            </p:childTnLst>
                          </p:cTn>
                        </p:par>
                        <p:par>
                          <p:cTn id="89" fill="hold">
                            <p:stCondLst>
                              <p:cond delay="8500"/>
                            </p:stCondLst>
                            <p:childTnLst>
                              <p:par>
                                <p:cTn id="90" presetID="10" presetClass="entr" presetSubtype="0" fill="hold" grpId="0" nodeType="after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fade">
                                      <p:cBhvr>
                                        <p:cTn id="92" dur="500"/>
                                        <p:tgtEl>
                                          <p:spTgt spid="83"/>
                                        </p:tgtEl>
                                      </p:cBhvr>
                                    </p:animEffect>
                                  </p:childTnLst>
                                </p:cTn>
                              </p:par>
                            </p:childTnLst>
                          </p:cTn>
                        </p:par>
                        <p:par>
                          <p:cTn id="93" fill="hold">
                            <p:stCondLst>
                              <p:cond delay="9000"/>
                            </p:stCondLst>
                            <p:childTnLst>
                              <p:par>
                                <p:cTn id="94" presetID="22" presetClass="entr" presetSubtype="8" fill="hold" grpId="0" nodeType="afterEffect">
                                  <p:stCondLst>
                                    <p:cond delay="0"/>
                                  </p:stCondLst>
                                  <p:childTnLst>
                                    <p:set>
                                      <p:cBhvr>
                                        <p:cTn id="95" dur="1" fill="hold">
                                          <p:stCondLst>
                                            <p:cond delay="0"/>
                                          </p:stCondLst>
                                        </p:cTn>
                                        <p:tgtEl>
                                          <p:spTgt spid="80"/>
                                        </p:tgtEl>
                                        <p:attrNameLst>
                                          <p:attrName>style.visibility</p:attrName>
                                        </p:attrNameLst>
                                      </p:cBhvr>
                                      <p:to>
                                        <p:strVal val="visible"/>
                                      </p:to>
                                    </p:set>
                                    <p:animEffect transition="in" filter="wipe(left)">
                                      <p:cBhvr>
                                        <p:cTn id="96" dur="500"/>
                                        <p:tgtEl>
                                          <p:spTgt spid="80"/>
                                        </p:tgtEl>
                                      </p:cBhvr>
                                    </p:animEffect>
                                  </p:childTnLst>
                                </p:cTn>
                              </p:par>
                            </p:childTnLst>
                          </p:cTn>
                        </p:par>
                        <p:par>
                          <p:cTn id="97" fill="hold">
                            <p:stCondLst>
                              <p:cond delay="9500"/>
                            </p:stCondLst>
                            <p:childTnLst>
                              <p:par>
                                <p:cTn id="98" presetID="10" presetClass="entr" presetSubtype="0" fill="hold" grpId="0" nodeType="afterEffect">
                                  <p:stCondLst>
                                    <p:cond delay="0"/>
                                  </p:stCondLst>
                                  <p:childTnLst>
                                    <p:set>
                                      <p:cBhvr>
                                        <p:cTn id="99" dur="1" fill="hold">
                                          <p:stCondLst>
                                            <p:cond delay="0"/>
                                          </p:stCondLst>
                                        </p:cTn>
                                        <p:tgtEl>
                                          <p:spTgt spid="84"/>
                                        </p:tgtEl>
                                        <p:attrNameLst>
                                          <p:attrName>style.visibility</p:attrName>
                                        </p:attrNameLst>
                                      </p:cBhvr>
                                      <p:to>
                                        <p:strVal val="visible"/>
                                      </p:to>
                                    </p:set>
                                    <p:animEffect transition="in" filter="fade">
                                      <p:cBhvr>
                                        <p:cTn id="100" dur="500"/>
                                        <p:tgtEl>
                                          <p:spTgt spid="84"/>
                                        </p:tgtEl>
                                      </p:cBhvr>
                                    </p:animEffect>
                                  </p:childTnLst>
                                </p:cTn>
                              </p:par>
                            </p:childTnLst>
                          </p:cTn>
                        </p:par>
                        <p:par>
                          <p:cTn id="101" fill="hold">
                            <p:stCondLst>
                              <p:cond delay="10000"/>
                            </p:stCondLst>
                            <p:childTnLst>
                              <p:par>
                                <p:cTn id="102" presetID="22" presetClass="entr" presetSubtype="8" fill="hold" grpId="0" nodeType="afterEffect">
                                  <p:stCondLst>
                                    <p:cond delay="0"/>
                                  </p:stCondLst>
                                  <p:childTnLst>
                                    <p:set>
                                      <p:cBhvr>
                                        <p:cTn id="103" dur="1" fill="hold">
                                          <p:stCondLst>
                                            <p:cond delay="0"/>
                                          </p:stCondLst>
                                        </p:cTn>
                                        <p:tgtEl>
                                          <p:spTgt spid="81"/>
                                        </p:tgtEl>
                                        <p:attrNameLst>
                                          <p:attrName>style.visibility</p:attrName>
                                        </p:attrNameLst>
                                      </p:cBhvr>
                                      <p:to>
                                        <p:strVal val="visible"/>
                                      </p:to>
                                    </p:set>
                                    <p:animEffect transition="in" filter="wipe(left)">
                                      <p:cBhvr>
                                        <p:cTn id="104" dur="500"/>
                                        <p:tgtEl>
                                          <p:spTgt spid="81"/>
                                        </p:tgtEl>
                                      </p:cBhvr>
                                    </p:animEffect>
                                  </p:childTnLst>
                                </p:cTn>
                              </p:par>
                            </p:childTnLst>
                          </p:cTn>
                        </p:par>
                        <p:par>
                          <p:cTn id="105" fill="hold">
                            <p:stCondLst>
                              <p:cond delay="10500"/>
                            </p:stCondLst>
                            <p:childTnLst>
                              <p:par>
                                <p:cTn id="106" presetID="10" presetClass="entr" presetSubtype="0" fill="hold" grpId="0" nodeType="afterEffect">
                                  <p:stCondLst>
                                    <p:cond delay="0"/>
                                  </p:stCondLst>
                                  <p:childTnLst>
                                    <p:set>
                                      <p:cBhvr>
                                        <p:cTn id="107" dur="1" fill="hold">
                                          <p:stCondLst>
                                            <p:cond delay="0"/>
                                          </p:stCondLst>
                                        </p:cTn>
                                        <p:tgtEl>
                                          <p:spTgt spid="85"/>
                                        </p:tgtEl>
                                        <p:attrNameLst>
                                          <p:attrName>style.visibility</p:attrName>
                                        </p:attrNameLst>
                                      </p:cBhvr>
                                      <p:to>
                                        <p:strVal val="visible"/>
                                      </p:to>
                                    </p:set>
                                    <p:animEffect transition="in" filter="fade">
                                      <p:cBhvr>
                                        <p:cTn id="108" dur="500"/>
                                        <p:tgtEl>
                                          <p:spTgt spid="85"/>
                                        </p:tgtEl>
                                      </p:cBhvr>
                                    </p:animEffect>
                                  </p:childTnLst>
                                </p:cTn>
                              </p:par>
                            </p:childTnLst>
                          </p:cTn>
                        </p:par>
                        <p:par>
                          <p:cTn id="109" fill="hold">
                            <p:stCondLst>
                              <p:cond delay="11000"/>
                            </p:stCondLst>
                            <p:childTnLst>
                              <p:par>
                                <p:cTn id="110" presetID="22" presetClass="entr" presetSubtype="8" fill="hold" nodeType="after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wipe(left)">
                                      <p:cBhvr>
                                        <p:cTn id="112" dur="500"/>
                                        <p:tgtEl>
                                          <p:spTgt spid="14"/>
                                        </p:tgtEl>
                                      </p:cBhvr>
                                    </p:animEffect>
                                  </p:childTnLst>
                                </p:cTn>
                              </p:par>
                              <p:par>
                                <p:cTn id="113" presetID="10" presetClass="entr" presetSubtype="0" fill="hold"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childTnLst>
                          </p:cTn>
                        </p:par>
                        <p:par>
                          <p:cTn id="119" fill="hold">
                            <p:stCondLst>
                              <p:cond delay="11500"/>
                            </p:stCondLst>
                            <p:childTnLst>
                              <p:par>
                                <p:cTn id="120" presetID="10" presetClass="entr" presetSubtype="0" fill="hold" nodeType="after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fade">
                                      <p:cBhvr>
                                        <p:cTn id="122" dur="500"/>
                                        <p:tgtEl>
                                          <p:spTgt spid="65"/>
                                        </p:tgtEl>
                                      </p:cBhvr>
                                    </p:animEffect>
                                  </p:childTnLst>
                                </p:cTn>
                              </p:par>
                            </p:childTnLst>
                          </p:cTn>
                        </p:par>
                        <p:par>
                          <p:cTn id="123" fill="hold">
                            <p:stCondLst>
                              <p:cond delay="12000"/>
                            </p:stCondLst>
                            <p:childTnLst>
                              <p:par>
                                <p:cTn id="124" presetID="10" presetClass="entr" presetSubtype="0" fill="hold" nodeType="afterEffect">
                                  <p:stCondLst>
                                    <p:cond delay="0"/>
                                  </p:stCondLst>
                                  <p:childTnLst>
                                    <p:set>
                                      <p:cBhvr>
                                        <p:cTn id="125" dur="1" fill="hold">
                                          <p:stCondLst>
                                            <p:cond delay="0"/>
                                          </p:stCondLst>
                                        </p:cTn>
                                        <p:tgtEl>
                                          <p:spTgt spid="66"/>
                                        </p:tgtEl>
                                        <p:attrNameLst>
                                          <p:attrName>style.visibility</p:attrName>
                                        </p:attrNameLst>
                                      </p:cBhvr>
                                      <p:to>
                                        <p:strVal val="visible"/>
                                      </p:to>
                                    </p:set>
                                    <p:animEffect transition="in" filter="fade">
                                      <p:cBhvr>
                                        <p:cTn id="126" dur="500"/>
                                        <p:tgtEl>
                                          <p:spTgt spid="66"/>
                                        </p:tgtEl>
                                      </p:cBhvr>
                                    </p:animEffect>
                                  </p:childTnLst>
                                </p:cTn>
                              </p:par>
                              <p:par>
                                <p:cTn id="127" presetID="22" presetClass="entr" presetSubtype="4" fill="hold"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wipe(down)">
                                      <p:cBhvr>
                                        <p:cTn id="129" dur="200"/>
                                        <p:tgtEl>
                                          <p:spTgt spid="48"/>
                                        </p:tgtEl>
                                      </p:cBhvr>
                                    </p:animEffect>
                                  </p:childTnLst>
                                </p:cTn>
                              </p:par>
                            </p:childTnLst>
                          </p:cTn>
                        </p:par>
                        <p:par>
                          <p:cTn id="130" fill="hold">
                            <p:stCondLst>
                              <p:cond delay="12500"/>
                            </p:stCondLst>
                            <p:childTnLst>
                              <p:par>
                                <p:cTn id="131" presetID="10" presetClass="entr" presetSubtype="0" fill="hold" nodeType="afterEffect">
                                  <p:stCondLst>
                                    <p:cond delay="0"/>
                                  </p:stCondLst>
                                  <p:childTnLst>
                                    <p:set>
                                      <p:cBhvr>
                                        <p:cTn id="132" dur="1" fill="hold">
                                          <p:stCondLst>
                                            <p:cond delay="0"/>
                                          </p:stCondLst>
                                        </p:cTn>
                                        <p:tgtEl>
                                          <p:spTgt spid="67"/>
                                        </p:tgtEl>
                                        <p:attrNameLst>
                                          <p:attrName>style.visibility</p:attrName>
                                        </p:attrNameLst>
                                      </p:cBhvr>
                                      <p:to>
                                        <p:strVal val="visible"/>
                                      </p:to>
                                    </p:set>
                                    <p:animEffect transition="in" filter="fade">
                                      <p:cBhvr>
                                        <p:cTn id="133" dur="500"/>
                                        <p:tgtEl>
                                          <p:spTgt spid="67"/>
                                        </p:tgtEl>
                                      </p:cBhvr>
                                    </p:animEffect>
                                  </p:childTnLst>
                                </p:cTn>
                              </p:par>
                              <p:par>
                                <p:cTn id="134" presetID="22" presetClass="entr" presetSubtype="4" fill="hold"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down)">
                                      <p:cBhvr>
                                        <p:cTn id="136" dur="300"/>
                                        <p:tgtEl>
                                          <p:spTgt spid="49"/>
                                        </p:tgtEl>
                                      </p:cBhvr>
                                    </p:animEffect>
                                  </p:childTnLst>
                                </p:cTn>
                              </p:par>
                            </p:childTnLst>
                          </p:cTn>
                        </p:par>
                        <p:par>
                          <p:cTn id="137" fill="hold">
                            <p:stCondLst>
                              <p:cond delay="13000"/>
                            </p:stCondLst>
                            <p:childTnLst>
                              <p:par>
                                <p:cTn id="138" presetID="10" presetClass="entr" presetSubtype="0" fill="hold" nodeType="afterEffect">
                                  <p:stCondLst>
                                    <p:cond delay="0"/>
                                  </p:stCondLst>
                                  <p:childTnLst>
                                    <p:set>
                                      <p:cBhvr>
                                        <p:cTn id="139" dur="1" fill="hold">
                                          <p:stCondLst>
                                            <p:cond delay="0"/>
                                          </p:stCondLst>
                                        </p:cTn>
                                        <p:tgtEl>
                                          <p:spTgt spid="68"/>
                                        </p:tgtEl>
                                        <p:attrNameLst>
                                          <p:attrName>style.visibility</p:attrName>
                                        </p:attrNameLst>
                                      </p:cBhvr>
                                      <p:to>
                                        <p:strVal val="visible"/>
                                      </p:to>
                                    </p:set>
                                    <p:animEffect transition="in" filter="fade">
                                      <p:cBhvr>
                                        <p:cTn id="140" dur="500"/>
                                        <p:tgtEl>
                                          <p:spTgt spid="68"/>
                                        </p:tgtEl>
                                      </p:cBhvr>
                                    </p:animEffect>
                                  </p:childTnLst>
                                </p:cTn>
                              </p:par>
                              <p:par>
                                <p:cTn id="141" presetID="22" presetClass="entr" presetSubtype="4" fill="hold" nodeType="withEffect">
                                  <p:stCondLst>
                                    <p:cond delay="0"/>
                                  </p:stCondLst>
                                  <p:childTnLst>
                                    <p:set>
                                      <p:cBhvr>
                                        <p:cTn id="142" dur="1" fill="hold">
                                          <p:stCondLst>
                                            <p:cond delay="0"/>
                                          </p:stCondLst>
                                        </p:cTn>
                                        <p:tgtEl>
                                          <p:spTgt spid="51"/>
                                        </p:tgtEl>
                                        <p:attrNameLst>
                                          <p:attrName>style.visibility</p:attrName>
                                        </p:attrNameLst>
                                      </p:cBhvr>
                                      <p:to>
                                        <p:strVal val="visible"/>
                                      </p:to>
                                    </p:set>
                                    <p:animEffect transition="in" filter="wipe(down)">
                                      <p:cBhvr>
                                        <p:cTn id="143" dur="300"/>
                                        <p:tgtEl>
                                          <p:spTgt spid="51"/>
                                        </p:tgtEl>
                                      </p:cBhvr>
                                    </p:animEffect>
                                  </p:childTnLst>
                                </p:cTn>
                              </p:par>
                            </p:childTnLst>
                          </p:cTn>
                        </p:par>
                        <p:par>
                          <p:cTn id="144" fill="hold">
                            <p:stCondLst>
                              <p:cond delay="13500"/>
                            </p:stCondLst>
                            <p:childTnLst>
                              <p:par>
                                <p:cTn id="145" presetID="10" presetClass="entr" presetSubtype="0" fill="hold" nodeType="afterEffect">
                                  <p:stCondLst>
                                    <p:cond delay="0"/>
                                  </p:stCondLst>
                                  <p:childTnLst>
                                    <p:set>
                                      <p:cBhvr>
                                        <p:cTn id="146" dur="1" fill="hold">
                                          <p:stCondLst>
                                            <p:cond delay="0"/>
                                          </p:stCondLst>
                                        </p:cTn>
                                        <p:tgtEl>
                                          <p:spTgt spid="69"/>
                                        </p:tgtEl>
                                        <p:attrNameLst>
                                          <p:attrName>style.visibility</p:attrName>
                                        </p:attrNameLst>
                                      </p:cBhvr>
                                      <p:to>
                                        <p:strVal val="visible"/>
                                      </p:to>
                                    </p:set>
                                    <p:animEffect transition="in" filter="fade">
                                      <p:cBhvr>
                                        <p:cTn id="147" dur="500"/>
                                        <p:tgtEl>
                                          <p:spTgt spid="69"/>
                                        </p:tgtEl>
                                      </p:cBhvr>
                                    </p:animEffect>
                                  </p:childTnLst>
                                </p:cTn>
                              </p:par>
                              <p:par>
                                <p:cTn id="148" presetID="22" presetClass="entr" presetSubtype="4" fill="hold" nodeType="withEffect">
                                  <p:stCondLst>
                                    <p:cond delay="0"/>
                                  </p:stCondLst>
                                  <p:childTnLst>
                                    <p:set>
                                      <p:cBhvr>
                                        <p:cTn id="149" dur="1" fill="hold">
                                          <p:stCondLst>
                                            <p:cond delay="0"/>
                                          </p:stCondLst>
                                        </p:cTn>
                                        <p:tgtEl>
                                          <p:spTgt spid="53"/>
                                        </p:tgtEl>
                                        <p:attrNameLst>
                                          <p:attrName>style.visibility</p:attrName>
                                        </p:attrNameLst>
                                      </p:cBhvr>
                                      <p:to>
                                        <p:strVal val="visible"/>
                                      </p:to>
                                    </p:set>
                                    <p:animEffect transition="in" filter="wipe(down)">
                                      <p:cBhvr>
                                        <p:cTn id="150" dur="400"/>
                                        <p:tgtEl>
                                          <p:spTgt spid="53"/>
                                        </p:tgtEl>
                                      </p:cBhvr>
                                    </p:animEffect>
                                  </p:childTnLst>
                                </p:cTn>
                              </p:par>
                            </p:childTnLst>
                          </p:cTn>
                        </p:par>
                        <p:par>
                          <p:cTn id="151" fill="hold">
                            <p:stCondLst>
                              <p:cond delay="14000"/>
                            </p:stCondLst>
                            <p:childTnLst>
                              <p:par>
                                <p:cTn id="152" presetID="10" presetClass="entr" presetSubtype="0" fill="hold" nodeType="afterEffect">
                                  <p:stCondLst>
                                    <p:cond delay="0"/>
                                  </p:stCondLst>
                                  <p:childTnLst>
                                    <p:set>
                                      <p:cBhvr>
                                        <p:cTn id="153" dur="1" fill="hold">
                                          <p:stCondLst>
                                            <p:cond delay="0"/>
                                          </p:stCondLst>
                                        </p:cTn>
                                        <p:tgtEl>
                                          <p:spTgt spid="6"/>
                                        </p:tgtEl>
                                        <p:attrNameLst>
                                          <p:attrName>style.visibility</p:attrName>
                                        </p:attrNameLst>
                                      </p:cBhvr>
                                      <p:to>
                                        <p:strVal val="visible"/>
                                      </p:to>
                                    </p:set>
                                    <p:animEffect transition="in" filter="fade">
                                      <p:cBhvr>
                                        <p:cTn id="154" dur="500"/>
                                        <p:tgtEl>
                                          <p:spTgt spid="6"/>
                                        </p:tgtEl>
                                      </p:cBhvr>
                                    </p:animEffect>
                                  </p:childTnLst>
                                </p:cTn>
                              </p:par>
                              <p:par>
                                <p:cTn id="155" presetID="22" presetClass="entr" presetSubtype="4" fill="hold" nodeType="withEffect">
                                  <p:stCondLst>
                                    <p:cond delay="0"/>
                                  </p:stCondLst>
                                  <p:childTnLst>
                                    <p:set>
                                      <p:cBhvr>
                                        <p:cTn id="156" dur="1" fill="hold">
                                          <p:stCondLst>
                                            <p:cond delay="0"/>
                                          </p:stCondLst>
                                        </p:cTn>
                                        <p:tgtEl>
                                          <p:spTgt spid="54"/>
                                        </p:tgtEl>
                                        <p:attrNameLst>
                                          <p:attrName>style.visibility</p:attrName>
                                        </p:attrNameLst>
                                      </p:cBhvr>
                                      <p:to>
                                        <p:strVal val="visible"/>
                                      </p:to>
                                    </p:set>
                                    <p:animEffect transition="in" filter="wipe(down)">
                                      <p:cBhvr>
                                        <p:cTn id="157" dur="4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26" grpId="0"/>
      <p:bldP spid="72" grpId="0"/>
      <p:bldP spid="74" grpId="0"/>
      <p:bldP spid="98" grpId="0"/>
      <p:bldP spid="99" grpId="0"/>
      <p:bldP spid="57" grpId="0" animBg="1"/>
      <p:bldP spid="75" grpId="0" animBg="1"/>
      <p:bldP spid="76" grpId="0" animBg="1"/>
      <p:bldP spid="77" grpId="0" animBg="1"/>
      <p:bldP spid="78" grpId="0" animBg="1"/>
      <p:bldP spid="79" grpId="0" animBg="1"/>
      <p:bldP spid="80" grpId="0" animBg="1"/>
      <p:bldP spid="81" grpId="0" animBg="1"/>
      <p:bldP spid="82" grpId="0"/>
      <p:bldP spid="83" grpId="0"/>
      <p:bldP spid="84" grpId="0"/>
      <p:bldP spid="85" grpId="0"/>
      <p:bldP spid="4" grpId="0"/>
      <p:bldP spid="90" grpId="0" animBg="1"/>
      <p:bldP spid="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38EA1-3EFD-4BD7-A885-C108576B833E}"/>
              </a:ext>
            </a:extLst>
          </p:cNvPr>
          <p:cNvSpPr>
            <a:spLocks noGrp="1"/>
          </p:cNvSpPr>
          <p:nvPr>
            <p:ph type="title"/>
          </p:nvPr>
        </p:nvSpPr>
        <p:spPr/>
        <p:txBody>
          <a:bodyPr/>
          <a:lstStyle/>
          <a:p>
            <a:r>
              <a:rPr lang="ko-KR" altLang="en-US" dirty="0"/>
              <a:t>혁신 기술로 시장 선도 기업</a:t>
            </a:r>
            <a:endParaRPr lang="en-US" dirty="0"/>
          </a:p>
        </p:txBody>
      </p:sp>
      <p:sp>
        <p:nvSpPr>
          <p:cNvPr id="5" name="Rectangle 4" hidden="1">
            <a:extLst>
              <a:ext uri="{FF2B5EF4-FFF2-40B4-BE49-F238E27FC236}">
                <a16:creationId xmlns:a16="http://schemas.microsoft.com/office/drawing/2014/main" id="{A7328E79-5DBA-4632-A8CA-CC802E305C60}"/>
              </a:ext>
            </a:extLst>
          </p:cNvPr>
          <p:cNvSpPr/>
          <p:nvPr/>
        </p:nvSpPr>
        <p:spPr bwMode="auto">
          <a:xfrm>
            <a:off x="360001" y="1038225"/>
            <a:ext cx="3360895" cy="3933815"/>
          </a:xfrm>
          <a:prstGeom prst="rect">
            <a:avLst/>
          </a:prstGeom>
          <a:solidFill>
            <a:srgbClr val="003738">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sp>
        <p:nvSpPr>
          <p:cNvPr id="31" name="TextBox 30">
            <a:extLst>
              <a:ext uri="{FF2B5EF4-FFF2-40B4-BE49-F238E27FC236}">
                <a16:creationId xmlns:a16="http://schemas.microsoft.com/office/drawing/2014/main" id="{587AC57E-A986-412B-A14A-FB40545B7C8A}"/>
              </a:ext>
            </a:extLst>
          </p:cNvPr>
          <p:cNvSpPr txBox="1"/>
          <p:nvPr/>
        </p:nvSpPr>
        <p:spPr>
          <a:xfrm>
            <a:off x="1261117" y="4259980"/>
            <a:ext cx="691215" cy="369332"/>
          </a:xfrm>
          <a:prstGeom prst="rect">
            <a:avLst/>
          </a:prstGeom>
        </p:spPr>
        <p:txBody>
          <a:bodyPr wrap="none" rtlCol="0" anchor="ctr">
            <a:spAutoFit/>
          </a:bodyPr>
          <a:lstStyle/>
          <a:p>
            <a:pPr algn="ctr"/>
            <a:r>
              <a:rPr lang="ru-RU" sz="1800">
                <a:solidFill>
                  <a:srgbClr val="93EB20"/>
                </a:solidFill>
              </a:rPr>
              <a:t>2008</a:t>
            </a:r>
          </a:p>
        </p:txBody>
      </p:sp>
      <p:grpSp>
        <p:nvGrpSpPr>
          <p:cNvPr id="11" name="Group 10">
            <a:extLst>
              <a:ext uri="{FF2B5EF4-FFF2-40B4-BE49-F238E27FC236}">
                <a16:creationId xmlns:a16="http://schemas.microsoft.com/office/drawing/2014/main" id="{402A3ED8-1423-4CD9-B487-29FC10748653}"/>
              </a:ext>
            </a:extLst>
          </p:cNvPr>
          <p:cNvGrpSpPr/>
          <p:nvPr/>
        </p:nvGrpSpPr>
        <p:grpSpPr>
          <a:xfrm>
            <a:off x="251173" y="1231960"/>
            <a:ext cx="2711102" cy="2866198"/>
            <a:chOff x="-234671" y="1231960"/>
            <a:chExt cx="2711102" cy="2866197"/>
          </a:xfrm>
        </p:grpSpPr>
        <p:sp>
          <p:nvSpPr>
            <p:cNvPr id="44" name="Rectangle 43">
              <a:extLst>
                <a:ext uri="{FF2B5EF4-FFF2-40B4-BE49-F238E27FC236}">
                  <a16:creationId xmlns:a16="http://schemas.microsoft.com/office/drawing/2014/main" id="{583AED51-41A2-4790-A7A8-AB0D12DF3CA0}"/>
                </a:ext>
              </a:extLst>
            </p:cNvPr>
            <p:cNvSpPr/>
            <p:nvPr/>
          </p:nvSpPr>
          <p:spPr>
            <a:xfrm>
              <a:off x="-234671" y="1231960"/>
              <a:ext cx="2711102" cy="553998"/>
            </a:xfrm>
            <a:prstGeom prst="rect">
              <a:avLst/>
            </a:prstGeom>
          </p:spPr>
          <p:txBody>
            <a:bodyPr wrap="square" lIns="0" tIns="0" rIns="0" bIns="0">
              <a:spAutoFit/>
            </a:bodyPr>
            <a:lstStyle/>
            <a:p>
              <a:pPr algn="ctr" defTabSz="914076" fontAlgn="base">
                <a:spcBef>
                  <a:spcPct val="0"/>
                </a:spcBef>
                <a:spcAft>
                  <a:spcPct val="0"/>
                </a:spcAft>
              </a:pPr>
              <a:r>
                <a:rPr lang="ko-KR" alt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가상환경</a:t>
              </a:r>
              <a:endParaRPr lang="en-US" altLang="ko-KR" sz="1800" dirty="0">
                <a:solidFill>
                  <a:srgbClr val="93EB20"/>
                </a:solidFill>
                <a:latin typeface="Tahoma" panose="020B0604030504040204" pitchFamily="34" charset="0"/>
                <a:ea typeface="Tahoma" panose="020B0604030504040204" pitchFamily="34" charset="0"/>
                <a:cs typeface="Tahoma" panose="020B0604030504040204" pitchFamily="34" charset="0"/>
              </a:endParaRPr>
            </a:p>
            <a:p>
              <a:pPr algn="ctr" defTabSz="914076" fontAlgn="base">
                <a:spcBef>
                  <a:spcPct val="0"/>
                </a:spcBef>
                <a:spcAft>
                  <a:spcPct val="0"/>
                </a:spcAft>
              </a:pPr>
              <a:r>
                <a:rPr lang="ko-KR" alt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백업 선도 기업</a:t>
              </a:r>
              <a:endParaRPr lang="en-US" sz="1800" dirty="0">
                <a:solidFill>
                  <a:srgbClr val="93EB20"/>
                </a:solidFill>
                <a:latin typeface="Tahoma" panose="020B0604030504040204" pitchFamily="34" charset="0"/>
                <a:ea typeface="Tahoma" panose="020B0604030504040204" pitchFamily="34" charset="0"/>
                <a:cs typeface="Tahoma" panose="020B0604030504040204" pitchFamily="34" charset="0"/>
              </a:endParaRPr>
            </a:p>
          </p:txBody>
        </p:sp>
        <p:pic>
          <p:nvPicPr>
            <p:cNvPr id="24" name="Picture 23">
              <a:extLst>
                <a:ext uri="{FF2B5EF4-FFF2-40B4-BE49-F238E27FC236}">
                  <a16:creationId xmlns:a16="http://schemas.microsoft.com/office/drawing/2014/main" id="{DBBB8D28-DE3F-47E6-A7CC-DCFC3B1772F2}"/>
                </a:ext>
              </a:extLst>
            </p:cNvPr>
            <p:cNvPicPr>
              <a:picLocks noChangeAspect="1"/>
            </p:cNvPicPr>
            <p:nvPr/>
          </p:nvPicPr>
          <p:blipFill>
            <a:blip r:embed="rId3"/>
            <a:stretch>
              <a:fillRect/>
            </a:stretch>
          </p:blipFill>
          <p:spPr>
            <a:xfrm>
              <a:off x="752511" y="2389174"/>
              <a:ext cx="736738" cy="989146"/>
            </a:xfrm>
            <a:prstGeom prst="rect">
              <a:avLst/>
            </a:prstGeom>
          </p:spPr>
        </p:pic>
        <p:sp>
          <p:nvSpPr>
            <p:cNvPr id="3" name="Rectangle 2">
              <a:extLst>
                <a:ext uri="{FF2B5EF4-FFF2-40B4-BE49-F238E27FC236}">
                  <a16:creationId xmlns:a16="http://schemas.microsoft.com/office/drawing/2014/main" id="{25199C08-3E38-4EB5-A85B-BBD82137443C}"/>
                </a:ext>
              </a:extLst>
            </p:cNvPr>
            <p:cNvSpPr/>
            <p:nvPr/>
          </p:nvSpPr>
          <p:spPr>
            <a:xfrm>
              <a:off x="125361" y="3574937"/>
              <a:ext cx="1991038" cy="523220"/>
            </a:xfrm>
            <a:prstGeom prst="rect">
              <a:avLst/>
            </a:prstGeom>
          </p:spPr>
          <p:txBody>
            <a:bodyPr wrap="square">
              <a:spAutoFit/>
            </a:bodyPr>
            <a:lstStyle/>
            <a:p>
              <a:pPr algn="ctr" defTabSz="914076" fontAlgn="base">
                <a:spcBef>
                  <a:spcPct val="0"/>
                </a:spcBef>
                <a:spcAft>
                  <a:spcPct val="0"/>
                </a:spcAft>
              </a:pPr>
              <a:r>
                <a:rPr lang="ko-KR" altLang="en-US" sz="1400" dirty="0">
                  <a:solidFill>
                    <a:schemeClr val="bg1"/>
                  </a:solidFill>
                </a:rPr>
                <a:t>가상화 워크로드</a:t>
              </a:r>
              <a:endParaRPr lang="en-US" altLang="ko-KR" sz="1400" dirty="0">
                <a:solidFill>
                  <a:schemeClr val="bg1"/>
                </a:solidFill>
              </a:endParaRPr>
            </a:p>
            <a:p>
              <a:pPr algn="ctr" defTabSz="914076" fontAlgn="base">
                <a:spcBef>
                  <a:spcPct val="0"/>
                </a:spcBef>
                <a:spcAft>
                  <a:spcPct val="0"/>
                </a:spcAft>
              </a:pPr>
              <a:r>
                <a:rPr lang="ko-KR" altLang="en-US" sz="1400" dirty="0">
                  <a:solidFill>
                    <a:schemeClr val="bg1"/>
                  </a:solidFill>
                </a:rPr>
                <a:t>보호</a:t>
              </a:r>
              <a:endParaRPr lang="en-US" sz="1400" dirty="0">
                <a:solidFill>
                  <a:schemeClr val="bg1"/>
                </a:solidFill>
              </a:endParaRPr>
            </a:p>
          </p:txBody>
        </p:sp>
      </p:grpSp>
      <p:sp>
        <p:nvSpPr>
          <p:cNvPr id="32" name="TextBox 31">
            <a:extLst>
              <a:ext uri="{FF2B5EF4-FFF2-40B4-BE49-F238E27FC236}">
                <a16:creationId xmlns:a16="http://schemas.microsoft.com/office/drawing/2014/main" id="{7A7C5977-F736-4090-9E05-E0E28954E7D2}"/>
              </a:ext>
            </a:extLst>
          </p:cNvPr>
          <p:cNvSpPr txBox="1"/>
          <p:nvPr/>
        </p:nvSpPr>
        <p:spPr>
          <a:xfrm>
            <a:off x="4163864" y="4259980"/>
            <a:ext cx="691215" cy="369332"/>
          </a:xfrm>
          <a:prstGeom prst="rect">
            <a:avLst/>
          </a:prstGeom>
        </p:spPr>
        <p:txBody>
          <a:bodyPr wrap="none" rtlCol="0" anchor="ctr">
            <a:spAutoFit/>
          </a:bodyPr>
          <a:lstStyle/>
          <a:p>
            <a:pPr algn="ctr"/>
            <a:r>
              <a:rPr lang="ru-RU" sz="1800">
                <a:solidFill>
                  <a:srgbClr val="93EB20"/>
                </a:solidFill>
              </a:rPr>
              <a:t>2012</a:t>
            </a:r>
          </a:p>
        </p:txBody>
      </p:sp>
      <p:grpSp>
        <p:nvGrpSpPr>
          <p:cNvPr id="14" name="Group 13">
            <a:extLst>
              <a:ext uri="{FF2B5EF4-FFF2-40B4-BE49-F238E27FC236}">
                <a16:creationId xmlns:a16="http://schemas.microsoft.com/office/drawing/2014/main" id="{C9CCCF13-C5D7-4A34-ADF9-6A11F327E31C}"/>
              </a:ext>
            </a:extLst>
          </p:cNvPr>
          <p:cNvGrpSpPr/>
          <p:nvPr/>
        </p:nvGrpSpPr>
        <p:grpSpPr>
          <a:xfrm>
            <a:off x="3513951" y="1231961"/>
            <a:ext cx="1991038" cy="2866197"/>
            <a:chOff x="1936491" y="1231960"/>
            <a:chExt cx="1991038" cy="2866197"/>
          </a:xfrm>
        </p:grpSpPr>
        <p:sp>
          <p:nvSpPr>
            <p:cNvPr id="45" name="Rectangle 44">
              <a:extLst>
                <a:ext uri="{FF2B5EF4-FFF2-40B4-BE49-F238E27FC236}">
                  <a16:creationId xmlns:a16="http://schemas.microsoft.com/office/drawing/2014/main" id="{8F682147-2390-4565-BA12-6998363CDAA4}"/>
                </a:ext>
              </a:extLst>
            </p:cNvPr>
            <p:cNvSpPr/>
            <p:nvPr/>
          </p:nvSpPr>
          <p:spPr>
            <a:xfrm>
              <a:off x="1967259" y="1231960"/>
              <a:ext cx="1929503" cy="553998"/>
            </a:xfrm>
            <a:prstGeom prst="rect">
              <a:avLst/>
            </a:prstGeom>
          </p:spPr>
          <p:txBody>
            <a:bodyPr wrap="square" lIns="0" tIns="0" rIns="0" bIns="0">
              <a:spAutoFit/>
            </a:bodyPr>
            <a:lstStyle/>
            <a:p>
              <a:pPr algn="ctr" defTabSz="914076" fontAlgn="base">
                <a:spcBef>
                  <a:spcPct val="0"/>
                </a:spcBef>
                <a:spcAft>
                  <a:spcPct val="0"/>
                </a:spcAft>
              </a:pPr>
              <a:r>
                <a:rPr lang="ko-KR" altLang="en-US" sz="1800" dirty="0" err="1">
                  <a:solidFill>
                    <a:srgbClr val="93EB20"/>
                  </a:solidFill>
                  <a:latin typeface="Tahoma" panose="020B0604030504040204" pitchFamily="34" charset="0"/>
                  <a:ea typeface="Tahoma" panose="020B0604030504040204" pitchFamily="34" charset="0"/>
                  <a:cs typeface="Tahoma" panose="020B0604030504040204" pitchFamily="34" charset="0"/>
                </a:rPr>
                <a:t>프라이빗</a:t>
              </a:r>
              <a:r>
                <a:rPr lang="ko-KR" alt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 클라우드</a:t>
              </a:r>
              <a:endParaRPr lang="en-US" altLang="ko-KR" sz="1800" dirty="0">
                <a:solidFill>
                  <a:srgbClr val="93EB20"/>
                </a:solidFill>
                <a:latin typeface="Tahoma" panose="020B0604030504040204" pitchFamily="34" charset="0"/>
                <a:ea typeface="Tahoma" panose="020B0604030504040204" pitchFamily="34" charset="0"/>
                <a:cs typeface="Tahoma" panose="020B0604030504040204" pitchFamily="34" charset="0"/>
              </a:endParaRPr>
            </a:p>
            <a:p>
              <a:pPr algn="ctr" defTabSz="914076" fontAlgn="base">
                <a:spcBef>
                  <a:spcPct val="0"/>
                </a:spcBef>
                <a:spcAft>
                  <a:spcPct val="0"/>
                </a:spcAft>
              </a:pPr>
              <a:r>
                <a:rPr lang="ko-KR" alt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가용성 선도 기업</a:t>
              </a:r>
              <a:endParaRPr lang="en-US" sz="1800" dirty="0">
                <a:solidFill>
                  <a:srgbClr val="93EB20"/>
                </a:solidFill>
                <a:latin typeface="Tahoma" panose="020B0604030504040204" pitchFamily="34" charset="0"/>
                <a:ea typeface="Tahoma" panose="020B0604030504040204" pitchFamily="34" charset="0"/>
                <a:cs typeface="Tahoma" panose="020B0604030504040204" pitchFamily="34" charset="0"/>
              </a:endParaRPr>
            </a:p>
          </p:txBody>
        </p:sp>
        <p:pic>
          <p:nvPicPr>
            <p:cNvPr id="30" name="Picture 29">
              <a:extLst>
                <a:ext uri="{FF2B5EF4-FFF2-40B4-BE49-F238E27FC236}">
                  <a16:creationId xmlns:a16="http://schemas.microsoft.com/office/drawing/2014/main" id="{D9860634-59E0-4E73-8D50-7060A2F29B74}"/>
                </a:ext>
              </a:extLst>
            </p:cNvPr>
            <p:cNvPicPr>
              <a:picLocks noChangeAspect="1"/>
            </p:cNvPicPr>
            <p:nvPr/>
          </p:nvPicPr>
          <p:blipFill>
            <a:blip r:embed="rId4"/>
            <a:stretch>
              <a:fillRect/>
            </a:stretch>
          </p:blipFill>
          <p:spPr>
            <a:xfrm>
              <a:off x="2574258" y="2193296"/>
              <a:ext cx="994496" cy="1185024"/>
            </a:xfrm>
            <a:prstGeom prst="rect">
              <a:avLst/>
            </a:prstGeom>
          </p:spPr>
        </p:pic>
        <p:sp>
          <p:nvSpPr>
            <p:cNvPr id="34" name="Rectangle 33">
              <a:extLst>
                <a:ext uri="{FF2B5EF4-FFF2-40B4-BE49-F238E27FC236}">
                  <a16:creationId xmlns:a16="http://schemas.microsoft.com/office/drawing/2014/main" id="{1079499A-1C12-4DE5-BB6F-CBED3D6434DC}"/>
                </a:ext>
              </a:extLst>
            </p:cNvPr>
            <p:cNvSpPr/>
            <p:nvPr/>
          </p:nvSpPr>
          <p:spPr>
            <a:xfrm>
              <a:off x="1936491" y="3574937"/>
              <a:ext cx="1991038" cy="523220"/>
            </a:xfrm>
            <a:prstGeom prst="rect">
              <a:avLst/>
            </a:prstGeom>
          </p:spPr>
          <p:txBody>
            <a:bodyPr wrap="square">
              <a:spAutoFit/>
            </a:bodyPr>
            <a:lstStyle/>
            <a:p>
              <a:pPr algn="ctr" defTabSz="914076" fontAlgn="base">
                <a:spcBef>
                  <a:spcPct val="0"/>
                </a:spcBef>
                <a:spcAft>
                  <a:spcPct val="0"/>
                </a:spcAft>
              </a:pPr>
              <a:r>
                <a:rPr lang="ko-KR" altLang="en-US" sz="1400" dirty="0">
                  <a:solidFill>
                    <a:schemeClr val="bg1"/>
                  </a:solidFill>
                </a:rPr>
                <a:t>현대 데이터 센터의</a:t>
              </a:r>
              <a:endParaRPr lang="en-US" altLang="ko-KR" sz="1400" dirty="0">
                <a:solidFill>
                  <a:schemeClr val="bg1"/>
                </a:solidFill>
              </a:endParaRPr>
            </a:p>
            <a:p>
              <a:pPr algn="ctr" defTabSz="914076" fontAlgn="base">
                <a:spcBef>
                  <a:spcPct val="0"/>
                </a:spcBef>
                <a:spcAft>
                  <a:spcPct val="0"/>
                </a:spcAft>
              </a:pPr>
              <a:r>
                <a:rPr lang="ko-KR" altLang="en-US" sz="1400" dirty="0">
                  <a:solidFill>
                    <a:schemeClr val="bg1"/>
                  </a:solidFill>
                </a:rPr>
                <a:t>가용성 극대화</a:t>
              </a:r>
              <a:endParaRPr lang="en-US" sz="1400" dirty="0">
                <a:solidFill>
                  <a:schemeClr val="bg1"/>
                </a:solidFill>
              </a:endParaRPr>
            </a:p>
          </p:txBody>
        </p:sp>
      </p:grpSp>
      <p:sp>
        <p:nvSpPr>
          <p:cNvPr id="33" name="TextBox 32">
            <a:extLst>
              <a:ext uri="{FF2B5EF4-FFF2-40B4-BE49-F238E27FC236}">
                <a16:creationId xmlns:a16="http://schemas.microsoft.com/office/drawing/2014/main" id="{09DCBB6F-2B65-4A4B-859C-D5E0EAD3E94B}"/>
              </a:ext>
            </a:extLst>
          </p:cNvPr>
          <p:cNvSpPr txBox="1"/>
          <p:nvPr/>
        </p:nvSpPr>
        <p:spPr>
          <a:xfrm>
            <a:off x="6924598" y="4259980"/>
            <a:ext cx="859531" cy="369332"/>
          </a:xfrm>
          <a:prstGeom prst="rect">
            <a:avLst/>
          </a:prstGeom>
        </p:spPr>
        <p:txBody>
          <a:bodyPr wrap="none" rtlCol="0" anchor="ctr">
            <a:spAutoFit/>
          </a:bodyPr>
          <a:lstStyle/>
          <a:p>
            <a:pPr algn="ctr"/>
            <a:r>
              <a:rPr lang="ru-RU" sz="1800">
                <a:solidFill>
                  <a:srgbClr val="93EB20"/>
                </a:solidFill>
              </a:rPr>
              <a:t>201</a:t>
            </a:r>
            <a:r>
              <a:rPr lang="en-US" sz="1800">
                <a:solidFill>
                  <a:srgbClr val="93EB20"/>
                </a:solidFill>
              </a:rPr>
              <a:t>8+</a:t>
            </a:r>
            <a:endParaRPr lang="ru-RU" sz="1800">
              <a:solidFill>
                <a:srgbClr val="93EB20"/>
              </a:solidFill>
            </a:endParaRPr>
          </a:p>
        </p:txBody>
      </p:sp>
      <p:grpSp>
        <p:nvGrpSpPr>
          <p:cNvPr id="12" name="Group 11">
            <a:extLst>
              <a:ext uri="{FF2B5EF4-FFF2-40B4-BE49-F238E27FC236}">
                <a16:creationId xmlns:a16="http://schemas.microsoft.com/office/drawing/2014/main" id="{696E96B6-7A52-4B71-A783-BD56E05D75F4}"/>
              </a:ext>
            </a:extLst>
          </p:cNvPr>
          <p:cNvGrpSpPr/>
          <p:nvPr/>
        </p:nvGrpSpPr>
        <p:grpSpPr>
          <a:xfrm>
            <a:off x="5654873" y="1225194"/>
            <a:ext cx="2921760" cy="2872965"/>
            <a:chOff x="5654873" y="1225194"/>
            <a:chExt cx="2921760" cy="2872965"/>
          </a:xfrm>
        </p:grpSpPr>
        <p:pic>
          <p:nvPicPr>
            <p:cNvPr id="10" name="Picture 9">
              <a:extLst>
                <a:ext uri="{FF2B5EF4-FFF2-40B4-BE49-F238E27FC236}">
                  <a16:creationId xmlns:a16="http://schemas.microsoft.com/office/drawing/2014/main" id="{C98DB5AA-6F2B-4D4B-8F40-DB093909B9ED}"/>
                </a:ext>
              </a:extLst>
            </p:cNvPr>
            <p:cNvPicPr>
              <a:picLocks noChangeAspect="1"/>
            </p:cNvPicPr>
            <p:nvPr/>
          </p:nvPicPr>
          <p:blipFill rotWithShape="1">
            <a:blip r:embed="rId5">
              <a:extLst>
                <a:ext uri="{28A0092B-C50C-407E-A947-70E740481C1C}">
                  <a14:useLocalDpi xmlns:a14="http://schemas.microsoft.com/office/drawing/2010/main" val="0"/>
                </a:ext>
              </a:extLst>
            </a:blip>
            <a:srcRect l="27749"/>
            <a:stretch/>
          </p:blipFill>
          <p:spPr>
            <a:xfrm>
              <a:off x="5654873" y="1665524"/>
              <a:ext cx="2877922" cy="2240569"/>
            </a:xfrm>
            <a:prstGeom prst="rect">
              <a:avLst/>
            </a:prstGeom>
          </p:spPr>
        </p:pic>
        <p:grpSp>
          <p:nvGrpSpPr>
            <p:cNvPr id="17" name="Group 16">
              <a:extLst>
                <a:ext uri="{FF2B5EF4-FFF2-40B4-BE49-F238E27FC236}">
                  <a16:creationId xmlns:a16="http://schemas.microsoft.com/office/drawing/2014/main" id="{865A8EB2-E113-4422-A3A7-F42199AB960E}"/>
                </a:ext>
              </a:extLst>
            </p:cNvPr>
            <p:cNvGrpSpPr/>
            <p:nvPr/>
          </p:nvGrpSpPr>
          <p:grpSpPr>
            <a:xfrm>
              <a:off x="6132091" y="1225194"/>
              <a:ext cx="2444542" cy="2872965"/>
              <a:chOff x="3708280" y="1225193"/>
              <a:chExt cx="2444542" cy="2872964"/>
            </a:xfrm>
          </p:grpSpPr>
          <p:sp>
            <p:nvSpPr>
              <p:cNvPr id="46" name="Rectangle 45">
                <a:extLst>
                  <a:ext uri="{FF2B5EF4-FFF2-40B4-BE49-F238E27FC236}">
                    <a16:creationId xmlns:a16="http://schemas.microsoft.com/office/drawing/2014/main" id="{CD3EAA67-D288-49F7-A0C0-335BE4A07E78}"/>
                  </a:ext>
                </a:extLst>
              </p:cNvPr>
              <p:cNvSpPr/>
              <p:nvPr/>
            </p:nvSpPr>
            <p:spPr>
              <a:xfrm>
                <a:off x="3708280" y="1225193"/>
                <a:ext cx="2444542" cy="553998"/>
              </a:xfrm>
              <a:prstGeom prst="rect">
                <a:avLst/>
              </a:prstGeom>
            </p:spPr>
            <p:txBody>
              <a:bodyPr wrap="square" lIns="0" tIns="0" rIns="0" bIns="0">
                <a:spAutoFit/>
              </a:bodyPr>
              <a:lstStyle/>
              <a:p>
                <a:pPr algn="ctr" defTabSz="914076" fontAlgn="base">
                  <a:spcBef>
                    <a:spcPct val="0"/>
                  </a:spcBef>
                  <a:spcAft>
                    <a:spcPct val="0"/>
                  </a:spcAft>
                </a:pPr>
                <a:r>
                  <a:rPr 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Cloud Data Management </a:t>
                </a:r>
                <a:r>
                  <a:rPr lang="ko-KR" altLang="en-US" sz="1800" dirty="0">
                    <a:solidFill>
                      <a:srgbClr val="93EB20"/>
                    </a:solidFill>
                    <a:latin typeface="Tahoma" panose="020B0604030504040204" pitchFamily="34" charset="0"/>
                    <a:ea typeface="Tahoma" panose="020B0604030504040204" pitchFamily="34" charset="0"/>
                    <a:cs typeface="Tahoma" panose="020B0604030504040204" pitchFamily="34" charset="0"/>
                  </a:rPr>
                  <a:t>선도 기업</a:t>
                </a:r>
                <a:endParaRPr lang="en-US" sz="1800" dirty="0">
                  <a:solidFill>
                    <a:srgbClr val="93EB20"/>
                  </a:solidFill>
                  <a:latin typeface="Tahoma" panose="020B0604030504040204" pitchFamily="34" charset="0"/>
                  <a:ea typeface="Tahoma" panose="020B0604030504040204" pitchFamily="34" charset="0"/>
                  <a:cs typeface="Tahoma" panose="020B0604030504040204" pitchFamily="34" charset="0"/>
                </a:endParaRPr>
              </a:p>
            </p:txBody>
          </p:sp>
          <p:sp>
            <p:nvSpPr>
              <p:cNvPr id="35" name="Rectangle 34">
                <a:extLst>
                  <a:ext uri="{FF2B5EF4-FFF2-40B4-BE49-F238E27FC236}">
                    <a16:creationId xmlns:a16="http://schemas.microsoft.com/office/drawing/2014/main" id="{56E674D0-6B7D-4318-A5C5-DBE6F980BCB6}"/>
                  </a:ext>
                </a:extLst>
              </p:cNvPr>
              <p:cNvSpPr/>
              <p:nvPr/>
            </p:nvSpPr>
            <p:spPr>
              <a:xfrm>
                <a:off x="4188720" y="3574937"/>
                <a:ext cx="1483662" cy="523220"/>
              </a:xfrm>
              <a:prstGeom prst="rect">
                <a:avLst/>
              </a:prstGeom>
            </p:spPr>
            <p:txBody>
              <a:bodyPr wrap="square">
                <a:spAutoFit/>
              </a:bodyPr>
              <a:lstStyle/>
              <a:p>
                <a:pPr algn="ctr" defTabSz="914076" fontAlgn="base">
                  <a:spcBef>
                    <a:spcPct val="0"/>
                  </a:spcBef>
                  <a:spcAft>
                    <a:spcPct val="0"/>
                  </a:spcAft>
                </a:pPr>
                <a:r>
                  <a:rPr lang="ko-KR" altLang="en-US" sz="1400" dirty="0">
                    <a:solidFill>
                      <a:schemeClr val="bg1"/>
                    </a:solidFill>
                  </a:rPr>
                  <a:t>최고의 데이터 가용성 제공</a:t>
                </a:r>
                <a:endParaRPr lang="en-US" sz="1400" dirty="0">
                  <a:solidFill>
                    <a:schemeClr val="bg1"/>
                  </a:solidFill>
                </a:endParaRPr>
              </a:p>
            </p:txBody>
          </p:sp>
        </p:grpSp>
      </p:grpSp>
      <p:cxnSp>
        <p:nvCxnSpPr>
          <p:cNvPr id="13" name="Straight Connector 12">
            <a:extLst>
              <a:ext uri="{FF2B5EF4-FFF2-40B4-BE49-F238E27FC236}">
                <a16:creationId xmlns:a16="http://schemas.microsoft.com/office/drawing/2014/main" id="{718FBDFB-0864-4962-9D31-9F1493256928}"/>
              </a:ext>
            </a:extLst>
          </p:cNvPr>
          <p:cNvCxnSpPr>
            <a:cxnSpLocks/>
          </p:cNvCxnSpPr>
          <p:nvPr/>
        </p:nvCxnSpPr>
        <p:spPr>
          <a:xfrm>
            <a:off x="485123" y="4455675"/>
            <a:ext cx="753233" cy="0"/>
          </a:xfrm>
          <a:prstGeom prst="line">
            <a:avLst/>
          </a:prstGeom>
          <a:ln w="19050">
            <a:gradFill>
              <a:gsLst>
                <a:gs pos="0">
                  <a:srgbClr val="93EB20">
                    <a:alpha val="0"/>
                  </a:srgbClr>
                </a:gs>
                <a:gs pos="100000">
                  <a:srgbClr val="93EB20"/>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6F3BDA1-EF36-436C-A93D-43B9D2B3A5F8}"/>
              </a:ext>
            </a:extLst>
          </p:cNvPr>
          <p:cNvCxnSpPr>
            <a:cxnSpLocks/>
          </p:cNvCxnSpPr>
          <p:nvPr/>
        </p:nvCxnSpPr>
        <p:spPr>
          <a:xfrm>
            <a:off x="1975093" y="4455675"/>
            <a:ext cx="2188770" cy="0"/>
          </a:xfrm>
          <a:prstGeom prst="line">
            <a:avLst/>
          </a:prstGeom>
          <a:ln w="19050">
            <a:solidFill>
              <a:srgbClr val="93EB2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E9A9766-737B-4D96-A036-9D0978A2B4FD}"/>
              </a:ext>
            </a:extLst>
          </p:cNvPr>
          <p:cNvCxnSpPr>
            <a:cxnSpLocks/>
          </p:cNvCxnSpPr>
          <p:nvPr/>
        </p:nvCxnSpPr>
        <p:spPr>
          <a:xfrm>
            <a:off x="4862559" y="4455675"/>
            <a:ext cx="2088311" cy="0"/>
          </a:xfrm>
          <a:prstGeom prst="line">
            <a:avLst/>
          </a:prstGeom>
          <a:ln w="19050">
            <a:solidFill>
              <a:srgbClr val="93EB20"/>
            </a:solidFill>
            <a:tailEnd type="none" w="med" len="sm"/>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161FE0C-D8D2-4766-8F6E-8A0EFFFD1A66}"/>
              </a:ext>
            </a:extLst>
          </p:cNvPr>
          <p:cNvSpPr/>
          <p:nvPr/>
        </p:nvSpPr>
        <p:spPr bwMode="auto">
          <a:xfrm>
            <a:off x="442308" y="894453"/>
            <a:ext cx="5645945" cy="3782709"/>
          </a:xfrm>
          <a:prstGeom prst="rect">
            <a:avLst/>
          </a:prstGeom>
          <a:gradFill>
            <a:gsLst>
              <a:gs pos="0">
                <a:srgbClr val="003738">
                  <a:alpha val="74000"/>
                </a:srgbClr>
              </a:gs>
              <a:gs pos="100000">
                <a:srgbClr val="003738">
                  <a:alpha val="0"/>
                </a:srgbClr>
              </a:gs>
              <a:gs pos="87000">
                <a:srgbClr val="003738">
                  <a:alpha val="71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ru-RU" sz="180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cxnSp>
        <p:nvCxnSpPr>
          <p:cNvPr id="43" name="Straight Connector 42">
            <a:extLst>
              <a:ext uri="{FF2B5EF4-FFF2-40B4-BE49-F238E27FC236}">
                <a16:creationId xmlns:a16="http://schemas.microsoft.com/office/drawing/2014/main" id="{20BC2A33-FFBD-4D47-9C23-30839C494B2C}"/>
              </a:ext>
            </a:extLst>
          </p:cNvPr>
          <p:cNvCxnSpPr>
            <a:cxnSpLocks/>
          </p:cNvCxnSpPr>
          <p:nvPr/>
        </p:nvCxnSpPr>
        <p:spPr>
          <a:xfrm>
            <a:off x="7760495" y="4455675"/>
            <a:ext cx="852448" cy="0"/>
          </a:xfrm>
          <a:prstGeom prst="line">
            <a:avLst/>
          </a:prstGeom>
          <a:ln w="19050">
            <a:gradFill>
              <a:gsLst>
                <a:gs pos="0">
                  <a:srgbClr val="93EB20"/>
                </a:gs>
                <a:gs pos="100000">
                  <a:srgbClr val="93EB20">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50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3500"/>
                            </p:stCondLst>
                            <p:childTnLst>
                              <p:par>
                                <p:cTn id="29" presetID="22" presetClass="entr" presetSubtype="8"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par>
                          <p:cTn id="36" fill="hold">
                            <p:stCondLst>
                              <p:cond delay="4500"/>
                            </p:stCondLst>
                            <p:childTnLst>
                              <p:par>
                                <p:cTn id="37" presetID="22" presetClass="entr" presetSubtype="4"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500"/>
                                        <p:tgtEl>
                                          <p:spTgt spid="12"/>
                                        </p:tgtEl>
                                      </p:cBhvr>
                                    </p:animEffect>
                                  </p:childTnLst>
                                </p:cTn>
                              </p:par>
                              <p:par>
                                <p:cTn id="40" presetID="22" presetClass="entr" presetSubtype="8"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dirty="0"/>
              <a:t>하이브리드 클라우드에 최적화된 제품</a:t>
            </a:r>
            <a:endParaRPr lang="en-US" altLang="ko-KR" dirty="0"/>
          </a:p>
        </p:txBody>
      </p:sp>
      <p:sp>
        <p:nvSpPr>
          <p:cNvPr id="22" name="말풍선: 타원형 21">
            <a:extLst>
              <a:ext uri="{FF2B5EF4-FFF2-40B4-BE49-F238E27FC236}">
                <a16:creationId xmlns:a16="http://schemas.microsoft.com/office/drawing/2014/main" id="{65F5C684-FD48-4713-B9C4-707BF6F30039}"/>
              </a:ext>
            </a:extLst>
          </p:cNvPr>
          <p:cNvSpPr/>
          <p:nvPr/>
        </p:nvSpPr>
        <p:spPr>
          <a:xfrm>
            <a:off x="3846616" y="1539596"/>
            <a:ext cx="2319916" cy="1676333"/>
          </a:xfrm>
          <a:prstGeom prst="wedgeEllipseCallout">
            <a:avLst>
              <a:gd name="adj1" fmla="val 36324"/>
              <a:gd name="adj2" fmla="val 56757"/>
            </a:avLst>
          </a:prstGeom>
          <a:solidFill>
            <a:srgbClr val="00E29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이제는 하이브리드 클라우드 시대</a:t>
            </a:r>
            <a:r>
              <a:rPr kumimoji="0" lang="en-US" altLang="ko-KR"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a:t>
            </a:r>
            <a:endPar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endParaRPr>
          </a:p>
        </p:txBody>
      </p:sp>
      <p:sp>
        <p:nvSpPr>
          <p:cNvPr id="23" name="텍스트 개체 틀 6">
            <a:extLst>
              <a:ext uri="{FF2B5EF4-FFF2-40B4-BE49-F238E27FC236}">
                <a16:creationId xmlns:a16="http://schemas.microsoft.com/office/drawing/2014/main" id="{9AC9B0F4-DDAD-4E04-9EA7-0477EEFABAAA}"/>
              </a:ext>
            </a:extLst>
          </p:cNvPr>
          <p:cNvSpPr txBox="1">
            <a:spLocks/>
          </p:cNvSpPr>
          <p:nvPr/>
        </p:nvSpPr>
        <p:spPr>
          <a:xfrm>
            <a:off x="476410" y="4495160"/>
            <a:ext cx="8253288" cy="570978"/>
          </a:xfrm>
          <a:prstGeom prst="rect">
            <a:avLst/>
          </a:prstGeom>
        </p:spPr>
        <p:txBody>
          <a:bodyPr/>
          <a:lstStyle>
            <a:lvl1pPr marL="0" indent="0" algn="l" defTabSz="914400" rtl="0" eaLnBrk="1" latinLnBrk="1" hangingPunct="1">
              <a:lnSpc>
                <a:spcPct val="100000"/>
              </a:lnSpc>
              <a:spcBef>
                <a:spcPts val="0"/>
              </a:spcBef>
              <a:buFont typeface="Arial" panose="020B0604020202020204" pitchFamily="34" charset="0"/>
              <a:buNone/>
              <a:defRPr sz="10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451 Research, 69% of enterprises will have hybrid IT environments by 2019, </a:t>
            </a: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hlinkClick r:id="rId3">
                  <a:extLst>
                    <a:ext uri="{A12FA001-AC4F-418D-AE19-62706E023703}">
                      <ahyp:hlinkClr xmlns:ahyp="http://schemas.microsoft.com/office/drawing/2018/hyperlinkcolor" val="tx"/>
                    </a:ext>
                  </a:extLst>
                </a:hlinkClick>
              </a:rPr>
              <a:t>https://451research.com/images/Marketing/press_releases/Pre_Re-Invent_2018_press_release_final_11_22.pdf</a:t>
            </a:r>
            <a:endPar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kumimoji="0" lang="ko-KR" altLang="en-US"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24" name="직선 화살표 연결선 23">
            <a:extLst>
              <a:ext uri="{FF2B5EF4-FFF2-40B4-BE49-F238E27FC236}">
                <a16:creationId xmlns:a16="http://schemas.microsoft.com/office/drawing/2014/main" id="{BB85B339-C178-42F3-A5A0-4DC18916175A}"/>
              </a:ext>
            </a:extLst>
          </p:cNvPr>
          <p:cNvCxnSpPr>
            <a:cxnSpLocks/>
          </p:cNvCxnSpPr>
          <p:nvPr/>
        </p:nvCxnSpPr>
        <p:spPr>
          <a:xfrm>
            <a:off x="506638" y="3388720"/>
            <a:ext cx="72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8702203-44DA-4818-9E2B-62DD11A9E09F}"/>
              </a:ext>
            </a:extLst>
          </p:cNvPr>
          <p:cNvCxnSpPr>
            <a:cxnSpLocks/>
          </p:cNvCxnSpPr>
          <p:nvPr/>
        </p:nvCxnSpPr>
        <p:spPr>
          <a:xfrm>
            <a:off x="1239669" y="3388720"/>
            <a:ext cx="12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05F99DD-8E9E-4830-9EF8-CA7B0960C9F0}"/>
              </a:ext>
            </a:extLst>
          </p:cNvPr>
          <p:cNvCxnSpPr>
            <a:cxnSpLocks/>
          </p:cNvCxnSpPr>
          <p:nvPr/>
        </p:nvCxnSpPr>
        <p:spPr>
          <a:xfrm>
            <a:off x="1226638" y="3388720"/>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59711AAD-07B9-46D5-BC48-50CF92F239F9}"/>
              </a:ext>
            </a:extLst>
          </p:cNvPr>
          <p:cNvCxnSpPr>
            <a:cxnSpLocks/>
          </p:cNvCxnSpPr>
          <p:nvPr/>
        </p:nvCxnSpPr>
        <p:spPr>
          <a:xfrm>
            <a:off x="2499669" y="3434628"/>
            <a:ext cx="2400" cy="823785"/>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70FA4-834B-45BA-956F-6C5858621C53}"/>
              </a:ext>
            </a:extLst>
          </p:cNvPr>
          <p:cNvSpPr txBox="1"/>
          <p:nvPr/>
        </p:nvSpPr>
        <p:spPr>
          <a:xfrm>
            <a:off x="171357" y="3526961"/>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0" name="TextBox 49">
            <a:extLst>
              <a:ext uri="{FF2B5EF4-FFF2-40B4-BE49-F238E27FC236}">
                <a16:creationId xmlns:a16="http://schemas.microsoft.com/office/drawing/2014/main" id="{F37106D2-5227-473D-8432-C1A980C14F87}"/>
              </a:ext>
            </a:extLst>
          </p:cNvPr>
          <p:cNvSpPr txBox="1"/>
          <p:nvPr/>
        </p:nvSpPr>
        <p:spPr>
          <a:xfrm>
            <a:off x="979959" y="3573127"/>
            <a:ext cx="1314992" cy="40011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1" name="TextBox 50">
            <a:extLst>
              <a:ext uri="{FF2B5EF4-FFF2-40B4-BE49-F238E27FC236}">
                <a16:creationId xmlns:a16="http://schemas.microsoft.com/office/drawing/2014/main" id="{F10F2E40-6543-4641-A6F2-E4F831525BBC}"/>
              </a:ext>
            </a:extLst>
          </p:cNvPr>
          <p:cNvSpPr txBox="1"/>
          <p:nvPr/>
        </p:nvSpPr>
        <p:spPr>
          <a:xfrm>
            <a:off x="1586639" y="3619293"/>
            <a:ext cx="1314992" cy="307777"/>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x86</a:t>
            </a:r>
            <a:endPar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6" name="TextBox 55">
            <a:extLst>
              <a:ext uri="{FF2B5EF4-FFF2-40B4-BE49-F238E27FC236}">
                <a16:creationId xmlns:a16="http://schemas.microsoft.com/office/drawing/2014/main" id="{6C79CDB7-3457-4428-8A10-838DB9D51965}"/>
              </a:ext>
            </a:extLst>
          </p:cNvPr>
          <p:cNvSpPr txBox="1"/>
          <p:nvPr/>
        </p:nvSpPr>
        <p:spPr>
          <a:xfrm>
            <a:off x="38893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2000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7" name="TextBox 56">
            <a:extLst>
              <a:ext uri="{FF2B5EF4-FFF2-40B4-BE49-F238E27FC236}">
                <a16:creationId xmlns:a16="http://schemas.microsoft.com/office/drawing/2014/main" id="{4288849C-7F38-4BAB-80C9-FE20ED0C3306}"/>
              </a:ext>
            </a:extLst>
          </p:cNvPr>
          <p:cNvSpPr txBox="1"/>
          <p:nvPr/>
        </p:nvSpPr>
        <p:spPr>
          <a:xfrm>
            <a:off x="136333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2010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6" name="그룹 5">
            <a:extLst>
              <a:ext uri="{FF2B5EF4-FFF2-40B4-BE49-F238E27FC236}">
                <a16:creationId xmlns:a16="http://schemas.microsoft.com/office/drawing/2014/main" id="{18255E74-81CE-4FEE-B27D-6F280E345412}"/>
              </a:ext>
            </a:extLst>
          </p:cNvPr>
          <p:cNvGrpSpPr/>
          <p:nvPr/>
        </p:nvGrpSpPr>
        <p:grpSpPr>
          <a:xfrm>
            <a:off x="2057771" y="2732171"/>
            <a:ext cx="6611881" cy="1526242"/>
            <a:chOff x="2057771" y="2732171"/>
            <a:chExt cx="6611881" cy="1526242"/>
          </a:xfrm>
        </p:grpSpPr>
        <p:sp>
          <p:nvSpPr>
            <p:cNvPr id="52" name="TextBox 51">
              <a:extLst>
                <a:ext uri="{FF2B5EF4-FFF2-40B4-BE49-F238E27FC236}">
                  <a16:creationId xmlns:a16="http://schemas.microsoft.com/office/drawing/2014/main" id="{67DDE347-18F3-4C7D-B9AE-46EF5BA08457}"/>
                </a:ext>
              </a:extLst>
            </p:cNvPr>
            <p:cNvSpPr txBox="1"/>
            <p:nvPr/>
          </p:nvSpPr>
          <p:spPr>
            <a:xfrm>
              <a:off x="2057771" y="3650071"/>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5" name="그룹 4">
              <a:extLst>
                <a:ext uri="{FF2B5EF4-FFF2-40B4-BE49-F238E27FC236}">
                  <a16:creationId xmlns:a16="http://schemas.microsoft.com/office/drawing/2014/main" id="{8361A54B-C502-4B3E-9EDE-5D59EB5397BC}"/>
                </a:ext>
              </a:extLst>
            </p:cNvPr>
            <p:cNvGrpSpPr/>
            <p:nvPr/>
          </p:nvGrpSpPr>
          <p:grpSpPr>
            <a:xfrm>
              <a:off x="2516807" y="2732171"/>
              <a:ext cx="6152845" cy="1526242"/>
              <a:chOff x="2516807" y="2732171"/>
              <a:chExt cx="6152845" cy="1526242"/>
            </a:xfrm>
          </p:grpSpPr>
          <p:cxnSp>
            <p:nvCxnSpPr>
              <p:cNvPr id="26" name="직선 화살표 연결선 25">
                <a:extLst>
                  <a:ext uri="{FF2B5EF4-FFF2-40B4-BE49-F238E27FC236}">
                    <a16:creationId xmlns:a16="http://schemas.microsoft.com/office/drawing/2014/main" id="{1E4E648E-8200-420B-8CC9-6C73657BD143}"/>
                  </a:ext>
                </a:extLst>
              </p:cNvPr>
              <p:cNvCxnSpPr>
                <a:cxnSpLocks/>
              </p:cNvCxnSpPr>
              <p:nvPr/>
            </p:nvCxnSpPr>
            <p:spPr>
              <a:xfrm>
                <a:off x="2516807" y="3388720"/>
                <a:ext cx="21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0E29731A-D837-452E-9E2C-9A14EADD0796}"/>
                  </a:ext>
                </a:extLst>
              </p:cNvPr>
              <p:cNvCxnSpPr>
                <a:cxnSpLocks/>
              </p:cNvCxnSpPr>
              <p:nvPr/>
            </p:nvCxnSpPr>
            <p:spPr>
              <a:xfrm>
                <a:off x="4693230" y="3388720"/>
                <a:ext cx="39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029510F2-5CBF-46DA-BA73-1840C13B4F65}"/>
                  </a:ext>
                </a:extLst>
              </p:cNvPr>
              <p:cNvCxnSpPr>
                <a:cxnSpLocks/>
              </p:cNvCxnSpPr>
              <p:nvPr/>
            </p:nvCxnSpPr>
            <p:spPr>
              <a:xfrm>
                <a:off x="4676807" y="3388720"/>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728FC60-8ABD-407D-9228-EB1823F999A5}"/>
                  </a:ext>
                </a:extLst>
              </p:cNvPr>
              <p:cNvSpPr txBox="1"/>
              <p:nvPr/>
            </p:nvSpPr>
            <p:spPr>
              <a:xfrm>
                <a:off x="2755135" y="3603904"/>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54" name="TextBox 53">
                <a:extLst>
                  <a:ext uri="{FF2B5EF4-FFF2-40B4-BE49-F238E27FC236}">
                    <a16:creationId xmlns:a16="http://schemas.microsoft.com/office/drawing/2014/main" id="{EB4AED80-B46C-4012-9590-D2EF7A51CB56}"/>
                  </a:ext>
                </a:extLst>
              </p:cNvPr>
              <p:cNvSpPr txBox="1"/>
              <p:nvPr/>
            </p:nvSpPr>
            <p:spPr>
              <a:xfrm>
                <a:off x="3516561" y="3474540"/>
                <a:ext cx="1314992" cy="292388"/>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3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55" name="TextBox 54">
                <a:extLst>
                  <a:ext uri="{FF2B5EF4-FFF2-40B4-BE49-F238E27FC236}">
                    <a16:creationId xmlns:a16="http://schemas.microsoft.com/office/drawing/2014/main" id="{25C86DD0-CF3E-48ED-B227-93D9163AF35A}"/>
                  </a:ext>
                </a:extLst>
              </p:cNvPr>
              <p:cNvSpPr txBox="1"/>
              <p:nvPr/>
            </p:nvSpPr>
            <p:spPr>
              <a:xfrm>
                <a:off x="3524118" y="3842430"/>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sp>
            <p:nvSpPr>
              <p:cNvPr id="58" name="TextBox 57">
                <a:extLst>
                  <a:ext uri="{FF2B5EF4-FFF2-40B4-BE49-F238E27FC236}">
                    <a16:creationId xmlns:a16="http://schemas.microsoft.com/office/drawing/2014/main" id="{62E59FEF-7837-41AE-AE00-21BDBFA3BE9E}"/>
                  </a:ext>
                </a:extLst>
              </p:cNvPr>
              <p:cNvSpPr txBox="1"/>
              <p:nvPr/>
            </p:nvSpPr>
            <p:spPr>
              <a:xfrm>
                <a:off x="309805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2020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9" name="TextBox 58">
                <a:extLst>
                  <a:ext uri="{FF2B5EF4-FFF2-40B4-BE49-F238E27FC236}">
                    <a16:creationId xmlns:a16="http://schemas.microsoft.com/office/drawing/2014/main" id="{3F7D9149-BFD2-4CE9-84B5-0F114911ECE1}"/>
                  </a:ext>
                </a:extLst>
              </p:cNvPr>
              <p:cNvSpPr txBox="1"/>
              <p:nvPr/>
            </p:nvSpPr>
            <p:spPr>
              <a:xfrm>
                <a:off x="6113311"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2020 +</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60" name="TextBox 59">
                <a:extLst>
                  <a:ext uri="{FF2B5EF4-FFF2-40B4-BE49-F238E27FC236}">
                    <a16:creationId xmlns:a16="http://schemas.microsoft.com/office/drawing/2014/main" id="{247B8B13-4EC1-43AE-8A21-B7D7BD631F5E}"/>
                  </a:ext>
                </a:extLst>
              </p:cNvPr>
              <p:cNvSpPr txBox="1"/>
              <p:nvPr/>
            </p:nvSpPr>
            <p:spPr>
              <a:xfrm>
                <a:off x="4610408" y="3611461"/>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61" name="TextBox 60">
                <a:extLst>
                  <a:ext uri="{FF2B5EF4-FFF2-40B4-BE49-F238E27FC236}">
                    <a16:creationId xmlns:a16="http://schemas.microsoft.com/office/drawing/2014/main" id="{CB22F01F-A31B-46B0-A23A-728DD88826A1}"/>
                  </a:ext>
                </a:extLst>
              </p:cNvPr>
              <p:cNvSpPr txBox="1"/>
              <p:nvPr/>
            </p:nvSpPr>
            <p:spPr>
              <a:xfrm>
                <a:off x="5659001" y="3531883"/>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6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62" name="TextBox 61">
                <a:extLst>
                  <a:ext uri="{FF2B5EF4-FFF2-40B4-BE49-F238E27FC236}">
                    <a16:creationId xmlns:a16="http://schemas.microsoft.com/office/drawing/2014/main" id="{CF028806-1514-4176-B16C-9A33498668FB}"/>
                  </a:ext>
                </a:extLst>
              </p:cNvPr>
              <p:cNvSpPr txBox="1"/>
              <p:nvPr/>
            </p:nvSpPr>
            <p:spPr>
              <a:xfrm>
                <a:off x="7037438" y="3516494"/>
                <a:ext cx="1632214" cy="52322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grpSp>
      </p:grpSp>
      <p:grpSp>
        <p:nvGrpSpPr>
          <p:cNvPr id="3" name="그룹 2">
            <a:extLst>
              <a:ext uri="{FF2B5EF4-FFF2-40B4-BE49-F238E27FC236}">
                <a16:creationId xmlns:a16="http://schemas.microsoft.com/office/drawing/2014/main" id="{D8B891DB-3D80-4A37-97DB-BD0E078E5A02}"/>
              </a:ext>
            </a:extLst>
          </p:cNvPr>
          <p:cNvGrpSpPr/>
          <p:nvPr/>
        </p:nvGrpSpPr>
        <p:grpSpPr>
          <a:xfrm>
            <a:off x="304023" y="1635364"/>
            <a:ext cx="2210228" cy="1469311"/>
            <a:chOff x="304023" y="1635364"/>
            <a:chExt cx="2210228" cy="1469311"/>
          </a:xfrm>
        </p:grpSpPr>
        <p:grpSp>
          <p:nvGrpSpPr>
            <p:cNvPr id="68" name="그룹 67">
              <a:extLst>
                <a:ext uri="{FF2B5EF4-FFF2-40B4-BE49-F238E27FC236}">
                  <a16:creationId xmlns:a16="http://schemas.microsoft.com/office/drawing/2014/main" id="{C7E57D80-3BF2-4329-962B-967C9EE971E0}"/>
                </a:ext>
              </a:extLst>
            </p:cNvPr>
            <p:cNvGrpSpPr/>
            <p:nvPr/>
          </p:nvGrpSpPr>
          <p:grpSpPr>
            <a:xfrm>
              <a:off x="1677123" y="1635364"/>
              <a:ext cx="837128" cy="1469311"/>
              <a:chOff x="1241749" y="1659531"/>
              <a:chExt cx="837128" cy="1469311"/>
            </a:xfrm>
          </p:grpSpPr>
          <p:pic>
            <p:nvPicPr>
              <p:cNvPr id="73" name="Picture 6" descr="Image result for IBM">
                <a:extLst>
                  <a:ext uri="{FF2B5EF4-FFF2-40B4-BE49-F238E27FC236}">
                    <a16:creationId xmlns:a16="http://schemas.microsoft.com/office/drawing/2014/main" id="{C7CFCD4C-8429-4A2C-8C26-2243DA80A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749" y="2382529"/>
                <a:ext cx="716184" cy="286474"/>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직선 연결선 69">
                <a:extLst>
                  <a:ext uri="{FF2B5EF4-FFF2-40B4-BE49-F238E27FC236}">
                    <a16:creationId xmlns:a16="http://schemas.microsoft.com/office/drawing/2014/main" id="{7ED5F9B2-744B-4627-B7AD-C94D07B491E3}"/>
                  </a:ext>
                </a:extLst>
              </p:cNvPr>
              <p:cNvCxnSpPr>
                <a:cxnSpLocks/>
              </p:cNvCxnSpPr>
              <p:nvPr/>
            </p:nvCxnSpPr>
            <p:spPr>
              <a:xfrm>
                <a:off x="2078877" y="1659531"/>
                <a:ext cx="0" cy="1469311"/>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pic>
          <p:nvPicPr>
            <p:cNvPr id="1028" name="Picture 4" descr="Related image">
              <a:extLst>
                <a:ext uri="{FF2B5EF4-FFF2-40B4-BE49-F238E27FC236}">
                  <a16:creationId xmlns:a16="http://schemas.microsoft.com/office/drawing/2014/main" id="{7ABD23E5-D660-4D80-9CEB-6BF54B9D53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23" y="2048122"/>
              <a:ext cx="1578587" cy="9343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E6A489FD-3D1C-443F-B27E-75A32A122F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97" y="1739614"/>
              <a:ext cx="1442074" cy="2408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그룹 3">
            <a:extLst>
              <a:ext uri="{FF2B5EF4-FFF2-40B4-BE49-F238E27FC236}">
                <a16:creationId xmlns:a16="http://schemas.microsoft.com/office/drawing/2014/main" id="{0A37E6EF-45BF-440B-AC86-F60F90DA013B}"/>
              </a:ext>
            </a:extLst>
          </p:cNvPr>
          <p:cNvGrpSpPr/>
          <p:nvPr/>
        </p:nvGrpSpPr>
        <p:grpSpPr>
          <a:xfrm>
            <a:off x="2693981" y="1546889"/>
            <a:ext cx="5642522" cy="1431775"/>
            <a:chOff x="2693981" y="1546889"/>
            <a:chExt cx="5642522" cy="1431775"/>
          </a:xfrm>
        </p:grpSpPr>
        <p:sp>
          <p:nvSpPr>
            <p:cNvPr id="67" name="TextBox 66">
              <a:extLst>
                <a:ext uri="{FF2B5EF4-FFF2-40B4-BE49-F238E27FC236}">
                  <a16:creationId xmlns:a16="http://schemas.microsoft.com/office/drawing/2014/main" id="{BF686D69-488B-4939-A71C-F2B8AB23341D}"/>
                </a:ext>
              </a:extLst>
            </p:cNvPr>
            <p:cNvSpPr txBox="1"/>
            <p:nvPr/>
          </p:nvSpPr>
          <p:spPr>
            <a:xfrm>
              <a:off x="7586613" y="2080873"/>
              <a:ext cx="749890" cy="715581"/>
            </a:xfrm>
            <a:prstGeom prst="rect">
              <a:avLst/>
            </a:prstGeom>
          </p:spPr>
          <p:txBody>
            <a:bodyPr wrap="square" rtlCol="0" anchor="ctr">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ko-KR" sz="135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48</a:t>
              </a:r>
              <a:r>
                <a:rPr kumimoji="0" lang="ko-KR" altLang="en-US" sz="135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분기 연속 성장</a:t>
              </a:r>
            </a:p>
          </p:txBody>
        </p:sp>
        <p:pic>
          <p:nvPicPr>
            <p:cNvPr id="1026" name="Picture 2" descr="Related image">
              <a:extLst>
                <a:ext uri="{FF2B5EF4-FFF2-40B4-BE49-F238E27FC236}">
                  <a16:creationId xmlns:a16="http://schemas.microsoft.com/office/drawing/2014/main" id="{7EC22FE6-217B-4B63-A48A-6E1B317489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3311" y="1546889"/>
              <a:ext cx="2198056" cy="395345"/>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32">
              <a:extLst>
                <a:ext uri="{FF2B5EF4-FFF2-40B4-BE49-F238E27FC236}">
                  <a16:creationId xmlns:a16="http://schemas.microsoft.com/office/drawing/2014/main" id="{3A21C018-4D26-4A4E-94DD-A222BE84D9EA}"/>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6572601" y="1898664"/>
              <a:ext cx="1080000" cy="1080000"/>
            </a:xfrm>
            <a:prstGeom prst="rect">
              <a:avLst/>
            </a:prstGeom>
          </p:spPr>
        </p:pic>
        <p:pic>
          <p:nvPicPr>
            <p:cNvPr id="75" name="Picture 25">
              <a:extLst>
                <a:ext uri="{FF2B5EF4-FFF2-40B4-BE49-F238E27FC236}">
                  <a16:creationId xmlns:a16="http://schemas.microsoft.com/office/drawing/2014/main" id="{3FD4DE82-BE4C-45B3-A95E-3CD72428CE1B}"/>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2693981" y="1883877"/>
              <a:ext cx="1080000" cy="1080000"/>
            </a:xfrm>
            <a:prstGeom prst="rect">
              <a:avLst/>
            </a:prstGeom>
          </p:spPr>
        </p:pic>
      </p:gr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하이브리드 클라우드 환경의 </a:t>
            </a:r>
            <a:r>
              <a:rPr lang="en-US" altLang="ko-KR" sz="1400" b="1" dirty="0">
                <a:solidFill>
                  <a:schemeClr val="bg1"/>
                </a:solidFill>
                <a:latin typeface="맑은 고딕" panose="020B0503020000020004" pitchFamily="50" charset="-127"/>
                <a:ea typeface="맑은 고딕" panose="020B0503020000020004" pitchFamily="50" charset="-127"/>
              </a:rPr>
              <a:t>OS/DB </a:t>
            </a:r>
            <a:r>
              <a:rPr lang="ko-KR" altLang="en-US" sz="1400" b="1" dirty="0">
                <a:solidFill>
                  <a:schemeClr val="bg1"/>
                </a:solidFill>
                <a:latin typeface="맑은 고딕" panose="020B0503020000020004" pitchFamily="50" charset="-127"/>
                <a:ea typeface="맑은 고딕" panose="020B0503020000020004" pitchFamily="50" charset="-127"/>
              </a:rPr>
              <a:t>단일 제품으로 보호</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가상화 및 클라우드로 손쉬운 전환</a:t>
            </a:r>
            <a:r>
              <a:rPr lang="en-US" altLang="ko-KR" sz="1400" b="1" dirty="0">
                <a:solidFill>
                  <a:schemeClr val="bg1"/>
                </a:solidFill>
                <a:latin typeface="맑은 고딕" panose="020B0503020000020004" pitchFamily="50" charset="-127"/>
                <a:ea typeface="맑은 고딕" panose="020B0503020000020004" pitchFamily="50" charset="-127"/>
              </a:rPr>
              <a:t>,</a:t>
            </a:r>
          </a:p>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백업 시간 단축 및 복구 시간 최소화로 </a:t>
            </a:r>
            <a:r>
              <a:rPr lang="ko-KR" altLang="en-US" sz="1400" b="1" dirty="0">
                <a:solidFill>
                  <a:srgbClr val="00E296"/>
                </a:solidFill>
                <a:latin typeface="맑은 고딕" panose="020B0503020000020004" pitchFamily="50" charset="-127"/>
                <a:ea typeface="맑은 고딕" panose="020B0503020000020004" pitchFamily="50" charset="-127"/>
              </a:rPr>
              <a:t>고객의 업무 연속성 보장</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58800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FDA70751-9B90-4D33-978C-4E8DD865B87C}"/>
              </a:ext>
            </a:extLst>
          </p:cNvPr>
          <p:cNvGrpSpPr/>
          <p:nvPr/>
        </p:nvGrpSpPr>
        <p:grpSpPr>
          <a:xfrm>
            <a:off x="3104234" y="11027"/>
            <a:ext cx="3093220" cy="1452540"/>
            <a:chOff x="3104234" y="11027"/>
            <a:chExt cx="3093220" cy="1452540"/>
          </a:xfrm>
        </p:grpSpPr>
        <p:pic>
          <p:nvPicPr>
            <p:cNvPr id="5" name="Picture 6">
              <a:extLst>
                <a:ext uri="{FF2B5EF4-FFF2-40B4-BE49-F238E27FC236}">
                  <a16:creationId xmlns:a16="http://schemas.microsoft.com/office/drawing/2014/main" id="{60836974-F7C0-47EC-91B6-99D6FC31F278}"/>
                </a:ext>
              </a:extLst>
            </p:cNvPr>
            <p:cNvPicPr preferRelativeResize="0">
              <a:picLocks/>
            </p:cNvPicPr>
            <p:nvPr/>
          </p:nvPicPr>
          <p:blipFill>
            <a:blip r:embed="rId2" cstate="hqprint">
              <a:extLst>
                <a:ext uri="{28A0092B-C50C-407E-A947-70E740481C1C}">
                  <a14:useLocalDpi xmlns:a14="http://schemas.microsoft.com/office/drawing/2010/main"/>
                </a:ext>
              </a:extLst>
            </a:blip>
            <a:stretch>
              <a:fillRect/>
            </a:stretch>
          </p:blipFill>
          <p:spPr>
            <a:xfrm>
              <a:off x="3104234" y="11027"/>
              <a:ext cx="1436400" cy="1452540"/>
            </a:xfrm>
            <a:prstGeom prst="rect">
              <a:avLst/>
            </a:prstGeom>
          </p:spPr>
        </p:pic>
        <p:sp>
          <p:nvSpPr>
            <p:cNvPr id="6" name="TextBox 5">
              <a:extLst>
                <a:ext uri="{FF2B5EF4-FFF2-40B4-BE49-F238E27FC236}">
                  <a16:creationId xmlns:a16="http://schemas.microsoft.com/office/drawing/2014/main" id="{881CF7A2-F771-4570-AFD8-E62D9D77C219}"/>
                </a:ext>
              </a:extLst>
            </p:cNvPr>
            <p:cNvSpPr txBox="1"/>
            <p:nvPr/>
          </p:nvSpPr>
          <p:spPr>
            <a:xfrm>
              <a:off x="4366504" y="383536"/>
              <a:ext cx="1830950" cy="830997"/>
            </a:xfrm>
            <a:prstGeom prst="rect">
              <a:avLst/>
            </a:prstGeom>
            <a:noFill/>
          </p:spPr>
          <p:txBody>
            <a:bodyPr wrap="none" rtlCol="0">
              <a:spAutoFit/>
            </a:bodyPr>
            <a:lstStyle/>
            <a:p>
              <a:pPr lvl="0"/>
              <a:r>
                <a:rPr lang="ko-KR" altLang="en-US" sz="1200" b="1" dirty="0">
                  <a:solidFill>
                    <a:srgbClr val="00B336"/>
                  </a:solidFill>
                </a:rPr>
                <a:t>가상화</a:t>
              </a:r>
              <a:endParaRPr lang="en-US" sz="1200" b="1" dirty="0">
                <a:solidFill>
                  <a:srgbClr val="00B336"/>
                </a:solidFill>
              </a:endParaRPr>
            </a:p>
            <a:p>
              <a:r>
                <a:rPr lang="ko-KR" altLang="en-US" sz="1200" dirty="0">
                  <a:solidFill>
                    <a:schemeClr val="tx1">
                      <a:lumMod val="65000"/>
                      <a:lumOff val="35000"/>
                    </a:schemeClr>
                  </a:solidFill>
                </a:rPr>
                <a:t>에이전트리스 백업</a:t>
              </a:r>
              <a:r>
                <a:rPr lang="en-US" altLang="ko-KR" sz="1200" dirty="0">
                  <a:solidFill>
                    <a:schemeClr val="tx1">
                      <a:lumMod val="65000"/>
                      <a:lumOff val="35000"/>
                    </a:schemeClr>
                  </a:solidFill>
                </a:rPr>
                <a:t>/</a:t>
              </a:r>
              <a:r>
                <a:rPr lang="ko-KR" altLang="en-US" sz="1200" dirty="0">
                  <a:solidFill>
                    <a:schemeClr val="tx1">
                      <a:lumMod val="65000"/>
                      <a:lumOff val="35000"/>
                    </a:schemeClr>
                  </a:solidFill>
                </a:rPr>
                <a:t>복구</a:t>
              </a:r>
              <a:endParaRPr lang="en-US" altLang="ko-KR" sz="1200" dirty="0">
                <a:solidFill>
                  <a:schemeClr val="tx1">
                    <a:lumMod val="65000"/>
                    <a:lumOff val="35000"/>
                  </a:schemeClr>
                </a:solidFill>
              </a:endParaRPr>
            </a:p>
            <a:p>
              <a:r>
                <a:rPr lang="en-US" sz="1200" dirty="0">
                  <a:solidFill>
                    <a:schemeClr val="tx1">
                      <a:lumMod val="65000"/>
                      <a:lumOff val="35000"/>
                    </a:schemeClr>
                  </a:solidFill>
                </a:rPr>
                <a:t>APP/DB </a:t>
              </a:r>
              <a:r>
                <a:rPr lang="ko-KR" altLang="en-US" sz="1200" dirty="0">
                  <a:solidFill>
                    <a:schemeClr val="tx1">
                      <a:lumMod val="65000"/>
                      <a:lumOff val="35000"/>
                    </a:schemeClr>
                  </a:solidFill>
                </a:rPr>
                <a:t>자동 인지</a:t>
              </a:r>
              <a:endParaRPr lang="en-US" altLang="ko-KR" sz="1200" dirty="0">
                <a:solidFill>
                  <a:schemeClr val="tx1">
                    <a:lumMod val="65000"/>
                    <a:lumOff val="35000"/>
                  </a:schemeClr>
                </a:solidFill>
              </a:endParaRPr>
            </a:p>
            <a:p>
              <a:r>
                <a:rPr lang="en-US" sz="1200" dirty="0">
                  <a:solidFill>
                    <a:schemeClr val="tx1">
                      <a:lumMod val="65000"/>
                      <a:lumOff val="35000"/>
                    </a:schemeClr>
                  </a:solidFill>
                </a:rPr>
                <a:t>VM </a:t>
              </a:r>
              <a:r>
                <a:rPr lang="ko-KR" altLang="en-US" sz="1200" dirty="0">
                  <a:solidFill>
                    <a:schemeClr val="tx1">
                      <a:lumMod val="65000"/>
                      <a:lumOff val="35000"/>
                    </a:schemeClr>
                  </a:solidFill>
                </a:rPr>
                <a:t>즉시 서비스</a:t>
              </a:r>
              <a:endParaRPr lang="en-US" sz="1200" dirty="0">
                <a:solidFill>
                  <a:srgbClr val="00B336"/>
                </a:solidFill>
              </a:endParaRPr>
            </a:p>
          </p:txBody>
        </p:sp>
      </p:grpSp>
      <p:grpSp>
        <p:nvGrpSpPr>
          <p:cNvPr id="25" name="그룹 24">
            <a:extLst>
              <a:ext uri="{FF2B5EF4-FFF2-40B4-BE49-F238E27FC236}">
                <a16:creationId xmlns:a16="http://schemas.microsoft.com/office/drawing/2014/main" id="{5061A33E-673C-43D2-9CC8-CBC004CD126E}"/>
              </a:ext>
            </a:extLst>
          </p:cNvPr>
          <p:cNvGrpSpPr/>
          <p:nvPr/>
        </p:nvGrpSpPr>
        <p:grpSpPr>
          <a:xfrm>
            <a:off x="3356447" y="3171847"/>
            <a:ext cx="2836391" cy="1452541"/>
            <a:chOff x="3356447" y="3171847"/>
            <a:chExt cx="2836391" cy="1452541"/>
          </a:xfrm>
        </p:grpSpPr>
        <p:pic>
          <p:nvPicPr>
            <p:cNvPr id="10" name="Picture 13">
              <a:extLst>
                <a:ext uri="{FF2B5EF4-FFF2-40B4-BE49-F238E27FC236}">
                  <a16:creationId xmlns:a16="http://schemas.microsoft.com/office/drawing/2014/main" id="{36BF8238-6109-4B81-92F1-DD10880D641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56447" y="3171847"/>
              <a:ext cx="1050894" cy="1452541"/>
            </a:xfrm>
            <a:prstGeom prst="rect">
              <a:avLst/>
            </a:prstGeom>
          </p:spPr>
        </p:pic>
        <p:sp>
          <p:nvSpPr>
            <p:cNvPr id="11" name="TextBox 10">
              <a:extLst>
                <a:ext uri="{FF2B5EF4-FFF2-40B4-BE49-F238E27FC236}">
                  <a16:creationId xmlns:a16="http://schemas.microsoft.com/office/drawing/2014/main" id="{82282967-ADFB-48C6-BEC2-7C2A08C6AD08}"/>
                </a:ext>
              </a:extLst>
            </p:cNvPr>
            <p:cNvSpPr txBox="1"/>
            <p:nvPr/>
          </p:nvSpPr>
          <p:spPr>
            <a:xfrm>
              <a:off x="4366504" y="3546119"/>
              <a:ext cx="1826334" cy="461665"/>
            </a:xfrm>
            <a:prstGeom prst="rect">
              <a:avLst/>
            </a:prstGeom>
            <a:noFill/>
          </p:spPr>
          <p:txBody>
            <a:bodyPr wrap="square" rtlCol="0">
              <a:noAutofit/>
            </a:bodyPr>
            <a:lstStyle/>
            <a:p>
              <a:pPr lvl="0"/>
              <a:r>
                <a:rPr lang="ko-KR" altLang="en-US" sz="1200" b="1" dirty="0">
                  <a:solidFill>
                    <a:srgbClr val="00B336"/>
                  </a:solidFill>
                </a:rPr>
                <a:t>데이터 불변성</a:t>
              </a:r>
              <a:endParaRPr lang="en-US" sz="1200" b="1" dirty="0">
                <a:solidFill>
                  <a:srgbClr val="00B336"/>
                </a:solidFill>
              </a:endParaRPr>
            </a:p>
            <a:p>
              <a:r>
                <a:rPr lang="ko-KR" altLang="en-US" sz="1200" dirty="0" err="1">
                  <a:solidFill>
                    <a:schemeClr val="tx1">
                      <a:lumMod val="65000"/>
                      <a:lumOff val="35000"/>
                    </a:schemeClr>
                  </a:solidFill>
                </a:rPr>
                <a:t>랜섬웨어로부터</a:t>
              </a:r>
              <a:r>
                <a:rPr lang="ko-KR" altLang="en-US" sz="1200" dirty="0">
                  <a:solidFill>
                    <a:schemeClr val="tx1">
                      <a:lumMod val="65000"/>
                      <a:lumOff val="35000"/>
                    </a:schemeClr>
                  </a:solidFill>
                </a:rPr>
                <a:t> </a:t>
              </a:r>
              <a:r>
                <a:rPr lang="en-US" altLang="ko-KR" sz="1200" dirty="0">
                  <a:solidFill>
                    <a:schemeClr val="tx1">
                      <a:lumMod val="65000"/>
                      <a:lumOff val="35000"/>
                    </a:schemeClr>
                  </a:solidFill>
                </a:rPr>
                <a:t>100% </a:t>
              </a:r>
              <a:r>
                <a:rPr lang="ko-KR" altLang="en-US" sz="1200" dirty="0">
                  <a:solidFill>
                    <a:schemeClr val="tx1">
                      <a:lumMod val="65000"/>
                      <a:lumOff val="35000"/>
                    </a:schemeClr>
                  </a:solidFill>
                </a:rPr>
                <a:t>데이터 보호</a:t>
              </a:r>
              <a:r>
                <a:rPr lang="en-US" altLang="ko-KR" sz="1200" dirty="0">
                  <a:solidFill>
                    <a:schemeClr val="tx1">
                      <a:lumMod val="65000"/>
                      <a:lumOff val="35000"/>
                    </a:schemeClr>
                  </a:solidFill>
                </a:rPr>
                <a:t> </a:t>
              </a:r>
              <a:endParaRPr lang="en-US" sz="1200" dirty="0">
                <a:solidFill>
                  <a:srgbClr val="00B336"/>
                </a:solidFill>
              </a:endParaRPr>
            </a:p>
          </p:txBody>
        </p:sp>
      </p:grpSp>
      <p:grpSp>
        <p:nvGrpSpPr>
          <p:cNvPr id="7" name="그룹 6">
            <a:extLst>
              <a:ext uri="{FF2B5EF4-FFF2-40B4-BE49-F238E27FC236}">
                <a16:creationId xmlns:a16="http://schemas.microsoft.com/office/drawing/2014/main" id="{DF342CAE-2C80-4B82-A863-009557184BCF}"/>
              </a:ext>
            </a:extLst>
          </p:cNvPr>
          <p:cNvGrpSpPr/>
          <p:nvPr/>
        </p:nvGrpSpPr>
        <p:grpSpPr>
          <a:xfrm>
            <a:off x="6345145" y="226026"/>
            <a:ext cx="2715317" cy="1212158"/>
            <a:chOff x="6345145" y="226026"/>
            <a:chExt cx="2715317" cy="1212158"/>
          </a:xfrm>
        </p:grpSpPr>
        <p:sp>
          <p:nvSpPr>
            <p:cNvPr id="8" name="TextBox 7">
              <a:extLst>
                <a:ext uri="{FF2B5EF4-FFF2-40B4-BE49-F238E27FC236}">
                  <a16:creationId xmlns:a16="http://schemas.microsoft.com/office/drawing/2014/main" id="{65A17765-7B83-4B72-8E14-A1662FE44CE0}"/>
                </a:ext>
              </a:extLst>
            </p:cNvPr>
            <p:cNvSpPr txBox="1"/>
            <p:nvPr/>
          </p:nvSpPr>
          <p:spPr>
            <a:xfrm>
              <a:off x="7317677" y="474444"/>
              <a:ext cx="1742785" cy="646331"/>
            </a:xfrm>
            <a:prstGeom prst="rect">
              <a:avLst/>
            </a:prstGeom>
            <a:noFill/>
          </p:spPr>
          <p:txBody>
            <a:bodyPr wrap="none" rtlCol="0">
              <a:spAutoFit/>
            </a:bodyPr>
            <a:lstStyle/>
            <a:p>
              <a:pPr lvl="0"/>
              <a:r>
                <a:rPr lang="ko-KR" altLang="en-US" sz="1200" b="1" dirty="0">
                  <a:solidFill>
                    <a:srgbClr val="00B336"/>
                  </a:solidFill>
                </a:rPr>
                <a:t>모니터링</a:t>
              </a:r>
              <a:endParaRPr lang="en-US" sz="1200" b="1" dirty="0">
                <a:solidFill>
                  <a:srgbClr val="00B336"/>
                </a:solidFill>
              </a:endParaRPr>
            </a:p>
            <a:p>
              <a:r>
                <a:rPr lang="ko-KR" altLang="en-US" sz="1200" dirty="0">
                  <a:solidFill>
                    <a:schemeClr val="tx1">
                      <a:lumMod val="65000"/>
                      <a:lumOff val="35000"/>
                    </a:schemeClr>
                  </a:solidFill>
                </a:rPr>
                <a:t>가상화 </a:t>
              </a:r>
              <a:r>
                <a:rPr lang="en-US" altLang="ko-KR" sz="1000" dirty="0">
                  <a:solidFill>
                    <a:schemeClr val="tx1">
                      <a:lumMod val="65000"/>
                      <a:lumOff val="35000"/>
                    </a:schemeClr>
                  </a:solidFill>
                </a:rPr>
                <a:t>(</a:t>
              </a:r>
              <a:r>
                <a:rPr lang="en-US" altLang="ko-KR" sz="1000" dirty="0" err="1">
                  <a:solidFill>
                    <a:schemeClr val="tx1">
                      <a:lumMod val="65000"/>
                      <a:lumOff val="35000"/>
                    </a:schemeClr>
                  </a:solidFill>
                </a:rPr>
                <a:t>VMware,Hyper</a:t>
              </a:r>
              <a:r>
                <a:rPr lang="en-US" altLang="ko-KR" sz="1000" dirty="0">
                  <a:solidFill>
                    <a:schemeClr val="tx1">
                      <a:lumMod val="65000"/>
                      <a:lumOff val="35000"/>
                    </a:schemeClr>
                  </a:solidFill>
                </a:rPr>
                <a:t>-V)</a:t>
              </a:r>
            </a:p>
            <a:p>
              <a:r>
                <a:rPr lang="ko-KR" altLang="en-US" sz="1200" dirty="0">
                  <a:solidFill>
                    <a:schemeClr val="tx1">
                      <a:lumMod val="65000"/>
                      <a:lumOff val="35000"/>
                    </a:schemeClr>
                  </a:solidFill>
                </a:rPr>
                <a:t>백업 환경</a:t>
              </a:r>
              <a:endParaRPr lang="en-US" sz="1200" dirty="0">
                <a:solidFill>
                  <a:srgbClr val="00B336"/>
                </a:solidFill>
              </a:endParaRPr>
            </a:p>
          </p:txBody>
        </p:sp>
        <p:pic>
          <p:nvPicPr>
            <p:cNvPr id="12" name="Picture 3">
              <a:extLst>
                <a:ext uri="{FF2B5EF4-FFF2-40B4-BE49-F238E27FC236}">
                  <a16:creationId xmlns:a16="http://schemas.microsoft.com/office/drawing/2014/main" id="{B4E654BA-8315-421C-B25C-835F8B4B6B3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345145" y="226026"/>
              <a:ext cx="876980" cy="1212158"/>
            </a:xfrm>
            <a:prstGeom prst="rect">
              <a:avLst/>
            </a:prstGeom>
          </p:spPr>
        </p:pic>
      </p:grpSp>
      <p:grpSp>
        <p:nvGrpSpPr>
          <p:cNvPr id="26" name="그룹 25">
            <a:extLst>
              <a:ext uri="{FF2B5EF4-FFF2-40B4-BE49-F238E27FC236}">
                <a16:creationId xmlns:a16="http://schemas.microsoft.com/office/drawing/2014/main" id="{54B6F57C-E0F4-4611-BF09-0DAEB892E6BC}"/>
              </a:ext>
            </a:extLst>
          </p:cNvPr>
          <p:cNvGrpSpPr/>
          <p:nvPr/>
        </p:nvGrpSpPr>
        <p:grpSpPr>
          <a:xfrm>
            <a:off x="3143616" y="1687105"/>
            <a:ext cx="3049222" cy="1146816"/>
            <a:chOff x="3143616" y="1687105"/>
            <a:chExt cx="3049222" cy="1146816"/>
          </a:xfrm>
        </p:grpSpPr>
        <p:grpSp>
          <p:nvGrpSpPr>
            <p:cNvPr id="17" name="그룹 16">
              <a:extLst>
                <a:ext uri="{FF2B5EF4-FFF2-40B4-BE49-F238E27FC236}">
                  <a16:creationId xmlns:a16="http://schemas.microsoft.com/office/drawing/2014/main" id="{565A2DF1-3B18-40B5-ACD5-EBEB638C8634}"/>
                </a:ext>
              </a:extLst>
            </p:cNvPr>
            <p:cNvGrpSpPr/>
            <p:nvPr/>
          </p:nvGrpSpPr>
          <p:grpSpPr>
            <a:xfrm>
              <a:off x="3143616" y="1687105"/>
              <a:ext cx="1321059" cy="1146816"/>
              <a:chOff x="3250941" y="1578097"/>
              <a:chExt cx="1446712" cy="1253529"/>
            </a:xfrm>
          </p:grpSpPr>
          <p:pic>
            <p:nvPicPr>
              <p:cNvPr id="13" name="Picture 5">
                <a:extLst>
                  <a:ext uri="{FF2B5EF4-FFF2-40B4-BE49-F238E27FC236}">
                    <a16:creationId xmlns:a16="http://schemas.microsoft.com/office/drawing/2014/main" id="{C1D244A5-20B4-4B66-912B-F0E53E81EEA2}"/>
                  </a:ext>
                </a:extLst>
              </p:cNvPr>
              <p:cNvPicPr preferRelativeResize="0">
                <a:picLocks/>
              </p:cNvPicPr>
              <p:nvPr/>
            </p:nvPicPr>
            <p:blipFill>
              <a:blip r:embed="rId5" cstate="hqprint">
                <a:extLst>
                  <a:ext uri="{28A0092B-C50C-407E-A947-70E740481C1C}">
                    <a14:useLocalDpi xmlns:a14="http://schemas.microsoft.com/office/drawing/2010/main"/>
                  </a:ext>
                </a:extLst>
              </a:blip>
              <a:stretch>
                <a:fillRect/>
              </a:stretch>
            </p:blipFill>
            <p:spPr>
              <a:xfrm>
                <a:off x="3250941" y="1578097"/>
                <a:ext cx="1080000" cy="1080000"/>
              </a:xfrm>
              <a:prstGeom prst="rect">
                <a:avLst/>
              </a:prstGeom>
            </p:spPr>
          </p:pic>
          <p:pic>
            <p:nvPicPr>
              <p:cNvPr id="16" name="그림 15">
                <a:extLst>
                  <a:ext uri="{FF2B5EF4-FFF2-40B4-BE49-F238E27FC236}">
                    <a16:creationId xmlns:a16="http://schemas.microsoft.com/office/drawing/2014/main" id="{1BA4B158-F8BC-4EEE-9EBF-69AC654B3FE6}"/>
                  </a:ext>
                </a:extLst>
              </p:cNvPr>
              <p:cNvPicPr>
                <a:picLocks noChangeAspect="1"/>
              </p:cNvPicPr>
              <p:nvPr/>
            </p:nvPicPr>
            <p:blipFill>
              <a:blip r:embed="rId6"/>
              <a:stretch>
                <a:fillRect/>
              </a:stretch>
            </p:blipFill>
            <p:spPr>
              <a:xfrm>
                <a:off x="3964228" y="2060101"/>
                <a:ext cx="733425" cy="771525"/>
              </a:xfrm>
              <a:prstGeom prst="rect">
                <a:avLst/>
              </a:prstGeom>
            </p:spPr>
          </p:pic>
        </p:grpSp>
        <p:sp>
          <p:nvSpPr>
            <p:cNvPr id="15" name="TextBox 14">
              <a:extLst>
                <a:ext uri="{FF2B5EF4-FFF2-40B4-BE49-F238E27FC236}">
                  <a16:creationId xmlns:a16="http://schemas.microsoft.com/office/drawing/2014/main" id="{D5CB6252-F0E1-4FCC-8799-C1FE3CFA1F6E}"/>
                </a:ext>
              </a:extLst>
            </p:cNvPr>
            <p:cNvSpPr txBox="1"/>
            <p:nvPr/>
          </p:nvSpPr>
          <p:spPr>
            <a:xfrm>
              <a:off x="4389298" y="1966348"/>
              <a:ext cx="1803540" cy="830997"/>
            </a:xfrm>
            <a:prstGeom prst="rect">
              <a:avLst/>
            </a:prstGeom>
            <a:noFill/>
          </p:spPr>
          <p:txBody>
            <a:bodyPr wrap="square" rtlCol="0">
              <a:spAutoFit/>
            </a:bodyPr>
            <a:lstStyle/>
            <a:p>
              <a:pPr lvl="0"/>
              <a:r>
                <a:rPr lang="ko-KR" altLang="en-US" sz="1200" b="1" dirty="0">
                  <a:solidFill>
                    <a:srgbClr val="00B336"/>
                  </a:solidFill>
                </a:rPr>
                <a:t>물리서버</a:t>
              </a:r>
              <a:r>
                <a:rPr lang="en-US" altLang="ko-KR" sz="1000" b="1" dirty="0">
                  <a:solidFill>
                    <a:srgbClr val="00B336"/>
                  </a:solidFill>
                </a:rPr>
                <a:t>(Window, Linux)</a:t>
              </a:r>
              <a:endParaRPr lang="en-US" sz="1200" b="1" dirty="0">
                <a:solidFill>
                  <a:srgbClr val="00B336"/>
                </a:solidFill>
              </a:endParaRPr>
            </a:p>
            <a:p>
              <a:r>
                <a:rPr lang="ko-KR" altLang="en-US" sz="1200" dirty="0">
                  <a:solidFill>
                    <a:schemeClr val="tx1">
                      <a:lumMod val="65000"/>
                      <a:lumOff val="35000"/>
                    </a:schemeClr>
                  </a:solidFill>
                </a:rPr>
                <a:t>이미지기반 </a:t>
              </a:r>
              <a:r>
                <a:rPr lang="en-US" altLang="ko-KR" sz="1200" dirty="0">
                  <a:solidFill>
                    <a:schemeClr val="tx1">
                      <a:lumMod val="65000"/>
                      <a:lumOff val="35000"/>
                    </a:schemeClr>
                  </a:solidFill>
                </a:rPr>
                <a:t>OS/DB</a:t>
              </a:r>
              <a:r>
                <a:rPr lang="ko-KR" altLang="en-US" sz="1200" dirty="0">
                  <a:solidFill>
                    <a:schemeClr val="tx1">
                      <a:lumMod val="65000"/>
                      <a:lumOff val="35000"/>
                    </a:schemeClr>
                  </a:solidFill>
                </a:rPr>
                <a:t> 백업</a:t>
              </a:r>
              <a:endParaRPr lang="en-US" altLang="ko-KR" sz="1200" dirty="0">
                <a:solidFill>
                  <a:schemeClr val="tx1">
                    <a:lumMod val="65000"/>
                    <a:lumOff val="35000"/>
                  </a:schemeClr>
                </a:solidFill>
              </a:endParaRPr>
            </a:p>
            <a:p>
              <a:r>
                <a:rPr lang="en-US" sz="1200" dirty="0">
                  <a:solidFill>
                    <a:schemeClr val="tx1">
                      <a:lumMod val="65000"/>
                      <a:lumOff val="35000"/>
                    </a:schemeClr>
                  </a:solidFill>
                </a:rPr>
                <a:t>APP/DB </a:t>
              </a:r>
              <a:r>
                <a:rPr lang="ko-KR" altLang="en-US" sz="1200" dirty="0">
                  <a:solidFill>
                    <a:schemeClr val="tx1">
                      <a:lumMod val="65000"/>
                      <a:lumOff val="35000"/>
                    </a:schemeClr>
                  </a:solidFill>
                </a:rPr>
                <a:t>자동 인지</a:t>
              </a:r>
              <a:endParaRPr lang="en-US" altLang="ko-KR" sz="1200" dirty="0">
                <a:solidFill>
                  <a:schemeClr val="tx1">
                    <a:lumMod val="65000"/>
                    <a:lumOff val="35000"/>
                  </a:schemeClr>
                </a:solidFill>
              </a:endParaRPr>
            </a:p>
            <a:p>
              <a:r>
                <a:rPr lang="en-US" sz="1200" dirty="0">
                  <a:solidFill>
                    <a:schemeClr val="tx1">
                      <a:lumMod val="65000"/>
                      <a:lumOff val="35000"/>
                    </a:schemeClr>
                  </a:solidFill>
                </a:rPr>
                <a:t>VM</a:t>
              </a:r>
              <a:r>
                <a:rPr lang="ko-KR" altLang="en-US" sz="1200" dirty="0">
                  <a:solidFill>
                    <a:schemeClr val="tx1">
                      <a:lumMod val="65000"/>
                      <a:lumOff val="35000"/>
                    </a:schemeClr>
                  </a:solidFill>
                </a:rPr>
                <a:t>으로 즉시 서비스</a:t>
              </a:r>
              <a:endParaRPr lang="en-US" sz="1200" dirty="0">
                <a:solidFill>
                  <a:srgbClr val="00B336"/>
                </a:solidFill>
              </a:endParaRPr>
            </a:p>
          </p:txBody>
        </p:sp>
      </p:grpSp>
      <p:grpSp>
        <p:nvGrpSpPr>
          <p:cNvPr id="14" name="그룹 13">
            <a:extLst>
              <a:ext uri="{FF2B5EF4-FFF2-40B4-BE49-F238E27FC236}">
                <a16:creationId xmlns:a16="http://schemas.microsoft.com/office/drawing/2014/main" id="{86AFB353-2C0E-40CC-A0AD-8D038371E2B1}"/>
              </a:ext>
            </a:extLst>
          </p:cNvPr>
          <p:cNvGrpSpPr/>
          <p:nvPr/>
        </p:nvGrpSpPr>
        <p:grpSpPr>
          <a:xfrm>
            <a:off x="6192838" y="1830974"/>
            <a:ext cx="2742590" cy="1098704"/>
            <a:chOff x="6192838" y="1830974"/>
            <a:chExt cx="2742590" cy="1098704"/>
          </a:xfrm>
        </p:grpSpPr>
        <p:pic>
          <p:nvPicPr>
            <p:cNvPr id="18" name="Picture 25">
              <a:extLst>
                <a:ext uri="{FF2B5EF4-FFF2-40B4-BE49-F238E27FC236}">
                  <a16:creationId xmlns:a16="http://schemas.microsoft.com/office/drawing/2014/main" id="{EDD3B1B1-903C-4844-932B-86464905C62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192838" y="1830974"/>
              <a:ext cx="669676" cy="925623"/>
            </a:xfrm>
            <a:prstGeom prst="rect">
              <a:avLst/>
            </a:prstGeom>
          </p:spPr>
        </p:pic>
        <p:pic>
          <p:nvPicPr>
            <p:cNvPr id="19" name="Picture 7">
              <a:extLst>
                <a:ext uri="{FF2B5EF4-FFF2-40B4-BE49-F238E27FC236}">
                  <a16:creationId xmlns:a16="http://schemas.microsoft.com/office/drawing/2014/main" id="{5A47F42D-CBB7-4CD8-B1EA-CCAB6C87C82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679983" y="2004054"/>
              <a:ext cx="669676" cy="925624"/>
            </a:xfrm>
            <a:prstGeom prst="rect">
              <a:avLst/>
            </a:prstGeom>
          </p:spPr>
        </p:pic>
        <p:sp>
          <p:nvSpPr>
            <p:cNvPr id="20" name="TextBox 19">
              <a:extLst>
                <a:ext uri="{FF2B5EF4-FFF2-40B4-BE49-F238E27FC236}">
                  <a16:creationId xmlns:a16="http://schemas.microsoft.com/office/drawing/2014/main" id="{E25AD20A-3B04-488B-8690-57A9185B2629}"/>
                </a:ext>
              </a:extLst>
            </p:cNvPr>
            <p:cNvSpPr txBox="1"/>
            <p:nvPr/>
          </p:nvSpPr>
          <p:spPr>
            <a:xfrm>
              <a:off x="7317677" y="2032046"/>
              <a:ext cx="1617751" cy="646331"/>
            </a:xfrm>
            <a:prstGeom prst="rect">
              <a:avLst/>
            </a:prstGeom>
            <a:noFill/>
          </p:spPr>
          <p:txBody>
            <a:bodyPr wrap="none" rtlCol="0">
              <a:spAutoFit/>
            </a:bodyPr>
            <a:lstStyle/>
            <a:p>
              <a:pPr lvl="0"/>
              <a:r>
                <a:rPr lang="ko-KR" altLang="en-US" sz="1200" b="1" dirty="0">
                  <a:solidFill>
                    <a:srgbClr val="00B336"/>
                  </a:solidFill>
                </a:rPr>
                <a:t>퍼블릭 클라우드</a:t>
              </a:r>
              <a:endParaRPr lang="en-US" sz="1200" b="1" dirty="0">
                <a:solidFill>
                  <a:srgbClr val="00B336"/>
                </a:solidFill>
              </a:endParaRPr>
            </a:p>
            <a:p>
              <a:r>
                <a:rPr lang="ko-KR" altLang="en-US" sz="1200" dirty="0">
                  <a:solidFill>
                    <a:schemeClr val="tx1">
                      <a:lumMod val="65000"/>
                      <a:lumOff val="35000"/>
                    </a:schemeClr>
                  </a:solidFill>
                </a:rPr>
                <a:t>손쉬운 마이그레이션</a:t>
              </a:r>
              <a:endParaRPr lang="en-US" altLang="ko-KR" sz="1200" dirty="0">
                <a:solidFill>
                  <a:schemeClr val="tx1">
                    <a:lumMod val="65000"/>
                    <a:lumOff val="35000"/>
                  </a:schemeClr>
                </a:solidFill>
              </a:endParaRPr>
            </a:p>
            <a:p>
              <a:r>
                <a:rPr lang="ko-KR" altLang="en-US" sz="1200" dirty="0">
                  <a:solidFill>
                    <a:schemeClr val="tx1">
                      <a:lumMod val="65000"/>
                      <a:lumOff val="35000"/>
                    </a:schemeClr>
                  </a:solidFill>
                </a:rPr>
                <a:t>백업</a:t>
              </a:r>
              <a:r>
                <a:rPr lang="en-US" altLang="ko-KR" sz="1200" dirty="0">
                  <a:solidFill>
                    <a:schemeClr val="tx1">
                      <a:lumMod val="65000"/>
                      <a:lumOff val="35000"/>
                    </a:schemeClr>
                  </a:solidFill>
                </a:rPr>
                <a:t>/DR </a:t>
              </a:r>
              <a:r>
                <a:rPr lang="ko-KR" altLang="en-US" sz="1200" dirty="0">
                  <a:solidFill>
                    <a:schemeClr val="tx1">
                      <a:lumMod val="65000"/>
                      <a:lumOff val="35000"/>
                    </a:schemeClr>
                  </a:solidFill>
                </a:rPr>
                <a:t>구성</a:t>
              </a:r>
              <a:endParaRPr lang="en-US" sz="1200" dirty="0">
                <a:solidFill>
                  <a:srgbClr val="00B336"/>
                </a:solidFill>
              </a:endParaRPr>
            </a:p>
          </p:txBody>
        </p:sp>
      </p:grpSp>
      <p:grpSp>
        <p:nvGrpSpPr>
          <p:cNvPr id="24" name="그룹 23">
            <a:extLst>
              <a:ext uri="{FF2B5EF4-FFF2-40B4-BE49-F238E27FC236}">
                <a16:creationId xmlns:a16="http://schemas.microsoft.com/office/drawing/2014/main" id="{4DABE1FD-9C47-465E-9F4D-22DA30DF15A5}"/>
              </a:ext>
            </a:extLst>
          </p:cNvPr>
          <p:cNvGrpSpPr/>
          <p:nvPr/>
        </p:nvGrpSpPr>
        <p:grpSpPr>
          <a:xfrm>
            <a:off x="6265864" y="3108462"/>
            <a:ext cx="2828518" cy="1453811"/>
            <a:chOff x="6265864" y="3108462"/>
            <a:chExt cx="2828518" cy="1453811"/>
          </a:xfrm>
        </p:grpSpPr>
        <p:pic>
          <p:nvPicPr>
            <p:cNvPr id="21" name="Picture 15">
              <a:extLst>
                <a:ext uri="{FF2B5EF4-FFF2-40B4-BE49-F238E27FC236}">
                  <a16:creationId xmlns:a16="http://schemas.microsoft.com/office/drawing/2014/main" id="{6916D06C-4BC4-4B6E-9392-FB33562428DE}"/>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265864" y="3108462"/>
              <a:ext cx="1051813" cy="1453811"/>
            </a:xfrm>
            <a:prstGeom prst="rect">
              <a:avLst/>
            </a:prstGeom>
          </p:spPr>
        </p:pic>
        <p:sp>
          <p:nvSpPr>
            <p:cNvPr id="22" name="TextBox 21">
              <a:extLst>
                <a:ext uri="{FF2B5EF4-FFF2-40B4-BE49-F238E27FC236}">
                  <a16:creationId xmlns:a16="http://schemas.microsoft.com/office/drawing/2014/main" id="{321EACEC-A6AC-4930-8577-1CBBB3229624}"/>
                </a:ext>
              </a:extLst>
            </p:cNvPr>
            <p:cNvSpPr txBox="1"/>
            <p:nvPr/>
          </p:nvSpPr>
          <p:spPr>
            <a:xfrm>
              <a:off x="7317677" y="3503928"/>
              <a:ext cx="1776705" cy="830997"/>
            </a:xfrm>
            <a:prstGeom prst="rect">
              <a:avLst/>
            </a:prstGeom>
            <a:noFill/>
          </p:spPr>
          <p:txBody>
            <a:bodyPr wrap="none" rtlCol="0">
              <a:spAutoFit/>
            </a:bodyPr>
            <a:lstStyle/>
            <a:p>
              <a:pPr lvl="0"/>
              <a:r>
                <a:rPr lang="en-US" altLang="ko-KR" sz="1200" b="1" dirty="0">
                  <a:solidFill>
                    <a:srgbClr val="00B336"/>
                  </a:solidFill>
                </a:rPr>
                <a:t>NAS </a:t>
              </a:r>
              <a:r>
                <a:rPr lang="ko-KR" altLang="en-US" sz="1200" b="1" dirty="0">
                  <a:solidFill>
                    <a:srgbClr val="00B336"/>
                  </a:solidFill>
                </a:rPr>
                <a:t>백업</a:t>
              </a:r>
              <a:endParaRPr lang="en-US" sz="1200" b="1" dirty="0">
                <a:solidFill>
                  <a:srgbClr val="00B336"/>
                </a:solidFill>
              </a:endParaRPr>
            </a:p>
            <a:p>
              <a:r>
                <a:rPr lang="ko-KR" altLang="en-US" sz="1200" dirty="0">
                  <a:solidFill>
                    <a:schemeClr val="tx1">
                      <a:lumMod val="65000"/>
                      <a:lumOff val="35000"/>
                    </a:schemeClr>
                  </a:solidFill>
                </a:rPr>
                <a:t>고속의 백업</a:t>
              </a:r>
              <a:r>
                <a:rPr lang="en-US" altLang="ko-KR" sz="1200" dirty="0">
                  <a:solidFill>
                    <a:schemeClr val="tx1">
                      <a:lumMod val="65000"/>
                      <a:lumOff val="35000"/>
                    </a:schemeClr>
                  </a:solidFill>
                </a:rPr>
                <a:t>(NFS, SMB)</a:t>
              </a:r>
            </a:p>
            <a:p>
              <a:r>
                <a:rPr lang="ko-KR" altLang="en-US" sz="1200" dirty="0">
                  <a:solidFill>
                    <a:schemeClr val="tx1">
                      <a:lumMod val="65000"/>
                      <a:lumOff val="35000"/>
                    </a:schemeClr>
                  </a:solidFill>
                </a:rPr>
                <a:t>스캔 타임 최소화</a:t>
              </a:r>
              <a:endParaRPr lang="en-US" altLang="ko-KR" sz="1200" dirty="0">
                <a:solidFill>
                  <a:schemeClr val="tx1">
                    <a:lumMod val="65000"/>
                    <a:lumOff val="35000"/>
                  </a:schemeClr>
                </a:solidFill>
              </a:endParaRPr>
            </a:p>
            <a:p>
              <a:r>
                <a:rPr lang="en-US" sz="1200" dirty="0">
                  <a:solidFill>
                    <a:schemeClr val="tx1">
                      <a:lumMod val="65000"/>
                      <a:lumOff val="35000"/>
                    </a:schemeClr>
                  </a:solidFill>
                </a:rPr>
                <a:t>NDMP </a:t>
              </a:r>
              <a:r>
                <a:rPr lang="ko-KR" altLang="en-US" sz="1200" dirty="0" err="1">
                  <a:solidFill>
                    <a:schemeClr val="tx1">
                      <a:lumMod val="65000"/>
                      <a:lumOff val="35000"/>
                    </a:schemeClr>
                  </a:solidFill>
                </a:rPr>
                <a:t>미사용</a:t>
              </a:r>
              <a:endParaRPr lang="en-US" sz="1200" dirty="0">
                <a:solidFill>
                  <a:srgbClr val="00B336"/>
                </a:solidFill>
              </a:endParaRPr>
            </a:p>
          </p:txBody>
        </p:sp>
      </p:grpSp>
      <p:sp>
        <p:nvSpPr>
          <p:cNvPr id="9" name="Rectangle 4">
            <a:extLst>
              <a:ext uri="{FF2B5EF4-FFF2-40B4-BE49-F238E27FC236}">
                <a16:creationId xmlns:a16="http://schemas.microsoft.com/office/drawing/2014/main" id="{D4764F1A-6024-4E9B-BBE0-21BEAD82129C}"/>
              </a:ext>
            </a:extLst>
          </p:cNvPr>
          <p:cNvSpPr/>
          <p:nvPr/>
        </p:nvSpPr>
        <p:spPr bwMode="auto">
          <a:xfrm>
            <a:off x="0" y="0"/>
            <a:ext cx="3240911" cy="5143500"/>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 name="텍스트 개체 틀 1">
            <a:extLst>
              <a:ext uri="{FF2B5EF4-FFF2-40B4-BE49-F238E27FC236}">
                <a16:creationId xmlns:a16="http://schemas.microsoft.com/office/drawing/2014/main" id="{A7439557-1DAB-4C9F-9DF9-88CBB2473F28}"/>
              </a:ext>
            </a:extLst>
          </p:cNvPr>
          <p:cNvSpPr>
            <a:spLocks noGrp="1"/>
          </p:cNvSpPr>
          <p:nvPr>
            <p:ph type="body" sz="quarter" idx="10"/>
          </p:nvPr>
        </p:nvSpPr>
        <p:spPr>
          <a:xfrm>
            <a:off x="358776" y="2059470"/>
            <a:ext cx="2594977" cy="2559556"/>
          </a:xfrm>
        </p:spPr>
        <p:txBody>
          <a:bodyPr/>
          <a:lstStyle/>
          <a:p>
            <a:pPr marL="342900" indent="-342900">
              <a:buFont typeface="Arial" panose="020B0604020202020204" pitchFamily="34" charset="0"/>
              <a:buChar char="•"/>
            </a:pPr>
            <a:r>
              <a:rPr lang="ko-KR" altLang="en-US" dirty="0"/>
              <a:t>글로벌 가상화 백업 시장 </a:t>
            </a:r>
            <a:r>
              <a:rPr lang="en-US" altLang="ko-KR" dirty="0">
                <a:solidFill>
                  <a:srgbClr val="00E296"/>
                </a:solidFill>
              </a:rPr>
              <a:t>1</a:t>
            </a:r>
            <a:r>
              <a:rPr lang="ko-KR" altLang="en-US" dirty="0">
                <a:solidFill>
                  <a:srgbClr val="00E296"/>
                </a:solidFill>
              </a:rPr>
              <a:t>위</a:t>
            </a:r>
            <a:r>
              <a:rPr lang="en-US" altLang="ko-KR" baseline="30000" dirty="0">
                <a:solidFill>
                  <a:srgbClr val="00E296"/>
                </a:solidFill>
              </a:rPr>
              <a:t>1</a:t>
            </a:r>
          </a:p>
          <a:p>
            <a:pPr marL="342900" indent="-342900">
              <a:buFont typeface="Arial" panose="020B0604020202020204" pitchFamily="34" charset="0"/>
              <a:buChar char="•"/>
            </a:pPr>
            <a:endParaRPr lang="en-US" altLang="ko-KR" baseline="30000" dirty="0">
              <a:solidFill>
                <a:srgbClr val="00E296"/>
              </a:solidFill>
            </a:endParaRPr>
          </a:p>
          <a:p>
            <a:pPr marL="342900" indent="-342900">
              <a:buFont typeface="Arial" panose="020B0604020202020204" pitchFamily="34" charset="0"/>
              <a:buChar char="•"/>
            </a:pPr>
            <a:r>
              <a:rPr lang="ko-KR" altLang="en-US" dirty="0"/>
              <a:t>유럽 백업 시장 </a:t>
            </a:r>
            <a:r>
              <a:rPr lang="en-US" altLang="ko-KR" dirty="0">
                <a:solidFill>
                  <a:srgbClr val="00E296"/>
                </a:solidFill>
              </a:rPr>
              <a:t>1</a:t>
            </a:r>
            <a:r>
              <a:rPr lang="ko-KR" altLang="en-US" dirty="0">
                <a:solidFill>
                  <a:srgbClr val="00E296"/>
                </a:solidFill>
              </a:rPr>
              <a:t>위</a:t>
            </a:r>
            <a:r>
              <a:rPr lang="en-US" altLang="ko-KR" baseline="30000" dirty="0">
                <a:solidFill>
                  <a:srgbClr val="00E296"/>
                </a:solidFill>
              </a:rPr>
              <a:t>2</a:t>
            </a:r>
          </a:p>
          <a:p>
            <a:pPr marL="342900" indent="-342900">
              <a:buFont typeface="Arial" panose="020B0604020202020204" pitchFamily="34" charset="0"/>
              <a:buChar char="•"/>
            </a:pPr>
            <a:endParaRPr lang="en-US" altLang="ko-KR" baseline="30000" dirty="0">
              <a:solidFill>
                <a:srgbClr val="00E296"/>
              </a:solidFill>
            </a:endParaRPr>
          </a:p>
          <a:p>
            <a:pPr marL="342900" indent="-342900">
              <a:buFont typeface="Arial" panose="020B0604020202020204" pitchFamily="34" charset="0"/>
              <a:buChar char="•"/>
            </a:pPr>
            <a:r>
              <a:rPr lang="ko-KR" altLang="en-US" dirty="0"/>
              <a:t>글로벌 백업 시장</a:t>
            </a:r>
            <a:r>
              <a:rPr lang="ko-KR" altLang="en-US" dirty="0">
                <a:solidFill>
                  <a:srgbClr val="00E296"/>
                </a:solidFill>
              </a:rPr>
              <a:t> </a:t>
            </a:r>
            <a:r>
              <a:rPr lang="en-US" altLang="ko-KR" dirty="0">
                <a:solidFill>
                  <a:srgbClr val="00E296"/>
                </a:solidFill>
              </a:rPr>
              <a:t>3</a:t>
            </a:r>
            <a:r>
              <a:rPr lang="en-US" altLang="ko-KR" baseline="30000" dirty="0">
                <a:solidFill>
                  <a:srgbClr val="00E296"/>
                </a:solidFill>
              </a:rPr>
              <a:t>3</a:t>
            </a:r>
            <a:endParaRPr lang="ko-KR" altLang="en-US" baseline="30000" dirty="0"/>
          </a:p>
        </p:txBody>
      </p:sp>
      <p:sp>
        <p:nvSpPr>
          <p:cNvPr id="3" name="제목 2">
            <a:extLst>
              <a:ext uri="{FF2B5EF4-FFF2-40B4-BE49-F238E27FC236}">
                <a16:creationId xmlns:a16="http://schemas.microsoft.com/office/drawing/2014/main" id="{C80CC818-B9EC-4A07-BA91-3FAFE1C17772}"/>
              </a:ext>
            </a:extLst>
          </p:cNvPr>
          <p:cNvSpPr>
            <a:spLocks noGrp="1"/>
          </p:cNvSpPr>
          <p:nvPr>
            <p:ph type="title"/>
          </p:nvPr>
        </p:nvSpPr>
        <p:spPr>
          <a:xfrm>
            <a:off x="133164" y="380358"/>
            <a:ext cx="2980902" cy="1231106"/>
          </a:xfrm>
        </p:spPr>
        <p:txBody>
          <a:bodyPr/>
          <a:lstStyle/>
          <a:p>
            <a:pPr algn="ctr"/>
            <a:r>
              <a:rPr lang="ko-KR" altLang="en-US" sz="2800" b="1" dirty="0"/>
              <a:t>주요 하이라이트</a:t>
            </a:r>
            <a:br>
              <a:rPr lang="en-US" altLang="ko-KR" sz="2800" b="1" dirty="0"/>
            </a:br>
            <a:br>
              <a:rPr lang="en-US" altLang="ko-KR" sz="2800" b="1" dirty="0"/>
            </a:br>
            <a:r>
              <a:rPr lang="en-US" altLang="ko-KR" sz="2400" b="1" dirty="0">
                <a:solidFill>
                  <a:srgbClr val="00E296"/>
                </a:solidFill>
              </a:rPr>
              <a:t>RTPO</a:t>
            </a:r>
            <a:r>
              <a:rPr lang="ko-KR" altLang="en-US" sz="2400" b="1" dirty="0">
                <a:solidFill>
                  <a:srgbClr val="00E296"/>
                </a:solidFill>
              </a:rPr>
              <a:t> </a:t>
            </a:r>
            <a:r>
              <a:rPr lang="en-US" altLang="ko-KR" sz="2400" b="1" dirty="0">
                <a:solidFill>
                  <a:srgbClr val="00E296"/>
                </a:solidFill>
              </a:rPr>
              <a:t>15</a:t>
            </a:r>
            <a:r>
              <a:rPr lang="ko-KR" altLang="en-US" sz="2400" b="1" dirty="0">
                <a:solidFill>
                  <a:srgbClr val="00E296"/>
                </a:solidFill>
              </a:rPr>
              <a:t>분 이내</a:t>
            </a:r>
            <a:endParaRPr lang="ko-KR" altLang="en-US" sz="2800" b="1" dirty="0">
              <a:solidFill>
                <a:srgbClr val="00E296"/>
              </a:solidFill>
            </a:endParaRPr>
          </a:p>
        </p:txBody>
      </p:sp>
      <p:sp>
        <p:nvSpPr>
          <p:cNvPr id="23" name="텍스트 개체 틀 1">
            <a:extLst>
              <a:ext uri="{FF2B5EF4-FFF2-40B4-BE49-F238E27FC236}">
                <a16:creationId xmlns:a16="http://schemas.microsoft.com/office/drawing/2014/main" id="{2FA17C1D-BC3A-4D13-B3EF-ACB831ECB23B}"/>
              </a:ext>
            </a:extLst>
          </p:cNvPr>
          <p:cNvSpPr txBox="1">
            <a:spLocks/>
          </p:cNvSpPr>
          <p:nvPr/>
        </p:nvSpPr>
        <p:spPr>
          <a:xfrm>
            <a:off x="468313" y="4606663"/>
            <a:ext cx="8218487" cy="430887"/>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75000"/>
                    <a:lumOff val="25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mj-lt"/>
              <a:buAutoNum type="arabicPeriod"/>
            </a:pPr>
            <a:r>
              <a:rPr lang="en-US" altLang="ko-KR" sz="700" dirty="0">
                <a:solidFill>
                  <a:schemeClr val="tx1"/>
                </a:solidFill>
              </a:rPr>
              <a:t>Veeam is now the clear market leader, </a:t>
            </a:r>
            <a:r>
              <a:rPr lang="en-US" altLang="ko-KR" sz="700" u="sng" dirty="0">
                <a:solidFill>
                  <a:schemeClr val="tx1"/>
                </a:solidFill>
                <a:hlinkClick r:id="rId10">
                  <a:extLst>
                    <a:ext uri="{A12FA001-AC4F-418D-AE19-62706E023703}">
                      <ahyp:hlinkClr xmlns:ahyp="http://schemas.microsoft.com/office/drawing/2018/hyperlinkcolor" val="tx"/>
                    </a:ext>
                  </a:extLst>
                </a:hlinkClick>
              </a:rPr>
              <a:t>Veeamhttps://go.veeam.com/industry-highlights</a:t>
            </a:r>
            <a:endParaRPr lang="en-US" altLang="ko-KR" sz="700" u="sng" dirty="0">
              <a:solidFill>
                <a:schemeClr val="tx1"/>
              </a:solidFill>
            </a:endParaRPr>
          </a:p>
          <a:p>
            <a:pPr>
              <a:buFont typeface="+mj-lt"/>
              <a:buAutoNum type="arabicPeriod"/>
            </a:pPr>
            <a:r>
              <a:rPr lang="en-US" altLang="ko-KR" sz="700" dirty="0">
                <a:solidFill>
                  <a:schemeClr val="tx1"/>
                </a:solidFill>
              </a:rPr>
              <a:t>IDC Report: Veeam is #1 in EMEA by revenue and unmatched 20.8% market share and YoY growth, </a:t>
            </a:r>
            <a:r>
              <a:rPr lang="en-US" altLang="ko-KR" sz="700" dirty="0">
                <a:solidFill>
                  <a:schemeClr val="tx1"/>
                </a:solidFill>
                <a:hlinkClick r:id="rId11">
                  <a:extLst>
                    <a:ext uri="{A12FA001-AC4F-418D-AE19-62706E023703}">
                      <ahyp:hlinkClr xmlns:ahyp="http://schemas.microsoft.com/office/drawing/2018/hyperlinkcolor" val="tx"/>
                    </a:ext>
                  </a:extLst>
                </a:hlinkClick>
              </a:rPr>
              <a:t>https://www.veeam.com/wp-idc-semiannual-software-tracker-report-emea.html</a:t>
            </a:r>
            <a:endParaRPr lang="en-US" altLang="ko-KR" sz="700" dirty="0">
              <a:solidFill>
                <a:schemeClr val="tx1"/>
              </a:solidFill>
            </a:endParaRPr>
          </a:p>
          <a:p>
            <a:pPr>
              <a:buFont typeface="+mj-lt"/>
              <a:buAutoNum type="arabicPeriod"/>
            </a:pPr>
            <a:r>
              <a:rPr lang="en-US" altLang="ko-KR" sz="700" dirty="0">
                <a:solidFill>
                  <a:schemeClr val="tx1"/>
                </a:solidFill>
              </a:rPr>
              <a:t>Veeam Achieves Market-Leading Revenue Growth in 2H 2017, </a:t>
            </a:r>
            <a:r>
              <a:rPr lang="en-US" altLang="ko-KR" sz="700" dirty="0">
                <a:solidFill>
                  <a:schemeClr val="tx1"/>
                </a:solidFill>
                <a:hlinkClick r:id="rId12">
                  <a:extLst>
                    <a:ext uri="{A12FA001-AC4F-418D-AE19-62706E023703}">
                      <ahyp:hlinkClr xmlns:ahyp="http://schemas.microsoft.com/office/drawing/2018/hyperlinkcolor" val="tx"/>
                    </a:ext>
                  </a:extLst>
                </a:hlinkClick>
              </a:rPr>
              <a:t>https://www.veeam.com/executive-blog/idc-report-2017-market-share-growth.html</a:t>
            </a:r>
            <a:endParaRPr lang="en-US" altLang="ko-KR" sz="700" dirty="0">
              <a:solidFill>
                <a:schemeClr val="tx1"/>
              </a:solidFill>
            </a:endParaRPr>
          </a:p>
        </p:txBody>
      </p:sp>
    </p:spTree>
    <p:extLst>
      <p:ext uri="{BB962C8B-B14F-4D97-AF65-F5344CB8AC3E}">
        <p14:creationId xmlns:p14="http://schemas.microsoft.com/office/powerpoint/2010/main" val="3800785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fade">
                                      <p:cBhvr>
                                        <p:cTn id="11" dur="500"/>
                                        <p:tgtEl>
                                          <p:spTgt spid="2">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1000"/>
                                        <p:tgtEl>
                                          <p:spTgt spid="26"/>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childTnLst>
                          </p:cTn>
                        </p:par>
                        <p:par>
                          <p:cTn id="33" fill="hold">
                            <p:stCondLst>
                              <p:cond delay="4000"/>
                            </p:stCondLst>
                            <p:childTnLst>
                              <p:par>
                                <p:cTn id="34" presetID="10" presetClass="entr" presetSubtype="0"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1000"/>
                                        <p:tgtEl>
                                          <p:spTgt spid="25"/>
                                        </p:tgtEl>
                                      </p:cBhvr>
                                    </p:animEffect>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dirty="0"/>
              <a:t>신뢰할 수 있는 선도 기업</a:t>
            </a:r>
            <a:endParaRPr lang="en-US" altLang="ko-KR" dirty="0"/>
          </a:p>
        </p:txBody>
      </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6450"/>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빔 소프트웨어는 </a:t>
            </a:r>
            <a:r>
              <a:rPr lang="ko-KR" altLang="en-US" sz="1400" b="1" dirty="0">
                <a:solidFill>
                  <a:srgbClr val="00E296"/>
                </a:solidFill>
                <a:latin typeface="맑은 고딕" panose="020B0503020000020004" pitchFamily="50" charset="-127"/>
                <a:ea typeface="맑은 고딕" panose="020B0503020000020004" pitchFamily="50" charset="-127"/>
              </a:rPr>
              <a:t>전세계 </a:t>
            </a:r>
            <a:r>
              <a:rPr lang="en-US" altLang="ko-KR" sz="1400" b="1" dirty="0">
                <a:solidFill>
                  <a:srgbClr val="00E296"/>
                </a:solidFill>
                <a:latin typeface="맑은 고딕" panose="020B0503020000020004" pitchFamily="50" charset="-127"/>
                <a:ea typeface="맑은 고딕" panose="020B0503020000020004" pitchFamily="50" charset="-127"/>
              </a:rPr>
              <a:t>2</a:t>
            </a:r>
            <a:r>
              <a:rPr lang="ko-KR" altLang="en-US" sz="1400" b="1" dirty="0">
                <a:solidFill>
                  <a:srgbClr val="00E296"/>
                </a:solidFill>
                <a:latin typeface="맑은 고딕" panose="020B0503020000020004" pitchFamily="50" charset="-127"/>
                <a:ea typeface="맑은 고딕" panose="020B0503020000020004" pitchFamily="50" charset="-127"/>
              </a:rPr>
              <a:t>위</a:t>
            </a:r>
            <a:r>
              <a:rPr lang="en-US" altLang="ko-KR" sz="1400" b="1" dirty="0">
                <a:solidFill>
                  <a:srgbClr val="FFFFFF"/>
                </a:solidFill>
                <a:latin typeface="맑은 고딕" panose="020B0503020000020004" pitchFamily="50" charset="-127"/>
                <a:ea typeface="맑은 고딕" panose="020B0503020000020004" pitchFamily="50" charset="-127"/>
              </a:rPr>
              <a:t>,</a:t>
            </a:r>
            <a:r>
              <a:rPr lang="en-US" altLang="ko-KR" sz="1400" b="1" baseline="30000" dirty="0">
                <a:solidFill>
                  <a:srgbClr val="00E296"/>
                </a:solidFill>
                <a:latin typeface="맑은 고딕" panose="020B0503020000020004" pitchFamily="50" charset="-127"/>
                <a:ea typeface="맑은 고딕" panose="020B0503020000020004" pitchFamily="50" charset="-127"/>
              </a:rPr>
              <a:t> </a:t>
            </a: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유럽시장 </a:t>
            </a:r>
            <a:r>
              <a:rPr kumimoji="0" lang="en-US" altLang="ko-KR"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1</a:t>
            </a: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위</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 </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아시아</a:t>
            </a: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 </a:t>
            </a:r>
            <a:r>
              <a:rPr kumimoji="0" lang="en-US" altLang="ko-KR"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3</a:t>
            </a: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위</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의 백업 및 복구 데이터 관리 솔루션</a:t>
            </a:r>
            <a:endPar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endParaRPr>
          </a:p>
          <a:p>
            <a:pPr marL="0" lvl="0" indent="0" algn="ctr">
              <a:buNone/>
              <a:defRPr/>
            </a:pP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가장 빠르게 성장하고 있는 데이터 관리 제조사</a:t>
            </a:r>
            <a:endParaRPr kumimoji="0" lang="en-US" altLang="ko-KR"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endParaRPr>
          </a:p>
        </p:txBody>
      </p:sp>
      <p:sp>
        <p:nvSpPr>
          <p:cNvPr id="81" name="텍스트 개체 틀 6">
            <a:extLst>
              <a:ext uri="{FF2B5EF4-FFF2-40B4-BE49-F238E27FC236}">
                <a16:creationId xmlns:a16="http://schemas.microsoft.com/office/drawing/2014/main" id="{C93F3BA2-E1F0-4F4D-8DB9-CDCEC214C91D}"/>
              </a:ext>
            </a:extLst>
          </p:cNvPr>
          <p:cNvSpPr txBox="1">
            <a:spLocks/>
          </p:cNvSpPr>
          <p:nvPr/>
        </p:nvSpPr>
        <p:spPr>
          <a:xfrm>
            <a:off x="42287" y="4150559"/>
            <a:ext cx="2917892" cy="527238"/>
          </a:xfrm>
          <a:prstGeom prst="rect">
            <a:avLst/>
          </a:prstGeom>
        </p:spPr>
        <p:txBody>
          <a:bodyPr/>
          <a:lstStyle>
            <a:lvl1pPr marL="0" indent="0" algn="l" defTabSz="914400" rtl="0" eaLnBrk="1" latinLnBrk="1" hangingPunct="1">
              <a:lnSpc>
                <a:spcPct val="100000"/>
              </a:lnSpc>
              <a:spcBef>
                <a:spcPts val="0"/>
              </a:spcBef>
              <a:buFont typeface="Arial" panose="020B0604020202020204" pitchFamily="34" charset="0"/>
              <a:buNone/>
              <a:defRPr sz="10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1" hangingPunct="1">
              <a:lnSpc>
                <a:spcPct val="100000"/>
              </a:lnSpc>
              <a:spcBef>
                <a:spcPts val="0"/>
              </a:spcBef>
              <a:spcAft>
                <a:spcPts val="0"/>
              </a:spcAft>
              <a:buClrTx/>
              <a:buSzTx/>
              <a:tabLst/>
              <a:defRPr/>
            </a:pPr>
            <a:r>
              <a:rPr kumimoji="0" lang="en-US" altLang="ko-KR" sz="900" b="0" i="0" u="none" strike="noStrike" kern="1200" cap="none" spc="0" normalizeH="0" baseline="0" noProof="0" dirty="0">
                <a:ln>
                  <a:noFill/>
                </a:ln>
                <a:solidFill>
                  <a:srgbClr val="FFFFFF"/>
                </a:solidFill>
                <a:effectLst/>
                <a:uLnTx/>
                <a:uFillTx/>
                <a:latin typeface="Arial"/>
                <a:ea typeface="맑은 고딕"/>
                <a:cs typeface="Arial" panose="020B0604020202020204" pitchFamily="34" charset="0"/>
              </a:rPr>
              <a:t>Source: IDC, Semi-Annual Software Tracker, 2020H2 </a:t>
            </a:r>
          </a:p>
          <a:p>
            <a:pPr marR="0" lvl="0" algn="l" defTabSz="914400" rtl="0" eaLnBrk="1" fontAlgn="auto" latinLnBrk="1" hangingPunct="1">
              <a:lnSpc>
                <a:spcPct val="100000"/>
              </a:lnSpc>
              <a:spcBef>
                <a:spcPts val="0"/>
              </a:spcBef>
              <a:spcAft>
                <a:spcPts val="0"/>
              </a:spcAft>
              <a:buClrTx/>
              <a:buSzTx/>
              <a:tabLst/>
              <a:defRPr/>
            </a:pPr>
            <a:r>
              <a:rPr kumimoji="0" lang="en-US" altLang="ko-KR" sz="900" b="0" i="0" u="none" strike="noStrike" kern="1200" cap="none" spc="0" normalizeH="0" baseline="0" noProof="0" dirty="0">
                <a:ln>
                  <a:noFill/>
                </a:ln>
                <a:solidFill>
                  <a:srgbClr val="FFFFFF"/>
                </a:solidFill>
                <a:effectLst/>
                <a:uLnTx/>
                <a:uFillTx/>
                <a:latin typeface="Arial"/>
                <a:ea typeface="맑은 고딕"/>
                <a:cs typeface="Arial" panose="020B0604020202020204" pitchFamily="34" charset="0"/>
              </a:rPr>
              <a:t>Note: Worldwide Data</a:t>
            </a:r>
          </a:p>
        </p:txBody>
      </p:sp>
      <p:graphicFrame>
        <p:nvGraphicFramePr>
          <p:cNvPr id="20" name="Table 3">
            <a:extLst>
              <a:ext uri="{FF2B5EF4-FFF2-40B4-BE49-F238E27FC236}">
                <a16:creationId xmlns:a16="http://schemas.microsoft.com/office/drawing/2014/main" id="{0C1AE508-7645-43FE-9EB9-7ECB801943D7}"/>
              </a:ext>
            </a:extLst>
          </p:cNvPr>
          <p:cNvGraphicFramePr>
            <a:graphicFrameLocks noGrp="1"/>
          </p:cNvGraphicFramePr>
          <p:nvPr>
            <p:extLst>
              <p:ext uri="{D42A27DB-BD31-4B8C-83A1-F6EECF244321}">
                <p14:modId xmlns:p14="http://schemas.microsoft.com/office/powerpoint/2010/main" val="1376364850"/>
              </p:ext>
            </p:extLst>
          </p:nvPr>
        </p:nvGraphicFramePr>
        <p:xfrm>
          <a:off x="42286" y="1887550"/>
          <a:ext cx="2917892" cy="2263015"/>
        </p:xfrm>
        <a:graphic>
          <a:graphicData uri="http://schemas.openxmlformats.org/drawingml/2006/table">
            <a:tbl>
              <a:tblPr firstRow="1" bandRow="1">
                <a:tableStyleId>{5C22544A-7EE6-4342-B048-85BDC9FD1C3A}</a:tableStyleId>
              </a:tblPr>
              <a:tblGrid>
                <a:gridCol w="848868">
                  <a:extLst>
                    <a:ext uri="{9D8B030D-6E8A-4147-A177-3AD203B41FA5}">
                      <a16:colId xmlns:a16="http://schemas.microsoft.com/office/drawing/2014/main" val="2749421576"/>
                    </a:ext>
                  </a:extLst>
                </a:gridCol>
                <a:gridCol w="654804">
                  <a:extLst>
                    <a:ext uri="{9D8B030D-6E8A-4147-A177-3AD203B41FA5}">
                      <a16:colId xmlns:a16="http://schemas.microsoft.com/office/drawing/2014/main" val="398650246"/>
                    </a:ext>
                  </a:extLst>
                </a:gridCol>
                <a:gridCol w="654804">
                  <a:extLst>
                    <a:ext uri="{9D8B030D-6E8A-4147-A177-3AD203B41FA5}">
                      <a16:colId xmlns:a16="http://schemas.microsoft.com/office/drawing/2014/main" val="126756628"/>
                    </a:ext>
                  </a:extLst>
                </a:gridCol>
                <a:gridCol w="759416">
                  <a:extLst>
                    <a:ext uri="{9D8B030D-6E8A-4147-A177-3AD203B41FA5}">
                      <a16:colId xmlns:a16="http://schemas.microsoft.com/office/drawing/2014/main" val="4230320124"/>
                    </a:ext>
                  </a:extLst>
                </a:gridCol>
              </a:tblGrid>
              <a:tr h="461271">
                <a:tc>
                  <a:txBody>
                    <a:bodyPr/>
                    <a:lstStyle/>
                    <a:p>
                      <a:pPr algn="ctr"/>
                      <a:r>
                        <a:rPr lang="en-US" sz="900" b="0" dirty="0"/>
                        <a:t>Company</a:t>
                      </a:r>
                    </a:p>
                  </a:txBody>
                  <a:tcPr marL="216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a:r>
                        <a:rPr lang="en-US" sz="900" b="0" dirty="0"/>
                        <a:t>Sequential Growth %</a:t>
                      </a:r>
                    </a:p>
                  </a:txBody>
                  <a:tcPr marL="216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Tahoma"/>
                          <a:ea typeface="+mn-ea"/>
                          <a:cs typeface="+mn-cs"/>
                        </a:rPr>
                        <a:t>YoY Growth %</a:t>
                      </a:r>
                    </a:p>
                  </a:txBody>
                  <a:tcPr marL="216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Tahoma"/>
                          <a:ea typeface="+mn-ea"/>
                          <a:cs typeface="+mn-cs"/>
                        </a:rPr>
                        <a:t>Revenue </a:t>
                      </a:r>
                    </a:p>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Tahoma"/>
                          <a:ea typeface="+mn-ea"/>
                          <a:cs typeface="+mn-cs"/>
                        </a:rPr>
                        <a:t>(US Dollar, M)</a:t>
                      </a:r>
                    </a:p>
                  </a:txBody>
                  <a:tcPr marL="216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extLst>
                  <a:ext uri="{0D108BD9-81ED-4DB2-BD59-A6C34878D82A}">
                    <a16:rowId xmlns:a16="http://schemas.microsoft.com/office/drawing/2014/main" val="206726271"/>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dirty="0" err="1">
                          <a:ln>
                            <a:noFill/>
                          </a:ln>
                          <a:solidFill>
                            <a:schemeClr val="bg1"/>
                          </a:solidFill>
                          <a:effectLst/>
                          <a:uLnTx/>
                          <a:uFillTx/>
                          <a:latin typeface="+mn-lt"/>
                          <a:ea typeface="+mn-ea"/>
                          <a:cs typeface="+mn-cs"/>
                        </a:rPr>
                        <a:t>DellEMC</a:t>
                      </a:r>
                      <a:endParaRPr kumimoji="0" lang="en-US" sz="900" b="0" i="0" u="none" strike="noStrike" kern="1200" cap="none" spc="0" normalizeH="0" baseline="0" dirty="0">
                        <a:ln>
                          <a:noFill/>
                        </a:ln>
                        <a:solidFill>
                          <a:schemeClr val="bg1"/>
                        </a:solidFill>
                        <a:effectLst/>
                        <a:uLnTx/>
                        <a:uFillTx/>
                        <a:latin typeface="+mn-lt"/>
                        <a:ea typeface="+mn-ea"/>
                        <a:cs typeface="+mn-cs"/>
                      </a:endParaRPr>
                    </a:p>
                  </a:txBody>
                  <a:tcPr marL="21600" marR="18000" marT="18000" marB="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+8.0%</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FF0000"/>
                          </a:solidFill>
                          <a:effectLst/>
                          <a:uLnTx/>
                          <a:uFillTx/>
                          <a:latin typeface="Tahoma"/>
                          <a:ea typeface="+mn-ea"/>
                          <a:cs typeface="+mn-cs"/>
                        </a:rPr>
                        <a:t>-4.2%</a:t>
                      </a:r>
                      <a:endParaRPr kumimoji="0" lang="en-US" sz="900" b="0" i="0" u="none" strike="noStrike" kern="1200" cap="none" spc="0" normalizeH="0" baseline="0" noProof="0" dirty="0">
                        <a:ln>
                          <a:noFill/>
                        </a:ln>
                        <a:solidFill>
                          <a:srgbClr val="FF000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746.60</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9278150"/>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bg1"/>
                          </a:solidFill>
                          <a:effectLst/>
                          <a:uLnTx/>
                          <a:uFillTx/>
                          <a:latin typeface="+mn-lt"/>
                          <a:ea typeface="+mn-ea"/>
                          <a:cs typeface="+mn-cs"/>
                        </a:rPr>
                        <a:t>Veeam</a:t>
                      </a:r>
                      <a:endParaRPr kumimoji="0" lang="en-US" sz="900" b="0" i="0" u="none" strike="noStrike" kern="1200" cap="none" spc="0" normalizeH="0" baseline="0" noProof="0" dirty="0">
                        <a:ln>
                          <a:noFill/>
                        </a:ln>
                        <a:solidFill>
                          <a:schemeClr val="bg1"/>
                        </a:solidFill>
                        <a:effectLst/>
                        <a:uLnTx/>
                        <a:uFillTx/>
                        <a:latin typeface="+mn-lt"/>
                        <a:ea typeface="+mn-ea"/>
                        <a:cs typeface="+mn-cs"/>
                      </a:endParaRPr>
                    </a:p>
                  </a:txBody>
                  <a:tcPr marL="21600" marR="18000" marT="18000" marB="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+21.5%</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+17.9%</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563.61</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6175574"/>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bg1"/>
                          </a:solidFill>
                          <a:effectLst/>
                          <a:uLnTx/>
                          <a:uFillTx/>
                          <a:latin typeface="+mn-lt"/>
                          <a:ea typeface="+mn-ea"/>
                          <a:cs typeface="+mn-cs"/>
                        </a:rPr>
                        <a:t>Veritas</a:t>
                      </a:r>
                      <a:endParaRPr kumimoji="0" lang="en-US" sz="900" b="0" i="0" u="none" strike="noStrike" kern="1200" cap="none" spc="0" normalizeH="0" baseline="0" noProof="0" dirty="0">
                        <a:ln>
                          <a:noFill/>
                        </a:ln>
                        <a:solidFill>
                          <a:schemeClr val="bg1"/>
                        </a:solidFill>
                        <a:effectLst/>
                        <a:uLnTx/>
                        <a:uFillTx/>
                        <a:latin typeface="+mn-lt"/>
                        <a:ea typeface="+mn-ea"/>
                        <a:cs typeface="+mn-cs"/>
                      </a:endParaRPr>
                    </a:p>
                  </a:txBody>
                  <a:tcPr marL="21600" marR="18000" marT="18000" marB="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+2.2%</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FF0000"/>
                          </a:solidFill>
                          <a:effectLst/>
                          <a:uLnTx/>
                          <a:uFillTx/>
                          <a:latin typeface="Tahoma"/>
                          <a:ea typeface="+mn-ea"/>
                          <a:cs typeface="+mn-cs"/>
                        </a:rPr>
                        <a:t>-4.9%</a:t>
                      </a:r>
                      <a:endParaRPr kumimoji="0" lang="en-US" sz="900" b="0" i="0" u="none" strike="noStrike" kern="1200" cap="none" spc="0" normalizeH="0" baseline="0" noProof="0" dirty="0">
                        <a:ln>
                          <a:noFill/>
                        </a:ln>
                        <a:solidFill>
                          <a:srgbClr val="FF000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537.13</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1533071"/>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mn-ea"/>
                          <a:cs typeface="+mn-cs"/>
                        </a:rPr>
                        <a:t>IBM</a:t>
                      </a:r>
                    </a:p>
                  </a:txBody>
                  <a:tcPr marL="21600" marR="18000" marT="18000" marB="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FF0000"/>
                          </a:solidFill>
                          <a:effectLst/>
                          <a:uLnTx/>
                          <a:uFillTx/>
                          <a:latin typeface="Tahoma"/>
                          <a:ea typeface="+mn-ea"/>
                          <a:cs typeface="+mn-cs"/>
                        </a:rPr>
                        <a:t>-9.3%</a:t>
                      </a:r>
                      <a:endParaRPr kumimoji="0" lang="en-US" sz="900" b="0" i="0" u="none" strike="noStrike" kern="1200" cap="none" spc="0" normalizeH="0" baseline="0" noProof="0" dirty="0">
                        <a:ln>
                          <a:noFill/>
                        </a:ln>
                        <a:solidFill>
                          <a:srgbClr val="FF000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FF0000"/>
                          </a:solidFill>
                          <a:effectLst/>
                          <a:uLnTx/>
                          <a:uFillTx/>
                          <a:latin typeface="Tahoma"/>
                          <a:ea typeface="+mn-ea"/>
                          <a:cs typeface="+mn-cs"/>
                        </a:rPr>
                        <a:t>-16.5%</a:t>
                      </a:r>
                      <a:endParaRPr kumimoji="0" lang="en-US" sz="900" b="0" i="0" u="none" strike="noStrike" kern="1200" cap="none" spc="0" normalizeH="0" baseline="0" noProof="0" dirty="0">
                        <a:ln>
                          <a:noFill/>
                        </a:ln>
                        <a:solidFill>
                          <a:srgbClr val="FF000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487.24</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834963"/>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bg1"/>
                          </a:solidFill>
                          <a:effectLst/>
                          <a:uLnTx/>
                          <a:uFillTx/>
                          <a:latin typeface="+mn-lt"/>
                          <a:ea typeface="+mn-ea"/>
                          <a:cs typeface="+mn-cs"/>
                        </a:rPr>
                        <a:t>Commvault</a:t>
                      </a:r>
                      <a:endParaRPr kumimoji="0" lang="en-US" sz="900" b="0" i="0" u="none" strike="noStrike" kern="1200" cap="none" spc="0" normalizeH="0" baseline="0" noProof="0" dirty="0">
                        <a:ln>
                          <a:noFill/>
                        </a:ln>
                        <a:solidFill>
                          <a:schemeClr val="bg1"/>
                        </a:solidFill>
                        <a:effectLst/>
                        <a:uLnTx/>
                        <a:uFillTx/>
                        <a:latin typeface="+mn-lt"/>
                        <a:ea typeface="+mn-ea"/>
                        <a:cs typeface="+mn-cs"/>
                      </a:endParaRPr>
                    </a:p>
                  </a:txBody>
                  <a:tcPr marL="21600" marR="18000" marT="18000" marB="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+6.0%</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+5.1%</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340.43</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7720313"/>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mn-ea"/>
                          <a:cs typeface="+mn-cs"/>
                        </a:rPr>
                        <a:t>Others</a:t>
                      </a:r>
                    </a:p>
                  </a:txBody>
                  <a:tcPr marL="21600" marR="18000" marT="18000" marB="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+5.9%</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+3.8%</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2,048.49</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1400425"/>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mn-ea"/>
                          <a:cs typeface="+mn-cs"/>
                        </a:rPr>
                        <a:t>Market Average</a:t>
                      </a:r>
                    </a:p>
                  </a:txBody>
                  <a:tcPr marL="21600" marR="18000" marT="18000" marB="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+5.6%</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+0.4%</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N/A</a:t>
                      </a:r>
                    </a:p>
                  </a:txBody>
                  <a:tcPr marL="216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2355522"/>
                  </a:ext>
                </a:extLst>
              </a:tr>
            </a:tbl>
          </a:graphicData>
        </a:graphic>
      </p:graphicFrame>
      <p:sp>
        <p:nvSpPr>
          <p:cNvPr id="9" name="직사각형 8">
            <a:extLst>
              <a:ext uri="{FF2B5EF4-FFF2-40B4-BE49-F238E27FC236}">
                <a16:creationId xmlns:a16="http://schemas.microsoft.com/office/drawing/2014/main" id="{124FCA79-A19D-4C08-89A1-A68629BFEED3}"/>
              </a:ext>
            </a:extLst>
          </p:cNvPr>
          <p:cNvSpPr/>
          <p:nvPr/>
        </p:nvSpPr>
        <p:spPr bwMode="auto">
          <a:xfrm>
            <a:off x="34543" y="2596698"/>
            <a:ext cx="2917892" cy="256026"/>
          </a:xfrm>
          <a:prstGeom prst="rect">
            <a:avLst/>
          </a:prstGeom>
          <a:noFill/>
          <a:ln w="254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ko-KR" alt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25" name="텍스트 개체 틀 6">
            <a:extLst>
              <a:ext uri="{FF2B5EF4-FFF2-40B4-BE49-F238E27FC236}">
                <a16:creationId xmlns:a16="http://schemas.microsoft.com/office/drawing/2014/main" id="{F993C06B-07D3-4874-8251-372189F12F73}"/>
              </a:ext>
            </a:extLst>
          </p:cNvPr>
          <p:cNvSpPr txBox="1">
            <a:spLocks/>
          </p:cNvSpPr>
          <p:nvPr/>
        </p:nvSpPr>
        <p:spPr>
          <a:xfrm>
            <a:off x="3113054" y="4150559"/>
            <a:ext cx="2917892" cy="527238"/>
          </a:xfrm>
          <a:prstGeom prst="rect">
            <a:avLst/>
          </a:prstGeom>
        </p:spPr>
        <p:txBody>
          <a:bodyPr/>
          <a:lstStyle>
            <a:lvl1pPr marL="0" indent="0" algn="l" defTabSz="914400" rtl="0" eaLnBrk="1" latinLnBrk="1" hangingPunct="1">
              <a:lnSpc>
                <a:spcPct val="100000"/>
              </a:lnSpc>
              <a:spcBef>
                <a:spcPts val="0"/>
              </a:spcBef>
              <a:buFont typeface="Arial" panose="020B0604020202020204" pitchFamily="34" charset="0"/>
              <a:buNone/>
              <a:defRPr sz="10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ko-KR" sz="900" dirty="0">
                <a:solidFill>
                  <a:srgbClr val="FFFFFF"/>
                </a:solidFill>
                <a:latin typeface="Arial"/>
                <a:ea typeface="맑은 고딕"/>
              </a:rPr>
              <a:t>Source: IDC, Semi-Annual Software Tracker, 2020H1 Note: EMEA data only</a:t>
            </a:r>
          </a:p>
        </p:txBody>
      </p:sp>
      <p:graphicFrame>
        <p:nvGraphicFramePr>
          <p:cNvPr id="27" name="Table 3">
            <a:extLst>
              <a:ext uri="{FF2B5EF4-FFF2-40B4-BE49-F238E27FC236}">
                <a16:creationId xmlns:a16="http://schemas.microsoft.com/office/drawing/2014/main" id="{F374CF60-E05B-4DC3-A672-9624909F393B}"/>
              </a:ext>
            </a:extLst>
          </p:cNvPr>
          <p:cNvGraphicFramePr>
            <a:graphicFrameLocks noGrp="1"/>
          </p:cNvGraphicFramePr>
          <p:nvPr>
            <p:extLst>
              <p:ext uri="{D42A27DB-BD31-4B8C-83A1-F6EECF244321}">
                <p14:modId xmlns:p14="http://schemas.microsoft.com/office/powerpoint/2010/main" val="4121121291"/>
              </p:ext>
            </p:extLst>
          </p:nvPr>
        </p:nvGraphicFramePr>
        <p:xfrm>
          <a:off x="3105310" y="1887550"/>
          <a:ext cx="2917892" cy="2263015"/>
        </p:xfrm>
        <a:graphic>
          <a:graphicData uri="http://schemas.openxmlformats.org/drawingml/2006/table">
            <a:tbl>
              <a:tblPr firstRow="1" bandRow="1">
                <a:tableStyleId>{5C22544A-7EE6-4342-B048-85BDC9FD1C3A}</a:tableStyleId>
              </a:tblPr>
              <a:tblGrid>
                <a:gridCol w="877754">
                  <a:extLst>
                    <a:ext uri="{9D8B030D-6E8A-4147-A177-3AD203B41FA5}">
                      <a16:colId xmlns:a16="http://schemas.microsoft.com/office/drawing/2014/main" val="2749421576"/>
                    </a:ext>
                  </a:extLst>
                </a:gridCol>
                <a:gridCol w="625918">
                  <a:extLst>
                    <a:ext uri="{9D8B030D-6E8A-4147-A177-3AD203B41FA5}">
                      <a16:colId xmlns:a16="http://schemas.microsoft.com/office/drawing/2014/main" val="398650246"/>
                    </a:ext>
                  </a:extLst>
                </a:gridCol>
                <a:gridCol w="654804">
                  <a:extLst>
                    <a:ext uri="{9D8B030D-6E8A-4147-A177-3AD203B41FA5}">
                      <a16:colId xmlns:a16="http://schemas.microsoft.com/office/drawing/2014/main" val="126756628"/>
                    </a:ext>
                  </a:extLst>
                </a:gridCol>
                <a:gridCol w="759416">
                  <a:extLst>
                    <a:ext uri="{9D8B030D-6E8A-4147-A177-3AD203B41FA5}">
                      <a16:colId xmlns:a16="http://schemas.microsoft.com/office/drawing/2014/main" val="4230320124"/>
                    </a:ext>
                  </a:extLst>
                </a:gridCol>
              </a:tblGrid>
              <a:tr h="461271">
                <a:tc>
                  <a:txBody>
                    <a:bodyPr/>
                    <a:lstStyle/>
                    <a:p>
                      <a:pPr algn="ctr"/>
                      <a:r>
                        <a:rPr lang="en-US" sz="900" b="0" dirty="0"/>
                        <a:t>Company</a:t>
                      </a:r>
                    </a:p>
                  </a:txBody>
                  <a:tcPr marL="180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a:r>
                        <a:rPr lang="en-US" sz="900" b="0" dirty="0"/>
                        <a:t>Sequential Growth %</a:t>
                      </a:r>
                    </a:p>
                  </a:txBody>
                  <a:tcPr marL="180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Tahoma"/>
                          <a:ea typeface="+mn-ea"/>
                          <a:cs typeface="+mn-cs"/>
                        </a:rPr>
                        <a:t>YoY Growth %</a:t>
                      </a:r>
                    </a:p>
                  </a:txBody>
                  <a:tcPr marL="180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Tahoma"/>
                          <a:ea typeface="+mn-ea"/>
                          <a:cs typeface="+mn-cs"/>
                        </a:rPr>
                        <a:t>Revenue </a:t>
                      </a:r>
                    </a:p>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Tahoma"/>
                          <a:ea typeface="+mn-ea"/>
                          <a:cs typeface="+mn-cs"/>
                        </a:rPr>
                        <a:t>(US Dollar, M)</a:t>
                      </a:r>
                    </a:p>
                  </a:txBody>
                  <a:tcPr marL="180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extLst>
                  <a:ext uri="{0D108BD9-81ED-4DB2-BD59-A6C34878D82A}">
                    <a16:rowId xmlns:a16="http://schemas.microsoft.com/office/drawing/2014/main" val="206726271"/>
                  </a:ext>
                </a:extLst>
              </a:tr>
              <a:tr h="257392">
                <a:tc>
                  <a:txBody>
                    <a:bodyPr/>
                    <a:lstStyle/>
                    <a:p>
                      <a:r>
                        <a:rPr lang="en-US" sz="900" b="0" dirty="0">
                          <a:solidFill>
                            <a:schemeClr val="bg1"/>
                          </a:solidFill>
                          <a:latin typeface="+mn-lt"/>
                        </a:rPr>
                        <a:t>Veeam</a:t>
                      </a: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-4.8%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uLnTx/>
                          <a:uFillTx/>
                          <a:latin typeface="Tahoma"/>
                          <a:ea typeface="+mn-ea"/>
                          <a:cs typeface="+mn-cs"/>
                        </a:rPr>
                        <a:t>+5.8%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245.40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9278150"/>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mn-ea"/>
                          <a:cs typeface="+mn-cs"/>
                        </a:rPr>
                        <a:t>HPE</a:t>
                      </a: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Tahoma"/>
                          <a:ea typeface="+mn-ea"/>
                          <a:cs typeface="+mn-cs"/>
                        </a:rPr>
                        <a:t>+0.7%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-1.5%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70.85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6175574"/>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mn-ea"/>
                          <a:cs typeface="+mn-cs"/>
                        </a:rPr>
                        <a:t>Veritas</a:t>
                      </a: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-10.9%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-11.2%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211.34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1533071"/>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mn-ea"/>
                          <a:cs typeface="+mn-cs"/>
                        </a:rPr>
                        <a:t>IBM</a:t>
                      </a: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accent1"/>
                          </a:solidFill>
                          <a:effectLst/>
                          <a:uLnTx/>
                          <a:uFillTx/>
                          <a:latin typeface="+mn-lt"/>
                          <a:ea typeface="+mn-ea"/>
                          <a:cs typeface="+mn-cs"/>
                        </a:rPr>
                        <a:t>+0.7%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-1.5%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178.83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834963"/>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chemeClr val="bg1"/>
                          </a:solidFill>
                          <a:effectLst/>
                          <a:uLnTx/>
                          <a:uFillTx/>
                          <a:latin typeface="+mn-lt"/>
                          <a:ea typeface="+mn-ea"/>
                          <a:cs typeface="+mn-cs"/>
                        </a:rPr>
                        <a:t>DellEMC</a:t>
                      </a:r>
                      <a:endParaRPr kumimoji="0" lang="en-US" sz="900" b="0" i="0" u="none" strike="noStrike" kern="1200" cap="none" spc="0" normalizeH="0" baseline="0" noProof="0" dirty="0">
                        <a:ln>
                          <a:noFill/>
                        </a:ln>
                        <a:solidFill>
                          <a:schemeClr val="bg1"/>
                        </a:solidFill>
                        <a:effectLst/>
                        <a:uLnTx/>
                        <a:uFillTx/>
                        <a:latin typeface="+mn-lt"/>
                        <a:ea typeface="+mn-ea"/>
                        <a:cs typeface="+mn-cs"/>
                      </a:endParaRP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-6.1%</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131.38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7720313"/>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mn-ea"/>
                          <a:cs typeface="+mn-cs"/>
                        </a:rPr>
                        <a:t>Others</a:t>
                      </a: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uLnTx/>
                          <a:uFillTx/>
                          <a:latin typeface="Tahoma"/>
                          <a:ea typeface="+mn-ea"/>
                          <a:cs typeface="+mn-cs"/>
                        </a:rPr>
                        <a:t>+3.2%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2"/>
                          </a:solidFill>
                          <a:effectLst/>
                          <a:uLnTx/>
                          <a:uFillTx/>
                          <a:latin typeface="Tahoma"/>
                          <a:ea typeface="+mn-ea"/>
                          <a:cs typeface="+mn-cs"/>
                        </a:rPr>
                        <a:t>+4.0%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512.97</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1400425"/>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mn-ea"/>
                          <a:cs typeface="+mn-cs"/>
                        </a:rPr>
                        <a:t>Market Average</a:t>
                      </a:r>
                    </a:p>
                  </a:txBody>
                  <a:tcPr marL="18000" marR="18000" marT="18000" marB="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-2%</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0000"/>
                          </a:solidFill>
                          <a:effectLst/>
                          <a:uLnTx/>
                          <a:uFillTx/>
                          <a:latin typeface="Tahoma"/>
                          <a:ea typeface="+mn-ea"/>
                          <a:cs typeface="+mn-cs"/>
                        </a:rPr>
                        <a:t>-0.4%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2355522"/>
                  </a:ext>
                </a:extLst>
              </a:tr>
            </a:tbl>
          </a:graphicData>
        </a:graphic>
      </p:graphicFrame>
      <p:sp>
        <p:nvSpPr>
          <p:cNvPr id="28" name="직사각형 27">
            <a:extLst>
              <a:ext uri="{FF2B5EF4-FFF2-40B4-BE49-F238E27FC236}">
                <a16:creationId xmlns:a16="http://schemas.microsoft.com/office/drawing/2014/main" id="{75C5920F-B036-47A6-A90D-C0C76DB87961}"/>
              </a:ext>
            </a:extLst>
          </p:cNvPr>
          <p:cNvSpPr/>
          <p:nvPr/>
        </p:nvSpPr>
        <p:spPr bwMode="auto">
          <a:xfrm>
            <a:off x="3097567" y="2348729"/>
            <a:ext cx="2917892" cy="256026"/>
          </a:xfrm>
          <a:prstGeom prst="rect">
            <a:avLst/>
          </a:prstGeom>
          <a:noFill/>
          <a:ln w="254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ko-KR" alt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29" name="텍스트 개체 틀 6">
            <a:extLst>
              <a:ext uri="{FF2B5EF4-FFF2-40B4-BE49-F238E27FC236}">
                <a16:creationId xmlns:a16="http://schemas.microsoft.com/office/drawing/2014/main" id="{A91598D3-B2F2-4284-B730-ED275C93A456}"/>
              </a:ext>
            </a:extLst>
          </p:cNvPr>
          <p:cNvSpPr txBox="1">
            <a:spLocks/>
          </p:cNvSpPr>
          <p:nvPr/>
        </p:nvSpPr>
        <p:spPr>
          <a:xfrm>
            <a:off x="6152848" y="4150559"/>
            <a:ext cx="2917892" cy="527238"/>
          </a:xfrm>
          <a:prstGeom prst="rect">
            <a:avLst/>
          </a:prstGeom>
        </p:spPr>
        <p:txBody>
          <a:bodyPr/>
          <a:lstStyle>
            <a:lvl1pPr marL="0" indent="0" algn="l" defTabSz="914400" rtl="0" eaLnBrk="1" latinLnBrk="1" hangingPunct="1">
              <a:lnSpc>
                <a:spcPct val="100000"/>
              </a:lnSpc>
              <a:spcBef>
                <a:spcPts val="0"/>
              </a:spcBef>
              <a:buFont typeface="Arial" panose="020B0604020202020204" pitchFamily="34" charset="0"/>
              <a:buNone/>
              <a:defRPr sz="10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ltLang="ko-KR" sz="900" dirty="0">
                <a:solidFill>
                  <a:srgbClr val="FFFFFF"/>
                </a:solidFill>
                <a:latin typeface="Arial"/>
                <a:ea typeface="맑은 고딕"/>
              </a:rPr>
              <a:t>Source: IDC, Semi-Annual Software Tracker, 2020H2 Note: APJ data only</a:t>
            </a:r>
          </a:p>
        </p:txBody>
      </p:sp>
      <p:graphicFrame>
        <p:nvGraphicFramePr>
          <p:cNvPr id="30" name="Table 3">
            <a:extLst>
              <a:ext uri="{FF2B5EF4-FFF2-40B4-BE49-F238E27FC236}">
                <a16:creationId xmlns:a16="http://schemas.microsoft.com/office/drawing/2014/main" id="{19BF221B-9912-4F88-8D5A-4E7368102B76}"/>
              </a:ext>
            </a:extLst>
          </p:cNvPr>
          <p:cNvGraphicFramePr>
            <a:graphicFrameLocks noGrp="1"/>
          </p:cNvGraphicFramePr>
          <p:nvPr>
            <p:extLst>
              <p:ext uri="{D42A27DB-BD31-4B8C-83A1-F6EECF244321}">
                <p14:modId xmlns:p14="http://schemas.microsoft.com/office/powerpoint/2010/main" val="542547950"/>
              </p:ext>
            </p:extLst>
          </p:nvPr>
        </p:nvGraphicFramePr>
        <p:xfrm>
          <a:off x="6145104" y="1887550"/>
          <a:ext cx="2917892" cy="2263015"/>
        </p:xfrm>
        <a:graphic>
          <a:graphicData uri="http://schemas.openxmlformats.org/drawingml/2006/table">
            <a:tbl>
              <a:tblPr firstRow="1" bandRow="1">
                <a:tableStyleId>{5C22544A-7EE6-4342-B048-85BDC9FD1C3A}</a:tableStyleId>
              </a:tblPr>
              <a:tblGrid>
                <a:gridCol w="877754">
                  <a:extLst>
                    <a:ext uri="{9D8B030D-6E8A-4147-A177-3AD203B41FA5}">
                      <a16:colId xmlns:a16="http://schemas.microsoft.com/office/drawing/2014/main" val="2749421576"/>
                    </a:ext>
                  </a:extLst>
                </a:gridCol>
                <a:gridCol w="625918">
                  <a:extLst>
                    <a:ext uri="{9D8B030D-6E8A-4147-A177-3AD203B41FA5}">
                      <a16:colId xmlns:a16="http://schemas.microsoft.com/office/drawing/2014/main" val="398650246"/>
                    </a:ext>
                  </a:extLst>
                </a:gridCol>
                <a:gridCol w="654804">
                  <a:extLst>
                    <a:ext uri="{9D8B030D-6E8A-4147-A177-3AD203B41FA5}">
                      <a16:colId xmlns:a16="http://schemas.microsoft.com/office/drawing/2014/main" val="126756628"/>
                    </a:ext>
                  </a:extLst>
                </a:gridCol>
                <a:gridCol w="759416">
                  <a:extLst>
                    <a:ext uri="{9D8B030D-6E8A-4147-A177-3AD203B41FA5}">
                      <a16:colId xmlns:a16="http://schemas.microsoft.com/office/drawing/2014/main" val="4230320124"/>
                    </a:ext>
                  </a:extLst>
                </a:gridCol>
              </a:tblGrid>
              <a:tr h="461271">
                <a:tc>
                  <a:txBody>
                    <a:bodyPr/>
                    <a:lstStyle/>
                    <a:p>
                      <a:pPr algn="ctr"/>
                      <a:r>
                        <a:rPr lang="en-US" sz="900" b="0" dirty="0"/>
                        <a:t>Company</a:t>
                      </a:r>
                    </a:p>
                  </a:txBody>
                  <a:tcPr marL="180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a:r>
                        <a:rPr lang="en-US" sz="900" b="0" dirty="0"/>
                        <a:t>Sequential Growth %</a:t>
                      </a:r>
                    </a:p>
                  </a:txBody>
                  <a:tcPr marL="180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Tahoma"/>
                          <a:ea typeface="+mn-ea"/>
                          <a:cs typeface="+mn-cs"/>
                        </a:rPr>
                        <a:t>YoY Growth %</a:t>
                      </a:r>
                    </a:p>
                  </a:txBody>
                  <a:tcPr marL="180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Tahoma"/>
                          <a:ea typeface="+mn-ea"/>
                          <a:cs typeface="+mn-cs"/>
                        </a:rPr>
                        <a:t>Revenue </a:t>
                      </a:r>
                    </a:p>
                    <a:p>
                      <a:pPr marL="0" marR="0" lvl="0" indent="0" algn="ctr"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Tahoma"/>
                          <a:ea typeface="+mn-ea"/>
                          <a:cs typeface="+mn-cs"/>
                        </a:rPr>
                        <a:t>(US Dollar, M)</a:t>
                      </a:r>
                    </a:p>
                  </a:txBody>
                  <a:tcPr marL="18000" marR="18000" marT="18000" marB="1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B492"/>
                    </a:solidFill>
                  </a:tcPr>
                </a:tc>
                <a:extLst>
                  <a:ext uri="{0D108BD9-81ED-4DB2-BD59-A6C34878D82A}">
                    <a16:rowId xmlns:a16="http://schemas.microsoft.com/office/drawing/2014/main" val="206726271"/>
                  </a:ext>
                </a:extLst>
              </a:tr>
              <a:tr h="257392">
                <a:tc>
                  <a:txBody>
                    <a:bodyPr/>
                    <a:lstStyle/>
                    <a:p>
                      <a:r>
                        <a:rPr lang="en-US" altLang="ko-KR" sz="900" b="0" dirty="0">
                          <a:solidFill>
                            <a:schemeClr val="bg1"/>
                          </a:solidFill>
                          <a:latin typeface="+mn-lt"/>
                        </a:rPr>
                        <a:t>Vendor A</a:t>
                      </a:r>
                      <a:endParaRPr lang="en-US" sz="900" b="0" dirty="0">
                        <a:solidFill>
                          <a:schemeClr val="bg1"/>
                        </a:solidFill>
                        <a:latin typeface="+mn-lt"/>
                      </a:endParaRP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FF0000"/>
                          </a:solidFill>
                          <a:effectLst/>
                          <a:uLnTx/>
                          <a:uFillTx/>
                          <a:latin typeface="Tahoma"/>
                          <a:ea typeface="+mn-ea"/>
                          <a:cs typeface="+mn-cs"/>
                        </a:rPr>
                        <a:t>-2.5%</a:t>
                      </a:r>
                      <a:endParaRPr kumimoji="0" lang="en-US" sz="900" b="0" i="0" u="none" strike="noStrike" kern="1200" cap="none" spc="0" normalizeH="0" baseline="0" noProof="0" dirty="0">
                        <a:ln>
                          <a:noFill/>
                        </a:ln>
                        <a:solidFill>
                          <a:srgbClr val="FF000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FF0000"/>
                          </a:solidFill>
                          <a:effectLst/>
                          <a:uLnTx/>
                          <a:uFillTx/>
                          <a:latin typeface="Tahoma"/>
                          <a:ea typeface="+mn-ea"/>
                          <a:cs typeface="+mn-cs"/>
                        </a:rPr>
                        <a:t>-4.5%</a:t>
                      </a:r>
                      <a:endParaRPr kumimoji="0" lang="en-US" sz="900" b="0" i="0" u="none" strike="noStrike" kern="1200" cap="none" spc="0" normalizeH="0" baseline="0" noProof="0" dirty="0">
                        <a:ln>
                          <a:noFill/>
                        </a:ln>
                        <a:solidFill>
                          <a:srgbClr val="FF000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114.96</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9278150"/>
                  </a:ext>
                </a:extLst>
              </a:tr>
              <a:tr h="257392">
                <a:tc>
                  <a:txBody>
                    <a:bodyPr/>
                    <a:lstStyle/>
                    <a:p>
                      <a:r>
                        <a:rPr lang="en-US" altLang="ko-KR" sz="900" b="0" dirty="0">
                          <a:solidFill>
                            <a:schemeClr val="bg1"/>
                          </a:solidFill>
                          <a:latin typeface="+mn-lt"/>
                        </a:rPr>
                        <a:t>Vendor B</a:t>
                      </a: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+18.4%</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FF0000"/>
                          </a:solidFill>
                          <a:effectLst/>
                          <a:uLnTx/>
                          <a:uFillTx/>
                          <a:latin typeface="Tahoma"/>
                          <a:ea typeface="+mn-ea"/>
                          <a:cs typeface="+mn-cs"/>
                        </a:rPr>
                        <a:t>-4.4%</a:t>
                      </a:r>
                      <a:endParaRPr kumimoji="0" lang="en-US" sz="900" b="0" i="0" u="none" strike="noStrike" kern="1200" cap="none" spc="0" normalizeH="0" baseline="0" noProof="0" dirty="0">
                        <a:ln>
                          <a:noFill/>
                        </a:ln>
                        <a:solidFill>
                          <a:srgbClr val="FF000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84.69</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76175574"/>
                  </a:ext>
                </a:extLst>
              </a:tr>
              <a:tr h="257392">
                <a:tc>
                  <a:txBody>
                    <a:bodyPr/>
                    <a:lstStyle/>
                    <a:p>
                      <a:r>
                        <a:rPr lang="en-US" altLang="ko-KR" sz="900" b="0" dirty="0">
                          <a:solidFill>
                            <a:schemeClr val="bg1"/>
                          </a:solidFill>
                          <a:latin typeface="+mn-lt"/>
                        </a:rPr>
                        <a:t>Veeam</a:t>
                      </a: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+9.0%</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+18.4%</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49.33</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31533071"/>
                  </a:ext>
                </a:extLst>
              </a:tr>
              <a:tr h="257392">
                <a:tc>
                  <a:txBody>
                    <a:bodyPr/>
                    <a:lstStyle/>
                    <a:p>
                      <a:r>
                        <a:rPr lang="en-US" altLang="ko-KR" sz="900" b="0" dirty="0">
                          <a:solidFill>
                            <a:schemeClr val="bg1"/>
                          </a:solidFill>
                          <a:latin typeface="+mn-lt"/>
                        </a:rPr>
                        <a:t>Vendor C</a:t>
                      </a: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FF0000"/>
                          </a:solidFill>
                          <a:effectLst/>
                          <a:uLnTx/>
                          <a:uFillTx/>
                          <a:latin typeface="Tahoma"/>
                          <a:ea typeface="+mn-ea"/>
                          <a:cs typeface="+mn-cs"/>
                        </a:rPr>
                        <a:t>-21.9%</a:t>
                      </a:r>
                      <a:endParaRPr kumimoji="0" lang="en-US" sz="900" b="0" i="0" u="none" strike="noStrike" kern="1200" cap="none" spc="0" normalizeH="0" baseline="0" noProof="0" dirty="0">
                        <a:ln>
                          <a:noFill/>
                        </a:ln>
                        <a:solidFill>
                          <a:srgbClr val="FF000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FF0000"/>
                          </a:solidFill>
                          <a:effectLst/>
                          <a:uLnTx/>
                          <a:uFillTx/>
                          <a:latin typeface="Tahoma"/>
                          <a:ea typeface="+mn-ea"/>
                          <a:cs typeface="+mn-cs"/>
                        </a:rPr>
                        <a:t>-12.3%</a:t>
                      </a:r>
                      <a:endParaRPr kumimoji="0" lang="en-US" sz="900" b="0" i="0" u="none" strike="noStrike" kern="1200" cap="none" spc="0" normalizeH="0" baseline="0" noProof="0" dirty="0">
                        <a:ln>
                          <a:noFill/>
                        </a:ln>
                        <a:solidFill>
                          <a:srgbClr val="FF000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44.98</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834963"/>
                  </a:ext>
                </a:extLst>
              </a:tr>
              <a:tr h="257392">
                <a:tc>
                  <a:txBody>
                    <a:bodyPr/>
                    <a:lstStyle/>
                    <a:p>
                      <a:r>
                        <a:rPr lang="en-US" altLang="ko-KR" sz="900" b="0" dirty="0">
                          <a:solidFill>
                            <a:schemeClr val="bg1"/>
                          </a:solidFill>
                          <a:latin typeface="+mn-lt"/>
                        </a:rPr>
                        <a:t>Vendor D</a:t>
                      </a: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+10.3%</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+13.0%</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44.93</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97720313"/>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mn-ea"/>
                          <a:cs typeface="+mn-cs"/>
                        </a:rPr>
                        <a:t>Others</a:t>
                      </a:r>
                    </a:p>
                  </a:txBody>
                  <a:tcPr marL="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+15.5%</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+12.2%</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333.42</a:t>
                      </a:r>
                      <a:endPar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1400425"/>
                  </a:ext>
                </a:extLst>
              </a:tr>
              <a:tr h="257392">
                <a:tc>
                  <a:txBody>
                    <a:bodyPr/>
                    <a:lstStyle/>
                    <a:p>
                      <a:pPr marL="0" marR="0" lvl="0" indent="0" algn="l"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mn-lt"/>
                          <a:ea typeface="+mn-ea"/>
                          <a:cs typeface="+mn-cs"/>
                        </a:rPr>
                        <a:t>Market Average</a:t>
                      </a:r>
                    </a:p>
                  </a:txBody>
                  <a:tcPr marL="18000" marR="18000" marT="18000" marB="1800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+8.1%</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altLang="ko-KR" sz="900" b="0" i="0" u="none" strike="noStrike" kern="1200" cap="none" spc="0" normalizeH="0" baseline="0" noProof="0" dirty="0">
                          <a:ln>
                            <a:noFill/>
                          </a:ln>
                          <a:solidFill>
                            <a:srgbClr val="00B050"/>
                          </a:solidFill>
                          <a:effectLst/>
                          <a:uLnTx/>
                          <a:uFillTx/>
                          <a:latin typeface="Tahoma"/>
                          <a:ea typeface="+mn-ea"/>
                          <a:cs typeface="+mn-cs"/>
                        </a:rPr>
                        <a:t>+0.4%</a:t>
                      </a:r>
                      <a:endParaRPr kumimoji="0" lang="en-US" sz="900" b="0" i="0" u="none" strike="noStrike" kern="1200" cap="none" spc="0" normalizeH="0" baseline="0" noProof="0" dirty="0">
                        <a:ln>
                          <a:noFill/>
                        </a:ln>
                        <a:solidFill>
                          <a:srgbClr val="00B050"/>
                        </a:solidFill>
                        <a:effectLst/>
                        <a:uLnTx/>
                        <a:uFillTx/>
                        <a:latin typeface="Tahoma"/>
                        <a:ea typeface="+mn-ea"/>
                        <a:cs typeface="+mn-cs"/>
                      </a:endParaRP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68604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lumMod val="65000"/>
                              <a:lumOff val="35000"/>
                            </a:schemeClr>
                          </a:solidFill>
                          <a:effectLst/>
                          <a:uLnTx/>
                          <a:uFillTx/>
                          <a:latin typeface="Tahoma"/>
                          <a:ea typeface="+mn-ea"/>
                          <a:cs typeface="+mn-cs"/>
                        </a:rPr>
                        <a:t>N/A</a:t>
                      </a: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2355522"/>
                  </a:ext>
                </a:extLst>
              </a:tr>
            </a:tbl>
          </a:graphicData>
        </a:graphic>
      </p:graphicFrame>
      <p:sp>
        <p:nvSpPr>
          <p:cNvPr id="31" name="직사각형 30">
            <a:extLst>
              <a:ext uri="{FF2B5EF4-FFF2-40B4-BE49-F238E27FC236}">
                <a16:creationId xmlns:a16="http://schemas.microsoft.com/office/drawing/2014/main" id="{E1A57EF8-3740-47A5-9606-881DCE7AB79D}"/>
              </a:ext>
            </a:extLst>
          </p:cNvPr>
          <p:cNvSpPr/>
          <p:nvPr/>
        </p:nvSpPr>
        <p:spPr bwMode="auto">
          <a:xfrm>
            <a:off x="6152848" y="2860445"/>
            <a:ext cx="2917892" cy="256026"/>
          </a:xfrm>
          <a:prstGeom prst="rect">
            <a:avLst/>
          </a:prstGeom>
          <a:noFill/>
          <a:ln w="2540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ko-KR" alt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2" name="TextBox 1">
            <a:extLst>
              <a:ext uri="{FF2B5EF4-FFF2-40B4-BE49-F238E27FC236}">
                <a16:creationId xmlns:a16="http://schemas.microsoft.com/office/drawing/2014/main" id="{5253FCE9-0AD0-4E3F-BF71-6362D1367DE9}"/>
              </a:ext>
            </a:extLst>
          </p:cNvPr>
          <p:cNvSpPr txBox="1"/>
          <p:nvPr/>
        </p:nvSpPr>
        <p:spPr>
          <a:xfrm>
            <a:off x="421280" y="1599646"/>
            <a:ext cx="1895718" cy="300082"/>
          </a:xfrm>
          <a:prstGeom prst="rect">
            <a:avLst/>
          </a:prstGeom>
        </p:spPr>
        <p:txBody>
          <a:bodyPr wrap="square" rtlCol="0" anchor="ctr">
            <a:spAutoFit/>
          </a:bodyPr>
          <a:lstStyle/>
          <a:p>
            <a:pPr algn="ctr"/>
            <a:r>
              <a:rPr lang="ko-KR" altLang="en-US" b="1" u="sng" dirty="0">
                <a:solidFill>
                  <a:schemeClr val="bg1"/>
                </a:solidFill>
              </a:rPr>
              <a:t>전세계 시장 점유율</a:t>
            </a:r>
          </a:p>
        </p:txBody>
      </p:sp>
      <p:sp>
        <p:nvSpPr>
          <p:cNvPr id="32" name="TextBox 31">
            <a:extLst>
              <a:ext uri="{FF2B5EF4-FFF2-40B4-BE49-F238E27FC236}">
                <a16:creationId xmlns:a16="http://schemas.microsoft.com/office/drawing/2014/main" id="{E124B22E-74E0-475F-BF9C-07A6CB9BF874}"/>
              </a:ext>
            </a:extLst>
          </p:cNvPr>
          <p:cNvSpPr txBox="1"/>
          <p:nvPr/>
        </p:nvSpPr>
        <p:spPr>
          <a:xfrm>
            <a:off x="3624141" y="1599646"/>
            <a:ext cx="1895718" cy="300082"/>
          </a:xfrm>
          <a:prstGeom prst="rect">
            <a:avLst/>
          </a:prstGeom>
        </p:spPr>
        <p:txBody>
          <a:bodyPr wrap="square" rtlCol="0" anchor="ctr">
            <a:spAutoFit/>
          </a:bodyPr>
          <a:lstStyle/>
          <a:p>
            <a:pPr algn="ctr"/>
            <a:r>
              <a:rPr lang="ko-KR" altLang="en-US" b="1" u="sng">
                <a:solidFill>
                  <a:schemeClr val="bg1"/>
                </a:solidFill>
              </a:rPr>
              <a:t>유럽 </a:t>
            </a:r>
            <a:r>
              <a:rPr lang="ko-KR" altLang="en-US" b="1" u="sng" dirty="0">
                <a:solidFill>
                  <a:schemeClr val="bg1"/>
                </a:solidFill>
              </a:rPr>
              <a:t>시장 점유율</a:t>
            </a:r>
          </a:p>
        </p:txBody>
      </p:sp>
      <p:sp>
        <p:nvSpPr>
          <p:cNvPr id="33" name="TextBox 32">
            <a:extLst>
              <a:ext uri="{FF2B5EF4-FFF2-40B4-BE49-F238E27FC236}">
                <a16:creationId xmlns:a16="http://schemas.microsoft.com/office/drawing/2014/main" id="{0246E537-8D1D-4C36-AFED-8A2526C3EFEB}"/>
              </a:ext>
            </a:extLst>
          </p:cNvPr>
          <p:cNvSpPr txBox="1"/>
          <p:nvPr/>
        </p:nvSpPr>
        <p:spPr>
          <a:xfrm>
            <a:off x="6656191" y="1599646"/>
            <a:ext cx="1895718" cy="300082"/>
          </a:xfrm>
          <a:prstGeom prst="rect">
            <a:avLst/>
          </a:prstGeom>
        </p:spPr>
        <p:txBody>
          <a:bodyPr wrap="square" rtlCol="0" anchor="ctr">
            <a:spAutoFit/>
          </a:bodyPr>
          <a:lstStyle/>
          <a:p>
            <a:pPr algn="ctr"/>
            <a:r>
              <a:rPr lang="ko-KR" altLang="en-US" b="1" u="sng">
                <a:solidFill>
                  <a:schemeClr val="bg1"/>
                </a:solidFill>
              </a:rPr>
              <a:t>아시아 </a:t>
            </a:r>
            <a:r>
              <a:rPr lang="ko-KR" altLang="en-US" b="1" u="sng" dirty="0">
                <a:solidFill>
                  <a:schemeClr val="bg1"/>
                </a:solidFill>
              </a:rPr>
              <a:t>시장 점유율</a:t>
            </a:r>
          </a:p>
        </p:txBody>
      </p:sp>
    </p:spTree>
    <p:extLst>
      <p:ext uri="{BB962C8B-B14F-4D97-AF65-F5344CB8AC3E}">
        <p14:creationId xmlns:p14="http://schemas.microsoft.com/office/powerpoint/2010/main" val="19929291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CB62255-FCA3-49B0-83ED-DC3E5699A365}"/>
              </a:ext>
            </a:extLst>
          </p:cNvPr>
          <p:cNvSpPr>
            <a:spLocks noGrp="1"/>
          </p:cNvSpPr>
          <p:nvPr>
            <p:ph type="title"/>
          </p:nvPr>
        </p:nvSpPr>
        <p:spPr>
          <a:xfrm>
            <a:off x="265468" y="160887"/>
            <a:ext cx="8363938" cy="861774"/>
          </a:xfrm>
        </p:spPr>
        <p:txBody>
          <a:bodyPr/>
          <a:lstStyle/>
          <a:p>
            <a:r>
              <a:rPr lang="en-US" sz="2800" dirty="0"/>
              <a:t>Veeam positioned </a:t>
            </a:r>
            <a:r>
              <a:rPr lang="en-US" sz="2800" b="1" dirty="0"/>
              <a:t>highest for Ability to Execute</a:t>
            </a:r>
            <a:r>
              <a:rPr lang="en-US" sz="2800" dirty="0"/>
              <a:t>, in the 2020 Leaders Quadrant</a:t>
            </a:r>
          </a:p>
        </p:txBody>
      </p:sp>
      <p:sp>
        <p:nvSpPr>
          <p:cNvPr id="5" name="TextBox 4">
            <a:extLst>
              <a:ext uri="{FF2B5EF4-FFF2-40B4-BE49-F238E27FC236}">
                <a16:creationId xmlns:a16="http://schemas.microsoft.com/office/drawing/2014/main" id="{135BE292-18D4-4174-8F6C-390225172021}"/>
              </a:ext>
            </a:extLst>
          </p:cNvPr>
          <p:cNvSpPr txBox="1"/>
          <p:nvPr/>
        </p:nvSpPr>
        <p:spPr>
          <a:xfrm>
            <a:off x="4243493" y="1211374"/>
            <a:ext cx="4298950" cy="738664"/>
          </a:xfrm>
          <a:prstGeom prst="rect">
            <a:avLst/>
          </a:prstGeom>
        </p:spPr>
        <p:txBody>
          <a:bodyPr wrap="square" rtlCol="0" anchor="ctr">
            <a:spAutoFit/>
          </a:bodyPr>
          <a:lstStyle/>
          <a:p>
            <a:pPr algn="ctr"/>
            <a:r>
              <a:rPr lang="en-US" sz="1400">
                <a:solidFill>
                  <a:schemeClr val="bg1"/>
                </a:solidFill>
              </a:rPr>
              <a:t>Gartner named Veeam a </a:t>
            </a:r>
            <a:r>
              <a:rPr lang="en-US" sz="1400" b="1">
                <a:solidFill>
                  <a:schemeClr val="bg1"/>
                </a:solidFill>
              </a:rPr>
              <a:t>Leader for the fourth time</a:t>
            </a:r>
            <a:r>
              <a:rPr lang="en-US" sz="1400">
                <a:solidFill>
                  <a:schemeClr val="bg1"/>
                </a:solidFill>
              </a:rPr>
              <a:t>, positioning Veeam </a:t>
            </a:r>
            <a:r>
              <a:rPr lang="en-US" sz="1400">
                <a:solidFill>
                  <a:schemeClr val="bg2"/>
                </a:solidFill>
              </a:rPr>
              <a:t>this time </a:t>
            </a:r>
            <a:r>
              <a:rPr lang="en-US" sz="1400">
                <a:solidFill>
                  <a:schemeClr val="bg1"/>
                </a:solidFill>
              </a:rPr>
              <a:t>as the </a:t>
            </a:r>
            <a:r>
              <a:rPr lang="en-US" sz="1400" b="1">
                <a:solidFill>
                  <a:schemeClr val="bg1"/>
                </a:solidFill>
              </a:rPr>
              <a:t>highest for the ability to execute</a:t>
            </a:r>
            <a:endParaRPr lang="en-GB" sz="1400" b="1">
              <a:solidFill>
                <a:schemeClr val="bg1"/>
              </a:solidFill>
            </a:endParaRPr>
          </a:p>
        </p:txBody>
      </p:sp>
      <p:sp>
        <p:nvSpPr>
          <p:cNvPr id="7" name="TextBox 6">
            <a:extLst>
              <a:ext uri="{FF2B5EF4-FFF2-40B4-BE49-F238E27FC236}">
                <a16:creationId xmlns:a16="http://schemas.microsoft.com/office/drawing/2014/main" id="{A08D2ABC-7C76-4F41-A3BF-FF7118625078}"/>
              </a:ext>
            </a:extLst>
          </p:cNvPr>
          <p:cNvSpPr txBox="1"/>
          <p:nvPr/>
        </p:nvSpPr>
        <p:spPr>
          <a:xfrm>
            <a:off x="4302411" y="2112287"/>
            <a:ext cx="4298950" cy="261610"/>
          </a:xfrm>
          <a:prstGeom prst="rect">
            <a:avLst/>
          </a:prstGeom>
        </p:spPr>
        <p:txBody>
          <a:bodyPr wrap="square" rtlCol="0" anchor="ctr">
            <a:spAutoFit/>
          </a:bodyPr>
          <a:lstStyle/>
          <a:p>
            <a:pPr algn="ctr"/>
            <a:r>
              <a:rPr lang="en-US" sz="1100">
                <a:solidFill>
                  <a:schemeClr val="bg1"/>
                </a:solidFill>
              </a:rPr>
              <a:t>Veeam is a Leader in </a:t>
            </a:r>
            <a:r>
              <a:rPr lang="en-US" sz="1100">
                <a:solidFill>
                  <a:schemeClr val="bg2"/>
                </a:solidFill>
              </a:rPr>
              <a:t>Data Center </a:t>
            </a:r>
            <a:r>
              <a:rPr lang="en-US" sz="1100">
                <a:solidFill>
                  <a:schemeClr val="bg1"/>
                </a:solidFill>
              </a:rPr>
              <a:t>Backup &amp; Recovery Solutions</a:t>
            </a:r>
            <a:r>
              <a:rPr lang="en-US" sz="1100">
                <a:solidFill>
                  <a:schemeClr val="tx1">
                    <a:lumMod val="50000"/>
                    <a:lumOff val="50000"/>
                  </a:schemeClr>
                </a:solidFill>
              </a:rPr>
              <a:t>!</a:t>
            </a:r>
            <a:endParaRPr lang="en-GB" sz="1100">
              <a:solidFill>
                <a:schemeClr val="tx1">
                  <a:lumMod val="50000"/>
                  <a:lumOff val="50000"/>
                </a:schemeClr>
              </a:solidFill>
            </a:endParaRPr>
          </a:p>
        </p:txBody>
      </p:sp>
      <p:sp>
        <p:nvSpPr>
          <p:cNvPr id="17" name="Content Placeholder 6">
            <a:extLst>
              <a:ext uri="{FF2B5EF4-FFF2-40B4-BE49-F238E27FC236}">
                <a16:creationId xmlns:a16="http://schemas.microsoft.com/office/drawing/2014/main" id="{DAA551BB-FDE9-475D-8F82-52D28D872FB5}"/>
              </a:ext>
            </a:extLst>
          </p:cNvPr>
          <p:cNvSpPr txBox="1">
            <a:spLocks/>
          </p:cNvSpPr>
          <p:nvPr/>
        </p:nvSpPr>
        <p:spPr>
          <a:xfrm>
            <a:off x="4006820" y="3792732"/>
            <a:ext cx="5086360" cy="1161532"/>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1" indent="0">
              <a:buFont typeface="Arial" pitchFamily="34" charset="0"/>
              <a:buNone/>
            </a:pPr>
            <a:r>
              <a:rPr lang="en-US" sz="600" b="1" dirty="0">
                <a:solidFill>
                  <a:schemeClr val="bg1"/>
                </a:solidFill>
              </a:rPr>
              <a:t>DISCLAIMER</a:t>
            </a:r>
          </a:p>
          <a:p>
            <a:pPr marL="0" lvl="1" indent="0">
              <a:buNone/>
            </a:pPr>
            <a:r>
              <a:rPr lang="en-US" sz="600" dirty="0">
                <a:solidFill>
                  <a:schemeClr val="bg1"/>
                </a:solidFill>
              </a:rPr>
              <a:t>This graphic was published by Gartner, Inc. as part of a larger research document and should be evaluated in the context of the entire document. The Gartner document is available upon request from Veeam. https://www.veeam.com/2020-gartner-magic-quadrant.html</a:t>
            </a:r>
          </a:p>
          <a:p>
            <a:pPr marL="0" lvl="1" indent="0">
              <a:buFont typeface="Arial" pitchFamily="34" charset="0"/>
              <a:buNone/>
            </a:pPr>
            <a:endParaRPr lang="en-US" sz="600" dirty="0">
              <a:solidFill>
                <a:schemeClr val="bg1"/>
              </a:solidFill>
            </a:endParaRPr>
          </a:p>
          <a:p>
            <a:pPr marL="0" lvl="1" indent="0">
              <a:buNone/>
            </a:pPr>
            <a:r>
              <a:rPr lang="en-US" sz="600" dirty="0">
                <a:solidFill>
                  <a:schemeClr val="bg1"/>
                </a:solidFill>
              </a:rPr>
              <a:t>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endParaRPr lang="en-US" sz="600" dirty="0"/>
          </a:p>
        </p:txBody>
      </p:sp>
      <p:pic>
        <p:nvPicPr>
          <p:cNvPr id="6" name="Picture 5" descr="A screenshot of a social media post&#10;&#10;Description automatically generated">
            <a:extLst>
              <a:ext uri="{FF2B5EF4-FFF2-40B4-BE49-F238E27FC236}">
                <a16:creationId xmlns:a16="http://schemas.microsoft.com/office/drawing/2014/main" id="{EA8E9D89-E991-4A5D-BC07-521853E640FC}"/>
              </a:ext>
            </a:extLst>
          </p:cNvPr>
          <p:cNvPicPr>
            <a:picLocks noChangeAspect="1"/>
          </p:cNvPicPr>
          <p:nvPr/>
        </p:nvPicPr>
        <p:blipFill>
          <a:blip r:embed="rId3"/>
          <a:stretch>
            <a:fillRect/>
          </a:stretch>
        </p:blipFill>
        <p:spPr>
          <a:xfrm>
            <a:off x="372864" y="1096297"/>
            <a:ext cx="3408906" cy="3705849"/>
          </a:xfrm>
          <a:prstGeom prst="rect">
            <a:avLst/>
          </a:prstGeom>
        </p:spPr>
      </p:pic>
      <p:sp>
        <p:nvSpPr>
          <p:cNvPr id="9" name="TextBox 8">
            <a:extLst>
              <a:ext uri="{FF2B5EF4-FFF2-40B4-BE49-F238E27FC236}">
                <a16:creationId xmlns:a16="http://schemas.microsoft.com/office/drawing/2014/main" id="{20E4850B-EB43-4004-BC73-9E7C4FF1792B}"/>
              </a:ext>
            </a:extLst>
          </p:cNvPr>
          <p:cNvSpPr txBox="1"/>
          <p:nvPr/>
        </p:nvSpPr>
        <p:spPr>
          <a:xfrm>
            <a:off x="4447437" y="2496011"/>
            <a:ext cx="961813" cy="461665"/>
          </a:xfrm>
          <a:prstGeom prst="rect">
            <a:avLst/>
          </a:prstGeom>
        </p:spPr>
        <p:txBody>
          <a:bodyPr wrap="square" rtlCol="0" anchor="ctr">
            <a:spAutoFit/>
          </a:bodyPr>
          <a:lstStyle/>
          <a:p>
            <a:pPr algn="ctr"/>
            <a:r>
              <a:rPr lang="en-US" sz="2400" b="1">
                <a:solidFill>
                  <a:srgbClr val="00B336"/>
                </a:solidFill>
              </a:rPr>
              <a:t>82%</a:t>
            </a:r>
          </a:p>
        </p:txBody>
      </p:sp>
      <p:sp>
        <p:nvSpPr>
          <p:cNvPr id="11" name="TextBox 10">
            <a:extLst>
              <a:ext uri="{FF2B5EF4-FFF2-40B4-BE49-F238E27FC236}">
                <a16:creationId xmlns:a16="http://schemas.microsoft.com/office/drawing/2014/main" id="{7ADFC8EA-523F-433B-8E94-DE5AFE5CD0C3}"/>
              </a:ext>
            </a:extLst>
          </p:cNvPr>
          <p:cNvSpPr txBox="1"/>
          <p:nvPr/>
        </p:nvSpPr>
        <p:spPr>
          <a:xfrm>
            <a:off x="5900461" y="2487557"/>
            <a:ext cx="1299078" cy="461665"/>
          </a:xfrm>
          <a:prstGeom prst="rect">
            <a:avLst/>
          </a:prstGeom>
        </p:spPr>
        <p:txBody>
          <a:bodyPr wrap="square" rtlCol="0" anchor="ctr">
            <a:spAutoFit/>
          </a:bodyPr>
          <a:lstStyle/>
          <a:p>
            <a:pPr algn="ctr"/>
            <a:r>
              <a:rPr lang="en-US" sz="2400" b="1">
                <a:solidFill>
                  <a:srgbClr val="00B336"/>
                </a:solidFill>
              </a:rPr>
              <a:t>375K+</a:t>
            </a:r>
          </a:p>
        </p:txBody>
      </p:sp>
      <p:sp>
        <p:nvSpPr>
          <p:cNvPr id="12" name="TextBox 11">
            <a:extLst>
              <a:ext uri="{FF2B5EF4-FFF2-40B4-BE49-F238E27FC236}">
                <a16:creationId xmlns:a16="http://schemas.microsoft.com/office/drawing/2014/main" id="{0C930F5C-2C1D-4772-ACFB-63A61BFA4ED1}"/>
              </a:ext>
            </a:extLst>
          </p:cNvPr>
          <p:cNvSpPr txBox="1"/>
          <p:nvPr/>
        </p:nvSpPr>
        <p:spPr>
          <a:xfrm>
            <a:off x="7353485" y="2453605"/>
            <a:ext cx="1299078" cy="461665"/>
          </a:xfrm>
          <a:prstGeom prst="rect">
            <a:avLst/>
          </a:prstGeom>
        </p:spPr>
        <p:txBody>
          <a:bodyPr wrap="square" rtlCol="0" anchor="ctr">
            <a:spAutoFit/>
          </a:bodyPr>
          <a:lstStyle/>
          <a:p>
            <a:pPr algn="ctr"/>
            <a:r>
              <a:rPr lang="en-US" sz="2400" b="1">
                <a:solidFill>
                  <a:srgbClr val="00B336"/>
                </a:solidFill>
              </a:rPr>
              <a:t>75</a:t>
            </a:r>
          </a:p>
        </p:txBody>
      </p:sp>
      <p:sp>
        <p:nvSpPr>
          <p:cNvPr id="13" name="TextBox 12">
            <a:extLst>
              <a:ext uri="{FF2B5EF4-FFF2-40B4-BE49-F238E27FC236}">
                <a16:creationId xmlns:a16="http://schemas.microsoft.com/office/drawing/2014/main" id="{1276C83A-902D-40F3-954A-A29A5080F3B2}"/>
              </a:ext>
            </a:extLst>
          </p:cNvPr>
          <p:cNvSpPr txBox="1"/>
          <p:nvPr/>
        </p:nvSpPr>
        <p:spPr>
          <a:xfrm>
            <a:off x="4131013" y="2908584"/>
            <a:ext cx="1594659" cy="600164"/>
          </a:xfrm>
          <a:prstGeom prst="rect">
            <a:avLst/>
          </a:prstGeom>
        </p:spPr>
        <p:txBody>
          <a:bodyPr wrap="square" rtlCol="0" anchor="ctr">
            <a:spAutoFit/>
          </a:bodyPr>
          <a:lstStyle/>
          <a:p>
            <a:pPr algn="ctr"/>
            <a:r>
              <a:rPr lang="en-US" sz="1100">
                <a:solidFill>
                  <a:schemeClr val="bg1"/>
                </a:solidFill>
              </a:rPr>
              <a:t>of Fortune 500 companies in the client pool</a:t>
            </a:r>
            <a:endParaRPr lang="en-GB" sz="1100">
              <a:solidFill>
                <a:schemeClr val="bg1"/>
              </a:solidFill>
            </a:endParaRPr>
          </a:p>
        </p:txBody>
      </p:sp>
      <p:sp>
        <p:nvSpPr>
          <p:cNvPr id="14" name="TextBox 13">
            <a:extLst>
              <a:ext uri="{FF2B5EF4-FFF2-40B4-BE49-F238E27FC236}">
                <a16:creationId xmlns:a16="http://schemas.microsoft.com/office/drawing/2014/main" id="{45179370-1841-41CF-B5D3-FB08F181A6E3}"/>
              </a:ext>
            </a:extLst>
          </p:cNvPr>
          <p:cNvSpPr txBox="1"/>
          <p:nvPr/>
        </p:nvSpPr>
        <p:spPr>
          <a:xfrm>
            <a:off x="5891589" y="2908584"/>
            <a:ext cx="1196675" cy="600164"/>
          </a:xfrm>
          <a:prstGeom prst="rect">
            <a:avLst/>
          </a:prstGeom>
        </p:spPr>
        <p:txBody>
          <a:bodyPr wrap="square" rtlCol="0" anchor="ctr">
            <a:spAutoFit/>
          </a:bodyPr>
          <a:lstStyle/>
          <a:p>
            <a:pPr algn="ctr"/>
            <a:r>
              <a:rPr lang="en-US" sz="1100">
                <a:solidFill>
                  <a:schemeClr val="bg1"/>
                </a:solidFill>
              </a:rPr>
              <a:t>Customers worldwide and counting</a:t>
            </a:r>
            <a:endParaRPr lang="en-GB" sz="1100">
              <a:solidFill>
                <a:schemeClr val="bg1"/>
              </a:solidFill>
            </a:endParaRPr>
          </a:p>
        </p:txBody>
      </p:sp>
      <p:sp>
        <p:nvSpPr>
          <p:cNvPr id="15" name="TextBox 14">
            <a:extLst>
              <a:ext uri="{FF2B5EF4-FFF2-40B4-BE49-F238E27FC236}">
                <a16:creationId xmlns:a16="http://schemas.microsoft.com/office/drawing/2014/main" id="{085B1761-32D1-49EA-94F8-A8A576080708}"/>
              </a:ext>
            </a:extLst>
          </p:cNvPr>
          <p:cNvSpPr txBox="1"/>
          <p:nvPr/>
        </p:nvSpPr>
        <p:spPr>
          <a:xfrm>
            <a:off x="7404686" y="2908584"/>
            <a:ext cx="1196675" cy="600164"/>
          </a:xfrm>
          <a:prstGeom prst="rect">
            <a:avLst/>
          </a:prstGeom>
        </p:spPr>
        <p:txBody>
          <a:bodyPr wrap="square" rtlCol="0" anchor="ctr">
            <a:spAutoFit/>
          </a:bodyPr>
          <a:lstStyle/>
          <a:p>
            <a:pPr algn="ctr"/>
            <a:r>
              <a:rPr lang="en-US" sz="1100">
                <a:solidFill>
                  <a:schemeClr val="bg1"/>
                </a:solidFill>
              </a:rPr>
              <a:t>Net Promoter Score is 3 times above average</a:t>
            </a:r>
            <a:endParaRPr lang="en-GB" sz="1100">
              <a:solidFill>
                <a:schemeClr val="bg1"/>
              </a:solidFill>
            </a:endParaRPr>
          </a:p>
        </p:txBody>
      </p:sp>
    </p:spTree>
    <p:extLst>
      <p:ext uri="{BB962C8B-B14F-4D97-AF65-F5344CB8AC3E}">
        <p14:creationId xmlns:p14="http://schemas.microsoft.com/office/powerpoint/2010/main" val="36796827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CB62255-FCA3-49B0-83ED-DC3E5699A365}"/>
              </a:ext>
            </a:extLst>
          </p:cNvPr>
          <p:cNvSpPr>
            <a:spLocks noGrp="1"/>
          </p:cNvSpPr>
          <p:nvPr>
            <p:ph type="title"/>
          </p:nvPr>
        </p:nvSpPr>
        <p:spPr>
          <a:xfrm>
            <a:off x="265468" y="160887"/>
            <a:ext cx="8363938" cy="430887"/>
          </a:xfrm>
        </p:spPr>
        <p:txBody>
          <a:bodyPr/>
          <a:lstStyle/>
          <a:p>
            <a:r>
              <a:rPr lang="ko-KR" altLang="en-US" sz="2800" dirty="0"/>
              <a:t>전세계 시장 점유율 </a:t>
            </a:r>
            <a:r>
              <a:rPr lang="en-US" sz="2800" dirty="0"/>
              <a:t>No.1</a:t>
            </a:r>
            <a:r>
              <a:rPr lang="ko-KR" altLang="en-US" sz="2800" dirty="0"/>
              <a:t> </a:t>
            </a:r>
            <a:r>
              <a:rPr lang="ko-KR" altLang="en-US" sz="2800" dirty="0" err="1"/>
              <a:t>쿠버네티스</a:t>
            </a:r>
            <a:r>
              <a:rPr lang="ko-KR" altLang="en-US" sz="2800" dirty="0"/>
              <a:t> 백업</a:t>
            </a:r>
            <a:endParaRPr lang="en-US" sz="2800" dirty="0"/>
          </a:p>
        </p:txBody>
      </p:sp>
      <p:grpSp>
        <p:nvGrpSpPr>
          <p:cNvPr id="2" name="그룹 1">
            <a:extLst>
              <a:ext uri="{FF2B5EF4-FFF2-40B4-BE49-F238E27FC236}">
                <a16:creationId xmlns:a16="http://schemas.microsoft.com/office/drawing/2014/main" id="{6FCA2C92-ED82-495E-9EC5-ADAB7AE55AC0}"/>
              </a:ext>
            </a:extLst>
          </p:cNvPr>
          <p:cNvGrpSpPr/>
          <p:nvPr/>
        </p:nvGrpSpPr>
        <p:grpSpPr>
          <a:xfrm>
            <a:off x="374650" y="1278610"/>
            <a:ext cx="8363939" cy="3009501"/>
            <a:chOff x="564998" y="2192187"/>
            <a:chExt cx="11371411" cy="3796459"/>
          </a:xfrm>
        </p:grpSpPr>
        <p:pic>
          <p:nvPicPr>
            <p:cNvPr id="16" name="Google Shape;626;p8">
              <a:extLst>
                <a:ext uri="{FF2B5EF4-FFF2-40B4-BE49-F238E27FC236}">
                  <a16:creationId xmlns:a16="http://schemas.microsoft.com/office/drawing/2014/main" id="{B4AC3D43-F383-4A7A-9C3B-E04F4AF020C8}"/>
                </a:ext>
              </a:extLst>
            </p:cNvPr>
            <p:cNvPicPr preferRelativeResize="0"/>
            <p:nvPr/>
          </p:nvPicPr>
          <p:blipFill rotWithShape="1">
            <a:blip r:embed="rId3">
              <a:alphaModFix/>
            </a:blip>
            <a:srcRect/>
            <a:stretch/>
          </p:blipFill>
          <p:spPr>
            <a:xfrm>
              <a:off x="5283426" y="2192187"/>
              <a:ext cx="6652983" cy="3796459"/>
            </a:xfrm>
            <a:prstGeom prst="rect">
              <a:avLst/>
            </a:prstGeom>
            <a:noFill/>
            <a:ln>
              <a:noFill/>
            </a:ln>
          </p:spPr>
        </p:pic>
        <p:sp>
          <p:nvSpPr>
            <p:cNvPr id="18" name="Google Shape;636;p8">
              <a:extLst>
                <a:ext uri="{FF2B5EF4-FFF2-40B4-BE49-F238E27FC236}">
                  <a16:creationId xmlns:a16="http://schemas.microsoft.com/office/drawing/2014/main" id="{DE4D61FB-F0C6-426D-8E03-DE9843DD114E}"/>
                </a:ext>
              </a:extLst>
            </p:cNvPr>
            <p:cNvSpPr txBox="1"/>
            <p:nvPr/>
          </p:nvSpPr>
          <p:spPr>
            <a:xfrm>
              <a:off x="1279315" y="5312005"/>
              <a:ext cx="1362779" cy="514369"/>
            </a:xfrm>
            <a:prstGeom prst="rect">
              <a:avLst/>
            </a:prstGeom>
            <a:noFill/>
            <a:ln>
              <a:noFill/>
            </a:ln>
          </p:spPr>
          <p:txBody>
            <a:bodyPr spcFirstLastPara="1" wrap="square" lIns="60935" tIns="30459" rIns="60935" bIns="30459" anchor="t" anchorCtr="0">
              <a:spAutoFit/>
            </a:bodyPr>
            <a:lstStyle/>
            <a:p>
              <a:pPr defTabSz="914377" latinLnBrk="0"/>
              <a:r>
                <a:rPr lang="ko-KR" altLang="en-US"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rPr>
                <a:t>손쉽고 간편한 사용</a:t>
              </a:r>
              <a:endParaRPr lang="en-US" altLang="ko-KR"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endParaRPr>
            </a:p>
          </p:txBody>
        </p:sp>
        <p:sp>
          <p:nvSpPr>
            <p:cNvPr id="19" name="Google Shape;639;p8">
              <a:extLst>
                <a:ext uri="{FF2B5EF4-FFF2-40B4-BE49-F238E27FC236}">
                  <a16:creationId xmlns:a16="http://schemas.microsoft.com/office/drawing/2014/main" id="{709E9B56-C832-43AD-8A0A-C3EEE620A53E}"/>
                </a:ext>
              </a:extLst>
            </p:cNvPr>
            <p:cNvSpPr txBox="1"/>
            <p:nvPr/>
          </p:nvSpPr>
          <p:spPr>
            <a:xfrm>
              <a:off x="3543966" y="4424003"/>
              <a:ext cx="1796956" cy="514369"/>
            </a:xfrm>
            <a:prstGeom prst="rect">
              <a:avLst/>
            </a:prstGeom>
            <a:noFill/>
            <a:ln>
              <a:noFill/>
            </a:ln>
          </p:spPr>
          <p:txBody>
            <a:bodyPr spcFirstLastPara="1" wrap="square" lIns="60935" tIns="30459" rIns="60935" bIns="30459" anchor="t" anchorCtr="0">
              <a:spAutoFit/>
            </a:bodyPr>
            <a:lstStyle/>
            <a:p>
              <a:pPr defTabSz="914377" latinLnBrk="0"/>
              <a:r>
                <a:rPr lang="ko-KR" altLang="en-US"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rPr>
                <a:t>정책중심 </a:t>
              </a:r>
              <a:endParaRPr lang="en-US" altLang="ko-KR"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endParaRPr>
            </a:p>
            <a:p>
              <a:pPr defTabSz="914377" latinLnBrk="0"/>
              <a:r>
                <a:rPr lang="ko-KR" altLang="en-US"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rPr>
                <a:t>자동화</a:t>
              </a:r>
              <a:endParaRPr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endParaRPr>
            </a:p>
          </p:txBody>
        </p:sp>
        <p:sp>
          <p:nvSpPr>
            <p:cNvPr id="20" name="Google Shape;644;p8">
              <a:extLst>
                <a:ext uri="{FF2B5EF4-FFF2-40B4-BE49-F238E27FC236}">
                  <a16:creationId xmlns:a16="http://schemas.microsoft.com/office/drawing/2014/main" id="{A043322D-4B8D-4538-A893-53BA5BC417E8}"/>
                </a:ext>
              </a:extLst>
            </p:cNvPr>
            <p:cNvSpPr txBox="1"/>
            <p:nvPr/>
          </p:nvSpPr>
          <p:spPr>
            <a:xfrm>
              <a:off x="3543969" y="5338135"/>
              <a:ext cx="1720799" cy="514369"/>
            </a:xfrm>
            <a:prstGeom prst="rect">
              <a:avLst/>
            </a:prstGeom>
            <a:noFill/>
            <a:ln>
              <a:noFill/>
            </a:ln>
          </p:spPr>
          <p:txBody>
            <a:bodyPr spcFirstLastPara="1" wrap="square" lIns="60935" tIns="30459" rIns="60935" bIns="30459" anchor="t" anchorCtr="0">
              <a:spAutoFit/>
            </a:bodyPr>
            <a:lstStyle/>
            <a:p>
              <a:pPr defTabSz="914377" latinLnBrk="0"/>
              <a:r>
                <a:rPr lang="ko-KR" altLang="en-US"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rPr>
                <a:t>강화된 보안</a:t>
              </a:r>
              <a:endParaRPr lang="en-US" altLang="ko-KR"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endParaRPr>
            </a:p>
            <a:p>
              <a:pPr defTabSz="914377" latinLnBrk="0"/>
              <a:r>
                <a:rPr lang="ko-KR" altLang="en-US" sz="1200" dirty="0" err="1">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rPr>
                <a:t>랜섬웨어</a:t>
              </a:r>
              <a:r>
                <a:rPr lang="ko-KR" altLang="en-US"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rPr>
                <a:t> 차단</a:t>
              </a:r>
              <a:endParaRPr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endParaRPr>
            </a:p>
          </p:txBody>
        </p:sp>
        <p:sp>
          <p:nvSpPr>
            <p:cNvPr id="21" name="Google Shape;648;p8">
              <a:extLst>
                <a:ext uri="{FF2B5EF4-FFF2-40B4-BE49-F238E27FC236}">
                  <a16:creationId xmlns:a16="http://schemas.microsoft.com/office/drawing/2014/main" id="{758E17AB-230C-4670-A51E-90C6BB409B46}"/>
                </a:ext>
              </a:extLst>
            </p:cNvPr>
            <p:cNvSpPr txBox="1"/>
            <p:nvPr/>
          </p:nvSpPr>
          <p:spPr>
            <a:xfrm>
              <a:off x="1279315" y="4424003"/>
              <a:ext cx="1362779" cy="514369"/>
            </a:xfrm>
            <a:prstGeom prst="rect">
              <a:avLst/>
            </a:prstGeom>
            <a:noFill/>
            <a:ln>
              <a:noFill/>
            </a:ln>
          </p:spPr>
          <p:txBody>
            <a:bodyPr spcFirstLastPara="1" wrap="square" lIns="60935" tIns="30459" rIns="60935" bIns="30459" anchor="t" anchorCtr="0">
              <a:spAutoFit/>
            </a:bodyPr>
            <a:lstStyle/>
            <a:p>
              <a:pPr defTabSz="914377" latinLnBrk="0"/>
              <a:r>
                <a:rPr lang="ko-KR" altLang="en-US"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rPr>
                <a:t>어플리케이션 자동검색</a:t>
              </a:r>
              <a:endParaRPr sz="1200" dirty="0">
                <a:solidFill>
                  <a:srgbClr val="FFFFFF"/>
                </a:solidFill>
                <a:latin typeface="Tahoma" panose="020B0604030504040204" pitchFamily="34" charset="0"/>
                <a:ea typeface="Tahoma" panose="020B0604030504040204" pitchFamily="34" charset="0"/>
                <a:cs typeface="Tahoma" panose="020B0604030504040204" pitchFamily="34" charset="0"/>
                <a:sym typeface="Roboto Condensed"/>
              </a:endParaRPr>
            </a:p>
          </p:txBody>
        </p:sp>
        <p:pic>
          <p:nvPicPr>
            <p:cNvPr id="22" name="Graphic 1">
              <a:extLst>
                <a:ext uri="{FF2B5EF4-FFF2-40B4-BE49-F238E27FC236}">
                  <a16:creationId xmlns:a16="http://schemas.microsoft.com/office/drawing/2014/main" id="{AC80B4FD-1F62-4D09-8DB8-6574B5B118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6612" y="4562378"/>
              <a:ext cx="491467" cy="324719"/>
            </a:xfrm>
            <a:prstGeom prst="rect">
              <a:avLst/>
            </a:prstGeom>
          </p:spPr>
        </p:pic>
        <p:pic>
          <p:nvPicPr>
            <p:cNvPr id="23" name="Graphic 29">
              <a:extLst>
                <a:ext uri="{FF2B5EF4-FFF2-40B4-BE49-F238E27FC236}">
                  <a16:creationId xmlns:a16="http://schemas.microsoft.com/office/drawing/2014/main" id="{223E515A-C5F3-4D55-8D92-E22AA72FF7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4998" y="5439286"/>
              <a:ext cx="454735" cy="439055"/>
            </a:xfrm>
            <a:prstGeom prst="rect">
              <a:avLst/>
            </a:prstGeom>
          </p:spPr>
        </p:pic>
        <p:pic>
          <p:nvPicPr>
            <p:cNvPr id="24" name="Graphic 30">
              <a:extLst>
                <a:ext uri="{FF2B5EF4-FFF2-40B4-BE49-F238E27FC236}">
                  <a16:creationId xmlns:a16="http://schemas.microsoft.com/office/drawing/2014/main" id="{693E5932-C003-424C-87BC-4E9A6B4035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85109" y="5393133"/>
              <a:ext cx="396955" cy="491467"/>
            </a:xfrm>
            <a:prstGeom prst="rect">
              <a:avLst/>
            </a:prstGeom>
          </p:spPr>
        </p:pic>
        <p:pic>
          <p:nvPicPr>
            <p:cNvPr id="25" name="Graphic 2">
              <a:extLst>
                <a:ext uri="{FF2B5EF4-FFF2-40B4-BE49-F238E27FC236}">
                  <a16:creationId xmlns:a16="http://schemas.microsoft.com/office/drawing/2014/main" id="{136D2DE7-A365-43B6-BBCB-8B7ABDE991E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35284" y="4479003"/>
              <a:ext cx="482691" cy="491467"/>
            </a:xfrm>
            <a:prstGeom prst="rect">
              <a:avLst/>
            </a:prstGeom>
          </p:spPr>
        </p:pic>
        <p:pic>
          <p:nvPicPr>
            <p:cNvPr id="26" name="Picture 4" descr="A picture containing drawing, plate&#10;&#10;Description automatically generated">
              <a:extLst>
                <a:ext uri="{FF2B5EF4-FFF2-40B4-BE49-F238E27FC236}">
                  <a16:creationId xmlns:a16="http://schemas.microsoft.com/office/drawing/2014/main" id="{6C462E97-AFE6-4B21-9518-88C8A84B8AED}"/>
                </a:ext>
              </a:extLst>
            </p:cNvPr>
            <p:cNvPicPr>
              <a:picLocks noChangeAspect="1"/>
            </p:cNvPicPr>
            <p:nvPr/>
          </p:nvPicPr>
          <p:blipFill>
            <a:blip r:embed="rId12"/>
            <a:stretch>
              <a:fillRect/>
            </a:stretch>
          </p:blipFill>
          <p:spPr>
            <a:xfrm>
              <a:off x="1224459" y="2192187"/>
              <a:ext cx="2785919" cy="1589943"/>
            </a:xfrm>
            <a:prstGeom prst="rect">
              <a:avLst/>
            </a:prstGeom>
          </p:spPr>
        </p:pic>
      </p:grpSp>
    </p:spTree>
    <p:extLst>
      <p:ext uri="{BB962C8B-B14F-4D97-AF65-F5344CB8AC3E}">
        <p14:creationId xmlns:p14="http://schemas.microsoft.com/office/powerpoint/2010/main" val="17190667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CB62255-FCA3-49B0-83ED-DC3E5699A365}"/>
              </a:ext>
            </a:extLst>
          </p:cNvPr>
          <p:cNvSpPr>
            <a:spLocks noGrp="1"/>
          </p:cNvSpPr>
          <p:nvPr>
            <p:ph type="title"/>
          </p:nvPr>
        </p:nvSpPr>
        <p:spPr>
          <a:xfrm>
            <a:off x="265468" y="160887"/>
            <a:ext cx="8363938" cy="430887"/>
          </a:xfrm>
        </p:spPr>
        <p:txBody>
          <a:bodyPr/>
          <a:lstStyle/>
          <a:p>
            <a:r>
              <a:rPr lang="ko-KR" altLang="en-US" sz="2800" dirty="0"/>
              <a:t>전세계 시장 점유율 </a:t>
            </a:r>
            <a:r>
              <a:rPr lang="en-US" altLang="ko-KR" sz="2800" dirty="0"/>
              <a:t>No.1</a:t>
            </a:r>
            <a:r>
              <a:rPr lang="ko-KR" altLang="en-US" sz="2800" dirty="0"/>
              <a:t> </a:t>
            </a:r>
            <a:r>
              <a:rPr lang="en-US" altLang="ko-KR" sz="2800" dirty="0"/>
              <a:t>O365</a:t>
            </a:r>
            <a:r>
              <a:rPr lang="ko-KR" altLang="en-US" sz="2800" dirty="0"/>
              <a:t> 백업</a:t>
            </a:r>
            <a:endParaRPr lang="en-US" sz="2800" dirty="0"/>
          </a:p>
        </p:txBody>
      </p:sp>
      <p:pic>
        <p:nvPicPr>
          <p:cNvPr id="28" name="Graphic 7">
            <a:extLst>
              <a:ext uri="{FF2B5EF4-FFF2-40B4-BE49-F238E27FC236}">
                <a16:creationId xmlns:a16="http://schemas.microsoft.com/office/drawing/2014/main" id="{809A6825-C9C1-4726-82F2-B5CE289510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9388" y="1332492"/>
            <a:ext cx="542925" cy="419100"/>
          </a:xfrm>
          <a:prstGeom prst="rect">
            <a:avLst/>
          </a:prstGeom>
        </p:spPr>
      </p:pic>
      <p:sp>
        <p:nvSpPr>
          <p:cNvPr id="29" name="TextBox 28">
            <a:extLst>
              <a:ext uri="{FF2B5EF4-FFF2-40B4-BE49-F238E27FC236}">
                <a16:creationId xmlns:a16="http://schemas.microsoft.com/office/drawing/2014/main" id="{DCDC97BD-134F-413C-99EB-ED4503E5F793}"/>
              </a:ext>
            </a:extLst>
          </p:cNvPr>
          <p:cNvSpPr txBox="1"/>
          <p:nvPr/>
        </p:nvSpPr>
        <p:spPr>
          <a:xfrm>
            <a:off x="284546" y="4618667"/>
            <a:ext cx="2637948" cy="215444"/>
          </a:xfrm>
          <a:prstGeom prst="rect">
            <a:avLst/>
          </a:prstGeom>
        </p:spPr>
        <p:txBody>
          <a:bodyPr wrap="square" rtlCol="0" anchor="ctr">
            <a:spAutoFit/>
          </a:bodyPr>
          <a:lstStyle/>
          <a:p>
            <a:pPr lvl="0" rtl="0">
              <a:defRPr/>
            </a:pPr>
            <a:r>
              <a:rPr lang="ko-KR" sz="800">
                <a:solidFill>
                  <a:srgbClr val="288782"/>
                </a:solidFill>
                <a:latin typeface="Tahoma" panose="020B0604030504040204" pitchFamily="34" charset="0"/>
                <a:cs typeface="Tahoma" panose="020B0604030504040204" pitchFamily="34" charset="0"/>
              </a:rPr>
              <a:t>Veeam 고객 설문 조사 중간 집계, 2020년 8월</a:t>
            </a:r>
          </a:p>
        </p:txBody>
      </p:sp>
      <p:sp>
        <p:nvSpPr>
          <p:cNvPr id="30" name="Title 1">
            <a:extLst>
              <a:ext uri="{FF2B5EF4-FFF2-40B4-BE49-F238E27FC236}">
                <a16:creationId xmlns:a16="http://schemas.microsoft.com/office/drawing/2014/main" id="{D60CE643-3D27-4D88-BCBB-A4F2DF2C7B90}"/>
              </a:ext>
            </a:extLst>
          </p:cNvPr>
          <p:cNvSpPr txBox="1">
            <a:spLocks/>
          </p:cNvSpPr>
          <p:nvPr/>
        </p:nvSpPr>
        <p:spPr>
          <a:xfrm>
            <a:off x="359063" y="1712877"/>
            <a:ext cx="3466381" cy="2092881"/>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pPr rtl="0"/>
            <a:r>
              <a:rPr lang="ko-KR" altLang="en-US" sz="3200" dirty="0">
                <a:solidFill>
                  <a:schemeClr val="bg1"/>
                </a:solidFill>
                <a:latin typeface="Tahoma" panose="020B0604030504040204" pitchFamily="34" charset="0"/>
                <a:cs typeface="Tahoma" panose="020B0604030504040204" pitchFamily="34" charset="0"/>
              </a:rPr>
              <a:t>여전히</a:t>
            </a:r>
            <a:r>
              <a:rPr lang="ko-KR" altLang="en-US" sz="4000" b="1" dirty="0">
                <a:solidFill>
                  <a:srgbClr val="00E296"/>
                </a:solidFill>
                <a:latin typeface="Tahoma" panose="020B0604030504040204" pitchFamily="34" charset="0"/>
                <a:cs typeface="Tahoma" panose="020B0604030504040204" pitchFamily="34" charset="0"/>
              </a:rPr>
              <a:t> </a:t>
            </a:r>
            <a:r>
              <a:rPr lang="ko-KR" sz="4000" b="1" dirty="0">
                <a:solidFill>
                  <a:srgbClr val="00E296"/>
                </a:solidFill>
                <a:latin typeface="Tahoma" panose="020B0604030504040204" pitchFamily="34" charset="0"/>
                <a:cs typeface="Tahoma" panose="020B0604030504040204" pitchFamily="34" charset="0"/>
              </a:rPr>
              <a:t>67% </a:t>
            </a:r>
            <a:br>
              <a:rPr lang="en-US" sz="4000" b="1" dirty="0">
                <a:solidFill>
                  <a:srgbClr val="00E296"/>
                </a:solidFill>
                <a:latin typeface="Tahoma" panose="020B0604030504040204" pitchFamily="34" charset="0"/>
                <a:ea typeface="Tahoma" panose="020B0604030504040204" pitchFamily="34" charset="0"/>
                <a:cs typeface="Tahoma" panose="020B0604030504040204" pitchFamily="34" charset="0"/>
              </a:rPr>
            </a:br>
            <a:r>
              <a:rPr lang="ko-KR" sz="3200" dirty="0">
                <a:solidFill>
                  <a:schemeClr val="bg1"/>
                </a:solidFill>
                <a:latin typeface="Tahoma" panose="020B0604030504040204" pitchFamily="34" charset="0"/>
                <a:cs typeface="Tahoma" panose="020B0604030504040204" pitchFamily="34" charset="0"/>
              </a:rPr>
              <a:t>의 비즈니스가 보호되지 않고 있습니다!</a:t>
            </a:r>
          </a:p>
        </p:txBody>
      </p:sp>
      <p:sp>
        <p:nvSpPr>
          <p:cNvPr id="31" name="TextBox 30">
            <a:extLst>
              <a:ext uri="{FF2B5EF4-FFF2-40B4-BE49-F238E27FC236}">
                <a16:creationId xmlns:a16="http://schemas.microsoft.com/office/drawing/2014/main" id="{D26981D9-C7EB-44E3-B8D5-7E5D13BD789E}"/>
              </a:ext>
            </a:extLst>
          </p:cNvPr>
          <p:cNvSpPr txBox="1"/>
          <p:nvPr/>
        </p:nvSpPr>
        <p:spPr>
          <a:xfrm>
            <a:off x="5903187" y="4386991"/>
            <a:ext cx="937757" cy="15388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ko-KR" sz="1000" b="0" i="0" u="none" strike="noStrike" kern="1200" cap="none" spc="0" normalizeH="0" baseline="0">
                <a:ln>
                  <a:noFill/>
                </a:ln>
                <a:solidFill>
                  <a:schemeClr val="bg1"/>
                </a:solidFill>
                <a:effectLst/>
                <a:uLnTx/>
                <a:uFillTx/>
                <a:latin typeface="Tahoma" panose="020B0604030504040204" pitchFamily="34" charset="0"/>
                <a:cs typeface="Tahoma" panose="020B0604030504040204" pitchFamily="34" charset="0"/>
              </a:rPr>
              <a:t>응답자 수</a:t>
            </a:r>
            <a:r>
              <a:rPr kumimoji="0" lang="ko-KR" sz="1000" b="0" i="0" u="none" strike="noStrike" cap="none" normalizeH="0" baseline="0">
                <a:ln>
                  <a:noFill/>
                </a:ln>
                <a:solidFill>
                  <a:schemeClr val="bg1"/>
                </a:solidFill>
                <a:uLnTx/>
                <a:uFillTx/>
                <a:latin typeface="Tahoma" panose="020B0604030504040204" pitchFamily="34" charset="0"/>
                <a:cs typeface="Tahoma" panose="020B0604030504040204" pitchFamily="34" charset="0"/>
              </a:rPr>
              <a:t> = 376</a:t>
            </a:r>
          </a:p>
        </p:txBody>
      </p:sp>
      <p:sp>
        <p:nvSpPr>
          <p:cNvPr id="32" name="Прямоугольник 41">
            <a:extLst>
              <a:ext uri="{FF2B5EF4-FFF2-40B4-BE49-F238E27FC236}">
                <a16:creationId xmlns:a16="http://schemas.microsoft.com/office/drawing/2014/main" id="{50F6664D-5968-471D-A45A-4CC394111CDD}"/>
              </a:ext>
            </a:extLst>
          </p:cNvPr>
          <p:cNvSpPr/>
          <p:nvPr/>
        </p:nvSpPr>
        <p:spPr bwMode="auto">
          <a:xfrm>
            <a:off x="6705064" y="1419770"/>
            <a:ext cx="564101" cy="180000"/>
          </a:xfrm>
          <a:prstGeom prst="rect">
            <a:avLst/>
          </a:prstGeom>
          <a:solidFill>
            <a:srgbClr val="00B492">
              <a:alpha val="59000"/>
            </a:srgbClr>
          </a:solidFill>
          <a:ln w="9525">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3" name="Прямоугольник 42">
            <a:extLst>
              <a:ext uri="{FF2B5EF4-FFF2-40B4-BE49-F238E27FC236}">
                <a16:creationId xmlns:a16="http://schemas.microsoft.com/office/drawing/2014/main" id="{DF75426F-8C37-41FC-8D69-47A30EC5082C}"/>
              </a:ext>
            </a:extLst>
          </p:cNvPr>
          <p:cNvSpPr/>
          <p:nvPr/>
        </p:nvSpPr>
        <p:spPr bwMode="auto">
          <a:xfrm>
            <a:off x="6705064" y="1781669"/>
            <a:ext cx="1694027" cy="180000"/>
          </a:xfrm>
          <a:prstGeom prst="rect">
            <a:avLst/>
          </a:prstGeom>
          <a:solidFill>
            <a:srgbClr val="00E29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4" name="Прямоугольник 43">
            <a:extLst>
              <a:ext uri="{FF2B5EF4-FFF2-40B4-BE49-F238E27FC236}">
                <a16:creationId xmlns:a16="http://schemas.microsoft.com/office/drawing/2014/main" id="{E3810C14-C31F-40F1-8D94-9E51A2051C9D}"/>
              </a:ext>
            </a:extLst>
          </p:cNvPr>
          <p:cNvSpPr/>
          <p:nvPr/>
        </p:nvSpPr>
        <p:spPr bwMode="auto">
          <a:xfrm>
            <a:off x="6705064" y="2143568"/>
            <a:ext cx="72000" cy="180000"/>
          </a:xfrm>
          <a:prstGeom prst="rect">
            <a:avLst/>
          </a:prstGeom>
          <a:solidFill>
            <a:srgbClr val="00B49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5" name="Прямоугольник 44">
            <a:extLst>
              <a:ext uri="{FF2B5EF4-FFF2-40B4-BE49-F238E27FC236}">
                <a16:creationId xmlns:a16="http://schemas.microsoft.com/office/drawing/2014/main" id="{009BB4B0-6973-4291-B551-842A0DD51925}"/>
              </a:ext>
            </a:extLst>
          </p:cNvPr>
          <p:cNvSpPr/>
          <p:nvPr/>
        </p:nvSpPr>
        <p:spPr bwMode="auto">
          <a:xfrm>
            <a:off x="6705063" y="2867366"/>
            <a:ext cx="519369" cy="180000"/>
          </a:xfrm>
          <a:prstGeom prst="rect">
            <a:avLst/>
          </a:prstGeom>
          <a:solidFill>
            <a:srgbClr val="93EB20">
              <a:alpha val="47000"/>
            </a:srgbClr>
          </a:solidFill>
          <a:ln w="9525">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6" name="Прямоугольник 45">
            <a:extLst>
              <a:ext uri="{FF2B5EF4-FFF2-40B4-BE49-F238E27FC236}">
                <a16:creationId xmlns:a16="http://schemas.microsoft.com/office/drawing/2014/main" id="{A1B2181F-BCB4-4893-AB64-4F836E9DE98F}"/>
              </a:ext>
            </a:extLst>
          </p:cNvPr>
          <p:cNvSpPr/>
          <p:nvPr/>
        </p:nvSpPr>
        <p:spPr bwMode="auto">
          <a:xfrm>
            <a:off x="6705064" y="3953065"/>
            <a:ext cx="199956" cy="180000"/>
          </a:xfrm>
          <a:prstGeom prst="rect">
            <a:avLst/>
          </a:prstGeom>
          <a:solidFill>
            <a:schemeClr val="bg1">
              <a:lumMod val="75000"/>
              <a:alpha val="54000"/>
            </a:schemeClr>
          </a:solidFill>
          <a:ln w="95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7" name="Прямоугольник 46">
            <a:extLst>
              <a:ext uri="{FF2B5EF4-FFF2-40B4-BE49-F238E27FC236}">
                <a16:creationId xmlns:a16="http://schemas.microsoft.com/office/drawing/2014/main" id="{D83E8770-2B68-46D1-AE68-549EBBBCEBE5}"/>
              </a:ext>
            </a:extLst>
          </p:cNvPr>
          <p:cNvSpPr/>
          <p:nvPr/>
        </p:nvSpPr>
        <p:spPr bwMode="auto">
          <a:xfrm>
            <a:off x="6705064" y="3591164"/>
            <a:ext cx="118537" cy="180000"/>
          </a:xfrm>
          <a:prstGeom prst="rect">
            <a:avLst/>
          </a:prstGeom>
          <a:solidFill>
            <a:srgbClr val="93EB2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8" name="Прямоугольник 47">
            <a:extLst>
              <a:ext uri="{FF2B5EF4-FFF2-40B4-BE49-F238E27FC236}">
                <a16:creationId xmlns:a16="http://schemas.microsoft.com/office/drawing/2014/main" id="{05498DD5-DAB5-4784-A61E-CE3E18EDD755}"/>
              </a:ext>
            </a:extLst>
          </p:cNvPr>
          <p:cNvSpPr/>
          <p:nvPr/>
        </p:nvSpPr>
        <p:spPr bwMode="auto">
          <a:xfrm>
            <a:off x="6705064" y="3229265"/>
            <a:ext cx="106010" cy="180000"/>
          </a:xfrm>
          <a:prstGeom prst="rect">
            <a:avLst/>
          </a:prstGeom>
          <a:solidFill>
            <a:srgbClr val="00E29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39" name="TextBox 38">
            <a:extLst>
              <a:ext uri="{FF2B5EF4-FFF2-40B4-BE49-F238E27FC236}">
                <a16:creationId xmlns:a16="http://schemas.microsoft.com/office/drawing/2014/main" id="{D5A9C72E-0652-495F-8D7C-BDECAA7D7FBD}"/>
              </a:ext>
            </a:extLst>
          </p:cNvPr>
          <p:cNvSpPr txBox="1"/>
          <p:nvPr/>
        </p:nvSpPr>
        <p:spPr>
          <a:xfrm>
            <a:off x="8487226" y="1780188"/>
            <a:ext cx="528917" cy="184666"/>
          </a:xfrm>
          <a:prstGeom prst="rect">
            <a:avLst/>
          </a:prstGeom>
          <a:noFill/>
        </p:spPr>
        <p:txBody>
          <a:bodyPr wrap="square" lIns="0" tIns="0" rIns="0" bIns="0" rtlCol="0">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ko-KR" sz="1200" i="0" u="none" strike="noStrike" kern="1200" cap="none" spc="0" normalizeH="0">
                <a:ln>
                  <a:noFill/>
                </a:ln>
                <a:solidFill>
                  <a:schemeClr val="bg1"/>
                </a:solidFill>
                <a:effectLst/>
                <a:uLnTx/>
                <a:uFillTx/>
                <a:latin typeface="Tahoma" panose="020B0604030504040204" pitchFamily="34" charset="0"/>
                <a:cs typeface="Tahoma" panose="020B0604030504040204" pitchFamily="34" charset="0"/>
              </a:rPr>
              <a:t>47%</a:t>
            </a:r>
          </a:p>
        </p:txBody>
      </p:sp>
      <p:sp>
        <p:nvSpPr>
          <p:cNvPr id="40" name="TextBox 39">
            <a:extLst>
              <a:ext uri="{FF2B5EF4-FFF2-40B4-BE49-F238E27FC236}">
                <a16:creationId xmlns:a16="http://schemas.microsoft.com/office/drawing/2014/main" id="{4C2FBCF4-05A5-49D1-99E7-5EB7E68FD777}"/>
              </a:ext>
            </a:extLst>
          </p:cNvPr>
          <p:cNvSpPr txBox="1"/>
          <p:nvPr/>
        </p:nvSpPr>
        <p:spPr>
          <a:xfrm>
            <a:off x="7289208" y="2869388"/>
            <a:ext cx="528917" cy="184666"/>
          </a:xfrm>
          <a:prstGeom prst="rect">
            <a:avLst/>
          </a:prstGeom>
          <a:noFill/>
        </p:spPr>
        <p:txBody>
          <a:bodyPr wrap="square" lIns="0" tIns="0" rIns="0" bIns="0" rtlCol="0">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ko-KR" sz="1200" i="0" u="none" strike="noStrike" kern="1200" cap="none" spc="0" normalizeH="0">
                <a:ln>
                  <a:noFill/>
                </a:ln>
                <a:solidFill>
                  <a:schemeClr val="bg1"/>
                </a:solidFill>
                <a:effectLst/>
                <a:uLnTx/>
                <a:uFillTx/>
                <a:latin typeface="Tahoma" panose="020B0604030504040204" pitchFamily="34" charset="0"/>
                <a:cs typeface="Tahoma" panose="020B0604030504040204" pitchFamily="34" charset="0"/>
              </a:rPr>
              <a:t>18%</a:t>
            </a:r>
          </a:p>
        </p:txBody>
      </p:sp>
      <p:sp>
        <p:nvSpPr>
          <p:cNvPr id="41" name="TextBox 40">
            <a:extLst>
              <a:ext uri="{FF2B5EF4-FFF2-40B4-BE49-F238E27FC236}">
                <a16:creationId xmlns:a16="http://schemas.microsoft.com/office/drawing/2014/main" id="{4C2935EB-D270-44DF-B6E2-048F92B5C750}"/>
              </a:ext>
            </a:extLst>
          </p:cNvPr>
          <p:cNvSpPr txBox="1"/>
          <p:nvPr/>
        </p:nvSpPr>
        <p:spPr>
          <a:xfrm>
            <a:off x="6881811" y="3217361"/>
            <a:ext cx="528917" cy="184666"/>
          </a:xfrm>
          <a:prstGeom prst="rect">
            <a:avLst/>
          </a:prstGeom>
          <a:noFill/>
        </p:spPr>
        <p:txBody>
          <a:bodyPr wrap="square" lIns="0" tIns="0" rIns="0" bIns="0" rtlCol="0">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ko-KR" sz="1200" i="0" u="none" strike="noStrike" kern="1200" cap="none" spc="0" normalizeH="0">
                <a:ln>
                  <a:noFill/>
                </a:ln>
                <a:solidFill>
                  <a:schemeClr val="bg1"/>
                </a:solidFill>
                <a:effectLst/>
                <a:uLnTx/>
                <a:uFillTx/>
                <a:latin typeface="Tahoma" panose="020B0604030504040204" pitchFamily="34" charset="0"/>
                <a:cs typeface="Tahoma" panose="020B0604030504040204" pitchFamily="34" charset="0"/>
              </a:rPr>
              <a:t>3%</a:t>
            </a:r>
          </a:p>
        </p:txBody>
      </p:sp>
      <p:sp>
        <p:nvSpPr>
          <p:cNvPr id="42" name="TextBox 41">
            <a:extLst>
              <a:ext uri="{FF2B5EF4-FFF2-40B4-BE49-F238E27FC236}">
                <a16:creationId xmlns:a16="http://schemas.microsoft.com/office/drawing/2014/main" id="{F02AAE13-B176-46E9-8994-8865AEAD22F9}"/>
              </a:ext>
            </a:extLst>
          </p:cNvPr>
          <p:cNvSpPr txBox="1"/>
          <p:nvPr/>
        </p:nvSpPr>
        <p:spPr>
          <a:xfrm>
            <a:off x="6879968" y="3580339"/>
            <a:ext cx="528917" cy="184666"/>
          </a:xfrm>
          <a:prstGeom prst="rect">
            <a:avLst/>
          </a:prstGeom>
          <a:noFill/>
        </p:spPr>
        <p:txBody>
          <a:bodyPr wrap="square" lIns="0" tIns="0" rIns="0" bIns="0" rtlCol="0">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ko-KR" sz="1200" i="0" u="none" strike="noStrike" kern="1200" cap="none" spc="0" normalizeH="0">
                <a:ln>
                  <a:noFill/>
                </a:ln>
                <a:solidFill>
                  <a:schemeClr val="bg1"/>
                </a:solidFill>
                <a:effectLst/>
                <a:uLnTx/>
                <a:uFillTx/>
                <a:latin typeface="Tahoma" panose="020B0604030504040204" pitchFamily="34" charset="0"/>
                <a:cs typeface="Tahoma" panose="020B0604030504040204" pitchFamily="34" charset="0"/>
              </a:rPr>
              <a:t>4%</a:t>
            </a:r>
          </a:p>
        </p:txBody>
      </p:sp>
      <p:sp>
        <p:nvSpPr>
          <p:cNvPr id="43" name="TextBox 42">
            <a:extLst>
              <a:ext uri="{FF2B5EF4-FFF2-40B4-BE49-F238E27FC236}">
                <a16:creationId xmlns:a16="http://schemas.microsoft.com/office/drawing/2014/main" id="{06D96A61-0E10-4315-AF94-4571A9BC03DC}"/>
              </a:ext>
            </a:extLst>
          </p:cNvPr>
          <p:cNvSpPr txBox="1"/>
          <p:nvPr/>
        </p:nvSpPr>
        <p:spPr>
          <a:xfrm>
            <a:off x="6967650" y="3957021"/>
            <a:ext cx="528917" cy="184666"/>
          </a:xfrm>
          <a:prstGeom prst="rect">
            <a:avLst/>
          </a:prstGeom>
          <a:noFill/>
        </p:spPr>
        <p:txBody>
          <a:bodyPr wrap="square" lIns="0" tIns="0" rIns="0" bIns="0" rtlCol="0">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ko-KR" sz="1200" i="0" u="none" strike="noStrike" kern="1200" cap="none" spc="0" normalizeH="0">
                <a:ln>
                  <a:noFill/>
                </a:ln>
                <a:solidFill>
                  <a:schemeClr val="bg1"/>
                </a:solidFill>
                <a:effectLst/>
                <a:uLnTx/>
                <a:uFillTx/>
                <a:latin typeface="Tahoma" panose="020B0604030504040204" pitchFamily="34" charset="0"/>
                <a:cs typeface="Tahoma" panose="020B0604030504040204" pitchFamily="34" charset="0"/>
              </a:rPr>
              <a:t>6%</a:t>
            </a:r>
          </a:p>
        </p:txBody>
      </p:sp>
      <p:cxnSp>
        <p:nvCxnSpPr>
          <p:cNvPr id="44" name="Прямая соединительная линия 53">
            <a:extLst>
              <a:ext uri="{FF2B5EF4-FFF2-40B4-BE49-F238E27FC236}">
                <a16:creationId xmlns:a16="http://schemas.microsoft.com/office/drawing/2014/main" id="{3F7765C0-6025-4305-84AD-D9BBB47DE2E0}"/>
              </a:ext>
            </a:extLst>
          </p:cNvPr>
          <p:cNvCxnSpPr/>
          <p:nvPr/>
        </p:nvCxnSpPr>
        <p:spPr>
          <a:xfrm>
            <a:off x="6705064" y="1287860"/>
            <a:ext cx="0" cy="2942916"/>
          </a:xfrm>
          <a:prstGeom prst="line">
            <a:avLst/>
          </a:prstGeom>
          <a:ln w="9525">
            <a:solidFill>
              <a:schemeClr val="bg1"/>
            </a:solidFill>
            <a:tailEnd type="none" w="med" len="sm"/>
          </a:ln>
        </p:spPr>
        <p:style>
          <a:lnRef idx="1">
            <a:schemeClr val="accent1"/>
          </a:lnRef>
          <a:fillRef idx="0">
            <a:schemeClr val="accent1"/>
          </a:fillRef>
          <a:effectRef idx="0">
            <a:schemeClr val="accent1"/>
          </a:effectRef>
          <a:fontRef idx="minor">
            <a:schemeClr val="tx1"/>
          </a:fontRef>
        </p:style>
      </p:cxnSp>
      <p:sp>
        <p:nvSpPr>
          <p:cNvPr id="45" name="Прямоугольник 54">
            <a:extLst>
              <a:ext uri="{FF2B5EF4-FFF2-40B4-BE49-F238E27FC236}">
                <a16:creationId xmlns:a16="http://schemas.microsoft.com/office/drawing/2014/main" id="{938613CC-D0FB-4ACE-A7D6-87423230B782}"/>
              </a:ext>
            </a:extLst>
          </p:cNvPr>
          <p:cNvSpPr/>
          <p:nvPr/>
        </p:nvSpPr>
        <p:spPr>
          <a:xfrm>
            <a:off x="4181835" y="1322222"/>
            <a:ext cx="2474510" cy="369332"/>
          </a:xfrm>
          <a:prstGeom prst="rect">
            <a:avLst/>
          </a:prstGeom>
        </p:spPr>
        <p:txBody>
          <a:bodyPr wrap="square">
            <a:spAutoFit/>
          </a:bodyPr>
          <a:lstStyle/>
          <a:p>
            <a:pPr algn="r" rtl="0"/>
            <a:r>
              <a:rPr lang="ko-KR" sz="900" b="0" i="0" u="none" strike="noStrike" baseline="0" dirty="0">
                <a:solidFill>
                  <a:schemeClr val="bg1"/>
                </a:solidFill>
                <a:latin typeface="Tahoma" panose="020B0604030504040204" pitchFamily="34" charset="0"/>
                <a:cs typeface="Tahoma" panose="020B0604030504040204" pitchFamily="34" charset="0"/>
              </a:rPr>
              <a:t>Microsoft 자체적인 </a:t>
            </a:r>
            <a:br>
              <a:rPr lang="en-US" sz="900" b="0" i="0" u="none" strike="noStrike" baseline="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ko-KR" sz="900" b="0" i="0" u="none" strike="noStrike" baseline="0" dirty="0">
                <a:solidFill>
                  <a:schemeClr val="bg1"/>
                </a:solidFill>
                <a:latin typeface="Tahoma" panose="020B0604030504040204" pitchFamily="34" charset="0"/>
                <a:cs typeface="Tahoma" panose="020B0604030504040204" pitchFamily="34" charset="0"/>
              </a:rPr>
              <a:t>백업 및 복구 도구에 의존</a:t>
            </a:r>
          </a:p>
        </p:txBody>
      </p:sp>
      <p:sp>
        <p:nvSpPr>
          <p:cNvPr id="46" name="Прямоугольник 55">
            <a:extLst>
              <a:ext uri="{FF2B5EF4-FFF2-40B4-BE49-F238E27FC236}">
                <a16:creationId xmlns:a16="http://schemas.microsoft.com/office/drawing/2014/main" id="{81F00283-DDC6-41EC-AB97-E58F1AC60758}"/>
              </a:ext>
            </a:extLst>
          </p:cNvPr>
          <p:cNvSpPr/>
          <p:nvPr/>
        </p:nvSpPr>
        <p:spPr>
          <a:xfrm>
            <a:off x="4155039" y="1764309"/>
            <a:ext cx="2474510" cy="230832"/>
          </a:xfrm>
          <a:prstGeom prst="rect">
            <a:avLst/>
          </a:prstGeom>
        </p:spPr>
        <p:txBody>
          <a:bodyPr wrap="square">
            <a:spAutoFit/>
          </a:bodyPr>
          <a:lstStyle/>
          <a:p>
            <a:pPr algn="r" rtl="0"/>
            <a:r>
              <a:rPr lang="ko-KR" sz="900" b="0" i="0" u="none" strike="noStrike" baseline="0" dirty="0">
                <a:solidFill>
                  <a:schemeClr val="bg1"/>
                </a:solidFill>
                <a:latin typeface="Tahoma" panose="020B0604030504040204" pitchFamily="34" charset="0"/>
                <a:cs typeface="Tahoma" panose="020B0604030504040204" pitchFamily="34" charset="0"/>
              </a:rPr>
              <a:t>Office 365 데이터를 백업하지 않음</a:t>
            </a:r>
          </a:p>
        </p:txBody>
      </p:sp>
      <p:sp>
        <p:nvSpPr>
          <p:cNvPr id="47" name="Прямоугольник 56">
            <a:extLst>
              <a:ext uri="{FF2B5EF4-FFF2-40B4-BE49-F238E27FC236}">
                <a16:creationId xmlns:a16="http://schemas.microsoft.com/office/drawing/2014/main" id="{927160E2-1331-4661-9C81-47EEFD811546}"/>
              </a:ext>
            </a:extLst>
          </p:cNvPr>
          <p:cNvSpPr/>
          <p:nvPr/>
        </p:nvSpPr>
        <p:spPr>
          <a:xfrm>
            <a:off x="4025405" y="2830242"/>
            <a:ext cx="2610973" cy="230832"/>
          </a:xfrm>
          <a:prstGeom prst="rect">
            <a:avLst/>
          </a:prstGeom>
        </p:spPr>
        <p:txBody>
          <a:bodyPr wrap="square">
            <a:spAutoFit/>
          </a:bodyPr>
          <a:lstStyle/>
          <a:p>
            <a:pPr algn="r" rtl="0"/>
            <a:r>
              <a:rPr lang="ko-KR" sz="900" b="1" i="0" u="none" strike="noStrike" baseline="0" dirty="0">
                <a:solidFill>
                  <a:srgbClr val="00E296"/>
                </a:solidFill>
                <a:latin typeface="Tahoma" panose="020B0604030504040204" pitchFamily="34" charset="0"/>
                <a:cs typeface="Tahoma" panose="020B0604030504040204" pitchFamily="34" charset="0"/>
              </a:rPr>
              <a:t>Veeam </a:t>
            </a:r>
            <a:r>
              <a:rPr lang="ko-KR" sz="900" b="1" i="0" u="none" strike="noStrike" baseline="0" dirty="0" err="1">
                <a:solidFill>
                  <a:srgbClr val="00E296"/>
                </a:solidFill>
                <a:latin typeface="Tahoma" panose="020B0604030504040204" pitchFamily="34" charset="0"/>
                <a:cs typeface="Tahoma" panose="020B0604030504040204" pitchFamily="34" charset="0"/>
              </a:rPr>
              <a:t>Backup</a:t>
            </a:r>
            <a:r>
              <a:rPr lang="ko-KR" sz="900" b="1" i="0" u="none" strike="noStrike" baseline="0" dirty="0">
                <a:solidFill>
                  <a:srgbClr val="00E296"/>
                </a:solidFill>
                <a:latin typeface="Tahoma" panose="020B0604030504040204" pitchFamily="34" charset="0"/>
                <a:cs typeface="Tahoma" panose="020B0604030504040204" pitchFamily="34" charset="0"/>
              </a:rPr>
              <a:t> </a:t>
            </a:r>
            <a:r>
              <a:rPr lang="ko-KR" sz="900" b="1" i="1" u="none" strike="noStrike" baseline="0" dirty="0">
                <a:solidFill>
                  <a:srgbClr val="00E296"/>
                </a:solidFill>
                <a:latin typeface="Tahoma" panose="020B0604030504040204" pitchFamily="34" charset="0"/>
                <a:cs typeface="Tahoma" panose="020B0604030504040204" pitchFamily="34" charset="0"/>
              </a:rPr>
              <a:t>for Microsoft Office 365</a:t>
            </a:r>
          </a:p>
        </p:txBody>
      </p:sp>
      <p:sp>
        <p:nvSpPr>
          <p:cNvPr id="48" name="Прямоугольник 57">
            <a:extLst>
              <a:ext uri="{FF2B5EF4-FFF2-40B4-BE49-F238E27FC236}">
                <a16:creationId xmlns:a16="http://schemas.microsoft.com/office/drawing/2014/main" id="{0FCA3102-4CD4-4451-815D-E42FC2EC6DCE}"/>
              </a:ext>
            </a:extLst>
          </p:cNvPr>
          <p:cNvSpPr/>
          <p:nvPr/>
        </p:nvSpPr>
        <p:spPr>
          <a:xfrm>
            <a:off x="4161868" y="3459231"/>
            <a:ext cx="2474510" cy="369332"/>
          </a:xfrm>
          <a:prstGeom prst="rect">
            <a:avLst/>
          </a:prstGeom>
        </p:spPr>
        <p:txBody>
          <a:bodyPr wrap="square">
            <a:spAutoFit/>
          </a:bodyPr>
          <a:lstStyle/>
          <a:p>
            <a:pPr algn="r" rtl="0"/>
            <a:r>
              <a:rPr lang="ko-KR" sz="900" b="0" i="0" u="none" strike="noStrike" baseline="0">
                <a:solidFill>
                  <a:schemeClr val="bg1"/>
                </a:solidFill>
                <a:latin typeface="Tahoma" panose="020B0604030504040204" pitchFamily="34" charset="0"/>
                <a:cs typeface="Tahoma" panose="020B0604030504040204" pitchFamily="34" charset="0"/>
              </a:rPr>
              <a:t>타사 백업 솔루션을 </a:t>
            </a:r>
            <a:br>
              <a:rPr lang="en-US" sz="900" b="0" i="0" u="none" strike="noStrike" baseline="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ko-KR" sz="900" b="0" i="0" u="none" strike="noStrike" baseline="0">
                <a:solidFill>
                  <a:schemeClr val="bg1"/>
                </a:solidFill>
                <a:latin typeface="Tahoma" panose="020B0604030504040204" pitchFamily="34" charset="0"/>
                <a:cs typeface="Tahoma" panose="020B0604030504040204" pitchFamily="34" charset="0"/>
              </a:rPr>
              <a:t>온프레미스로 사용</a:t>
            </a:r>
          </a:p>
        </p:txBody>
      </p:sp>
      <p:sp>
        <p:nvSpPr>
          <p:cNvPr id="49" name="Прямоугольник 58">
            <a:extLst>
              <a:ext uri="{FF2B5EF4-FFF2-40B4-BE49-F238E27FC236}">
                <a16:creationId xmlns:a16="http://schemas.microsoft.com/office/drawing/2014/main" id="{5AD4257B-7F3A-4263-BD57-02F8D0C905B9}"/>
              </a:ext>
            </a:extLst>
          </p:cNvPr>
          <p:cNvSpPr/>
          <p:nvPr/>
        </p:nvSpPr>
        <p:spPr>
          <a:xfrm>
            <a:off x="3669383" y="3849273"/>
            <a:ext cx="2960595" cy="369332"/>
          </a:xfrm>
          <a:prstGeom prst="rect">
            <a:avLst/>
          </a:prstGeom>
        </p:spPr>
        <p:txBody>
          <a:bodyPr wrap="square">
            <a:spAutoFit/>
          </a:bodyPr>
          <a:lstStyle/>
          <a:p>
            <a:pPr algn="r" rtl="0"/>
            <a:r>
              <a:rPr lang="ko-KR" sz="900" b="0" i="0" u="none" strike="noStrike" baseline="0">
                <a:solidFill>
                  <a:schemeClr val="bg1"/>
                </a:solidFill>
                <a:latin typeface="Tahoma" panose="020B0604030504040204" pitchFamily="34" charset="0"/>
                <a:cs typeface="Tahoma" panose="020B0604030504040204" pitchFamily="34" charset="0"/>
              </a:rPr>
              <a:t>클라우드 서비스로 운영되는 </a:t>
            </a:r>
            <a:br>
              <a:rPr lang="en-US" sz="900" b="0" i="0" u="none" strike="noStrike" baseline="0" dirty="0">
                <a:solidFill>
                  <a:schemeClr val="bg1"/>
                </a:solidFill>
                <a:latin typeface="Tahoma" panose="020B0604030504040204" pitchFamily="34" charset="0"/>
                <a:ea typeface="Tahoma" panose="020B0604030504040204" pitchFamily="34" charset="0"/>
                <a:cs typeface="Tahoma" panose="020B0604030504040204" pitchFamily="34" charset="0"/>
              </a:rPr>
            </a:br>
            <a:r>
              <a:rPr lang="ko-KR" sz="900" b="0" i="0" u="none" strike="noStrike" baseline="0">
                <a:solidFill>
                  <a:schemeClr val="bg1"/>
                </a:solidFill>
                <a:latin typeface="Tahoma" panose="020B0604030504040204" pitchFamily="34" charset="0"/>
                <a:cs typeface="Tahoma" panose="020B0604030504040204" pitchFamily="34" charset="0"/>
              </a:rPr>
              <a:t>타사 백업 솔루션 사용</a:t>
            </a:r>
          </a:p>
        </p:txBody>
      </p:sp>
      <p:sp>
        <p:nvSpPr>
          <p:cNvPr id="50" name="TextBox 49">
            <a:extLst>
              <a:ext uri="{FF2B5EF4-FFF2-40B4-BE49-F238E27FC236}">
                <a16:creationId xmlns:a16="http://schemas.microsoft.com/office/drawing/2014/main" id="{73F7984E-D925-476F-99BB-C1F13ECD3F10}"/>
              </a:ext>
            </a:extLst>
          </p:cNvPr>
          <p:cNvSpPr txBox="1"/>
          <p:nvPr/>
        </p:nvSpPr>
        <p:spPr>
          <a:xfrm>
            <a:off x="6854150" y="2140398"/>
            <a:ext cx="528917" cy="184666"/>
          </a:xfrm>
          <a:prstGeom prst="rect">
            <a:avLst/>
          </a:prstGeom>
          <a:noFill/>
        </p:spPr>
        <p:txBody>
          <a:bodyPr wrap="square" lIns="0" tIns="0" rIns="0" bIns="0" rtlCol="0">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ko-KR" sz="1200" i="0" u="none" strike="noStrike" kern="1200" cap="none" spc="0" normalizeH="0">
                <a:ln>
                  <a:noFill/>
                </a:ln>
                <a:solidFill>
                  <a:schemeClr val="bg1"/>
                </a:solidFill>
                <a:effectLst/>
                <a:uLnTx/>
                <a:uFillTx/>
                <a:latin typeface="Tahoma" panose="020B0604030504040204" pitchFamily="34" charset="0"/>
                <a:cs typeface="Tahoma" panose="020B0604030504040204" pitchFamily="34" charset="0"/>
              </a:rPr>
              <a:t>2%</a:t>
            </a:r>
          </a:p>
        </p:txBody>
      </p:sp>
      <p:sp>
        <p:nvSpPr>
          <p:cNvPr id="51" name="TextBox 50">
            <a:extLst>
              <a:ext uri="{FF2B5EF4-FFF2-40B4-BE49-F238E27FC236}">
                <a16:creationId xmlns:a16="http://schemas.microsoft.com/office/drawing/2014/main" id="{129DBB87-E293-4AD6-A266-6A4D1506A266}"/>
              </a:ext>
            </a:extLst>
          </p:cNvPr>
          <p:cNvSpPr txBox="1"/>
          <p:nvPr/>
        </p:nvSpPr>
        <p:spPr>
          <a:xfrm>
            <a:off x="7355309" y="1414555"/>
            <a:ext cx="528917" cy="184666"/>
          </a:xfrm>
          <a:prstGeom prst="rect">
            <a:avLst/>
          </a:prstGeom>
          <a:noFill/>
        </p:spPr>
        <p:txBody>
          <a:bodyPr wrap="square" lIns="0" tIns="0" rIns="0" bIns="0" rtlCol="0">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ko-KR" sz="1200" i="0" u="none" strike="noStrike" kern="1200" cap="none" spc="0" normalizeH="0">
                <a:ln>
                  <a:noFill/>
                </a:ln>
                <a:solidFill>
                  <a:schemeClr val="bg1"/>
                </a:solidFill>
                <a:effectLst/>
                <a:uLnTx/>
                <a:uFillTx/>
                <a:latin typeface="Tahoma" panose="020B0604030504040204" pitchFamily="34" charset="0"/>
                <a:cs typeface="Tahoma" panose="020B0604030504040204" pitchFamily="34" charset="0"/>
              </a:rPr>
              <a:t>20%</a:t>
            </a:r>
          </a:p>
        </p:txBody>
      </p:sp>
      <p:sp>
        <p:nvSpPr>
          <p:cNvPr id="52" name="Прямоугольник 61">
            <a:extLst>
              <a:ext uri="{FF2B5EF4-FFF2-40B4-BE49-F238E27FC236}">
                <a16:creationId xmlns:a16="http://schemas.microsoft.com/office/drawing/2014/main" id="{A40B21EB-A515-4AC8-8910-E4A1EFC54996}"/>
              </a:ext>
            </a:extLst>
          </p:cNvPr>
          <p:cNvSpPr/>
          <p:nvPr/>
        </p:nvSpPr>
        <p:spPr>
          <a:xfrm>
            <a:off x="3848669" y="2107489"/>
            <a:ext cx="2780879" cy="230832"/>
          </a:xfrm>
          <a:prstGeom prst="rect">
            <a:avLst/>
          </a:prstGeom>
        </p:spPr>
        <p:txBody>
          <a:bodyPr wrap="square">
            <a:spAutoFit/>
          </a:bodyPr>
          <a:lstStyle/>
          <a:p>
            <a:pPr algn="r" rtl="0"/>
            <a:r>
              <a:rPr lang="ko-KR" sz="900" b="0" i="0" u="none" strike="noStrike" baseline="0" dirty="0">
                <a:solidFill>
                  <a:schemeClr val="bg1"/>
                </a:solidFill>
                <a:latin typeface="Tahoma" panose="020B0604030504040204" pitchFamily="34" charset="0"/>
                <a:cs typeface="Tahoma" panose="020B0604030504040204" pitchFamily="34" charset="0"/>
              </a:rPr>
              <a:t>데이터를 </a:t>
            </a:r>
            <a:r>
              <a:rPr lang="ko-KR" sz="900" b="0" i="0" u="none" strike="noStrike" baseline="0" dirty="0" err="1">
                <a:solidFill>
                  <a:schemeClr val="bg1"/>
                </a:solidFill>
                <a:latin typeface="Tahoma" panose="020B0604030504040204" pitchFamily="34" charset="0"/>
                <a:cs typeface="Tahoma" panose="020B0604030504040204" pitchFamily="34" charset="0"/>
              </a:rPr>
              <a:t>온프레미스</a:t>
            </a:r>
            <a:r>
              <a:rPr lang="ko-KR" sz="900" b="0" i="0" u="none" strike="noStrike" baseline="0" dirty="0">
                <a:solidFill>
                  <a:schemeClr val="bg1"/>
                </a:solidFill>
                <a:latin typeface="Tahoma" panose="020B0604030504040204" pitchFamily="34" charset="0"/>
                <a:cs typeface="Tahoma" panose="020B0604030504040204" pitchFamily="34" charset="0"/>
              </a:rPr>
              <a:t> 데이터 센터에 수동으로 복사</a:t>
            </a:r>
          </a:p>
        </p:txBody>
      </p:sp>
      <p:sp>
        <p:nvSpPr>
          <p:cNvPr id="53" name="Прямоугольник 62">
            <a:extLst>
              <a:ext uri="{FF2B5EF4-FFF2-40B4-BE49-F238E27FC236}">
                <a16:creationId xmlns:a16="http://schemas.microsoft.com/office/drawing/2014/main" id="{9B6D7643-9344-4DC8-9B0B-F1F000A938B5}"/>
              </a:ext>
            </a:extLst>
          </p:cNvPr>
          <p:cNvSpPr/>
          <p:nvPr/>
        </p:nvSpPr>
        <p:spPr>
          <a:xfrm>
            <a:off x="4161867" y="3096081"/>
            <a:ext cx="2474510" cy="369332"/>
          </a:xfrm>
          <a:prstGeom prst="rect">
            <a:avLst/>
          </a:prstGeom>
        </p:spPr>
        <p:txBody>
          <a:bodyPr wrap="square">
            <a:spAutoFit/>
          </a:bodyPr>
          <a:lstStyle/>
          <a:p>
            <a:pPr algn="r" rtl="0"/>
            <a:r>
              <a:rPr lang="ko-KR" sz="900" b="0" i="0" u="none" strike="noStrike" baseline="0" dirty="0">
                <a:solidFill>
                  <a:schemeClr val="bg1"/>
                </a:solidFill>
                <a:latin typeface="Tahoma" panose="020B0604030504040204" pitchFamily="34" charset="0"/>
                <a:cs typeface="Tahoma" panose="020B0604030504040204" pitchFamily="34" charset="0"/>
              </a:rPr>
              <a:t>다른 </a:t>
            </a:r>
            <a:r>
              <a:rPr lang="ko-KR" sz="900" b="0" i="0" u="none" strike="noStrike" baseline="0" dirty="0" err="1">
                <a:solidFill>
                  <a:schemeClr val="bg1"/>
                </a:solidFill>
                <a:latin typeface="Tahoma" panose="020B0604030504040204" pitchFamily="34" charset="0"/>
                <a:cs typeface="Tahoma" panose="020B0604030504040204" pitchFamily="34" charset="0"/>
              </a:rPr>
              <a:t>SaaS</a:t>
            </a:r>
            <a:r>
              <a:rPr lang="ko-KR" sz="900" b="0" i="0" u="none" strike="noStrike" baseline="0" dirty="0">
                <a:solidFill>
                  <a:schemeClr val="bg1"/>
                </a:solidFill>
                <a:latin typeface="Tahoma" panose="020B0604030504040204" pitchFamily="34" charset="0"/>
                <a:cs typeface="Tahoma" panose="020B0604030504040204" pitchFamily="34" charset="0"/>
              </a:rPr>
              <a:t>(</a:t>
            </a:r>
            <a:r>
              <a:rPr lang="ko-KR" sz="900" b="0" i="0" u="none" strike="noStrike" baseline="0" dirty="0" err="1">
                <a:solidFill>
                  <a:schemeClr val="bg1"/>
                </a:solidFill>
                <a:latin typeface="Tahoma" panose="020B0604030504040204" pitchFamily="34" charset="0"/>
                <a:cs typeface="Tahoma" panose="020B0604030504040204" pitchFamily="34" charset="0"/>
              </a:rPr>
              <a:t>Software</a:t>
            </a:r>
            <a:r>
              <a:rPr lang="ko-KR" sz="900" b="0" i="0" u="none" strike="noStrike" baseline="0" dirty="0">
                <a:solidFill>
                  <a:schemeClr val="bg1"/>
                </a:solidFill>
                <a:latin typeface="Tahoma" panose="020B0604030504040204" pitchFamily="34" charset="0"/>
                <a:cs typeface="Tahoma" panose="020B0604030504040204" pitchFamily="34" charset="0"/>
              </a:rPr>
              <a:t>-</a:t>
            </a:r>
            <a:r>
              <a:rPr lang="ko-KR" sz="900" b="0" i="0" u="none" strike="noStrike" baseline="0" dirty="0" err="1">
                <a:solidFill>
                  <a:schemeClr val="bg1"/>
                </a:solidFill>
                <a:latin typeface="Tahoma" panose="020B0604030504040204" pitchFamily="34" charset="0"/>
                <a:cs typeface="Tahoma" panose="020B0604030504040204" pitchFamily="34" charset="0"/>
              </a:rPr>
              <a:t>as</a:t>
            </a:r>
            <a:r>
              <a:rPr lang="ko-KR" sz="900" b="0" i="0" u="none" strike="noStrike" baseline="0" dirty="0">
                <a:solidFill>
                  <a:schemeClr val="bg1"/>
                </a:solidFill>
                <a:latin typeface="Tahoma" panose="020B0604030504040204" pitchFamily="34" charset="0"/>
                <a:cs typeface="Tahoma" panose="020B0604030504040204" pitchFamily="34" charset="0"/>
              </a:rPr>
              <a:t>-</a:t>
            </a:r>
            <a:r>
              <a:rPr lang="ko-KR" sz="900" b="0" i="0" u="none" strike="noStrike" baseline="0" dirty="0" err="1">
                <a:solidFill>
                  <a:schemeClr val="bg1"/>
                </a:solidFill>
                <a:latin typeface="Tahoma" panose="020B0604030504040204" pitchFamily="34" charset="0"/>
                <a:cs typeface="Tahoma" panose="020B0604030504040204" pitchFamily="34" charset="0"/>
              </a:rPr>
              <a:t>a</a:t>
            </a:r>
            <a:r>
              <a:rPr lang="ko-KR" sz="900" b="0" i="0" u="none" strike="noStrike" baseline="0" dirty="0">
                <a:solidFill>
                  <a:schemeClr val="bg1"/>
                </a:solidFill>
                <a:latin typeface="Tahoma" panose="020B0604030504040204" pitchFamily="34" charset="0"/>
                <a:cs typeface="Tahoma" panose="020B0604030504040204" pitchFamily="34" charset="0"/>
              </a:rPr>
              <a:t>-Service) 백업</a:t>
            </a:r>
            <a:r>
              <a:rPr lang="en-US" altLang="ko-KR" sz="900" b="0" i="0" u="none" strike="noStrike" baseline="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ko-KR" sz="900" b="0" i="0" u="none" strike="noStrike" baseline="0" dirty="0">
                <a:solidFill>
                  <a:schemeClr val="bg1"/>
                </a:solidFill>
                <a:latin typeface="Tahoma" panose="020B0604030504040204" pitchFamily="34" charset="0"/>
                <a:cs typeface="Tahoma" panose="020B0604030504040204" pitchFamily="34" charset="0"/>
              </a:rPr>
              <a:t>솔루션 사용</a:t>
            </a:r>
          </a:p>
        </p:txBody>
      </p:sp>
      <p:sp>
        <p:nvSpPr>
          <p:cNvPr id="54" name="Прямоугольник 63">
            <a:extLst>
              <a:ext uri="{FF2B5EF4-FFF2-40B4-BE49-F238E27FC236}">
                <a16:creationId xmlns:a16="http://schemas.microsoft.com/office/drawing/2014/main" id="{687AF30D-43F9-4741-A886-D66417C76FBA}"/>
              </a:ext>
            </a:extLst>
          </p:cNvPr>
          <p:cNvSpPr/>
          <p:nvPr/>
        </p:nvSpPr>
        <p:spPr bwMode="auto">
          <a:xfrm>
            <a:off x="6705064" y="2505467"/>
            <a:ext cx="45719" cy="18000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Tahoma" panose="020B0604030504040204" pitchFamily="34" charset="0"/>
              <a:ea typeface="Tahoma" panose="020B0604030504040204" pitchFamily="34" charset="0"/>
              <a:cs typeface="Tahoma" panose="020B0604030504040204" pitchFamily="34" charset="0"/>
            </a:endParaRPr>
          </a:p>
        </p:txBody>
      </p:sp>
      <p:sp>
        <p:nvSpPr>
          <p:cNvPr id="55" name="TextBox 54">
            <a:extLst>
              <a:ext uri="{FF2B5EF4-FFF2-40B4-BE49-F238E27FC236}">
                <a16:creationId xmlns:a16="http://schemas.microsoft.com/office/drawing/2014/main" id="{16AC1D3A-4DE6-4EA0-AEAB-808A1239407F}"/>
              </a:ext>
            </a:extLst>
          </p:cNvPr>
          <p:cNvSpPr txBox="1"/>
          <p:nvPr/>
        </p:nvSpPr>
        <p:spPr>
          <a:xfrm>
            <a:off x="6854150" y="2499073"/>
            <a:ext cx="528917" cy="184666"/>
          </a:xfrm>
          <a:prstGeom prst="rect">
            <a:avLst/>
          </a:prstGeom>
          <a:noFill/>
        </p:spPr>
        <p:txBody>
          <a:bodyPr wrap="square" lIns="0" tIns="0" rIns="0" bIns="0" rtlCol="0">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lang="ko-KR" sz="1200" i="0" u="none" strike="noStrike" kern="1200" cap="none" spc="0" normalizeH="0">
                <a:ln>
                  <a:noFill/>
                </a:ln>
                <a:solidFill>
                  <a:schemeClr val="bg1"/>
                </a:solidFill>
                <a:effectLst/>
                <a:uLnTx/>
                <a:uFillTx/>
                <a:latin typeface="Tahoma" panose="020B0604030504040204" pitchFamily="34" charset="0"/>
                <a:cs typeface="Tahoma" panose="020B0604030504040204" pitchFamily="34" charset="0"/>
              </a:rPr>
              <a:t>1%</a:t>
            </a:r>
          </a:p>
        </p:txBody>
      </p:sp>
      <p:sp>
        <p:nvSpPr>
          <p:cNvPr id="56" name="Прямоугольник 65">
            <a:extLst>
              <a:ext uri="{FF2B5EF4-FFF2-40B4-BE49-F238E27FC236}">
                <a16:creationId xmlns:a16="http://schemas.microsoft.com/office/drawing/2014/main" id="{84D50BFD-5660-4302-BDA0-0478E946FD29}"/>
              </a:ext>
            </a:extLst>
          </p:cNvPr>
          <p:cNvSpPr/>
          <p:nvPr/>
        </p:nvSpPr>
        <p:spPr>
          <a:xfrm>
            <a:off x="4155038" y="2460462"/>
            <a:ext cx="2474510" cy="230832"/>
          </a:xfrm>
          <a:prstGeom prst="rect">
            <a:avLst/>
          </a:prstGeom>
        </p:spPr>
        <p:txBody>
          <a:bodyPr wrap="square">
            <a:spAutoFit/>
          </a:bodyPr>
          <a:lstStyle/>
          <a:p>
            <a:pPr algn="r" rtl="0"/>
            <a:r>
              <a:rPr lang="ko-KR" sz="900" b="0" i="0" u="none" strike="noStrike" baseline="0" dirty="0">
                <a:solidFill>
                  <a:schemeClr val="bg1"/>
                </a:solidFill>
                <a:latin typeface="Tahoma" panose="020B0604030504040204" pitchFamily="34" charset="0"/>
                <a:cs typeface="Tahoma" panose="020B0604030504040204" pitchFamily="34" charset="0"/>
              </a:rPr>
              <a:t>데이터를 다른 클라우드에 수동으로 복사</a:t>
            </a:r>
          </a:p>
        </p:txBody>
      </p:sp>
      <p:sp>
        <p:nvSpPr>
          <p:cNvPr id="3" name="직사각형 2">
            <a:extLst>
              <a:ext uri="{FF2B5EF4-FFF2-40B4-BE49-F238E27FC236}">
                <a16:creationId xmlns:a16="http://schemas.microsoft.com/office/drawing/2014/main" id="{CB5E9ADB-D222-465B-988C-CB8392585D48}"/>
              </a:ext>
            </a:extLst>
          </p:cNvPr>
          <p:cNvSpPr/>
          <p:nvPr/>
        </p:nvSpPr>
        <p:spPr bwMode="auto">
          <a:xfrm>
            <a:off x="4025405" y="2759318"/>
            <a:ext cx="4650283" cy="383708"/>
          </a:xfrm>
          <a:prstGeom prst="rect">
            <a:avLst/>
          </a:prstGeom>
          <a:noFill/>
          <a:ln w="31750">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7" name="Content Placeholder 1">
            <a:extLst>
              <a:ext uri="{FF2B5EF4-FFF2-40B4-BE49-F238E27FC236}">
                <a16:creationId xmlns:a16="http://schemas.microsoft.com/office/drawing/2014/main" id="{B75EF8BF-DBD1-4ED1-821A-F1344A0C82C5}"/>
              </a:ext>
            </a:extLst>
          </p:cNvPr>
          <p:cNvSpPr txBox="1">
            <a:spLocks/>
          </p:cNvSpPr>
          <p:nvPr/>
        </p:nvSpPr>
        <p:spPr>
          <a:xfrm>
            <a:off x="109112" y="859397"/>
            <a:ext cx="8898179" cy="439799"/>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685859">
              <a:buNone/>
            </a:pPr>
            <a:r>
              <a:rPr lang="ko-KR" altLang="en-US" sz="1400" b="1" dirty="0">
                <a:solidFill>
                  <a:srgbClr val="FFFFFF"/>
                </a:solidFill>
                <a:latin typeface="맑은 고딕" panose="020B0503020000020004" pitchFamily="50" charset="-127"/>
                <a:ea typeface="맑은 고딕" panose="020B0503020000020004" pitchFamily="50" charset="-127"/>
              </a:rPr>
              <a:t>전세계 </a:t>
            </a:r>
            <a:r>
              <a:rPr lang="en-US" altLang="ko-KR" sz="1400" b="1" dirty="0">
                <a:solidFill>
                  <a:srgbClr val="FFFFFF"/>
                </a:solidFill>
                <a:latin typeface="맑은 고딕" panose="020B0503020000020004" pitchFamily="50" charset="-127"/>
                <a:ea typeface="맑은 고딕" panose="020B0503020000020004" pitchFamily="50" charset="-127"/>
              </a:rPr>
              <a:t>O365 </a:t>
            </a:r>
            <a:r>
              <a:rPr lang="ko-KR" altLang="en-US" sz="1400" b="1" dirty="0">
                <a:solidFill>
                  <a:srgbClr val="FFFFFF"/>
                </a:solidFill>
                <a:latin typeface="맑은 고딕" panose="020B0503020000020004" pitchFamily="50" charset="-127"/>
                <a:ea typeface="맑은 고딕" panose="020B0503020000020004" pitchFamily="50" charset="-127"/>
              </a:rPr>
              <a:t>백업 사용 고객 중의 </a:t>
            </a:r>
            <a:r>
              <a:rPr lang="en-US" altLang="ko-KR" sz="1400" b="1" dirty="0">
                <a:solidFill>
                  <a:srgbClr val="00E296"/>
                </a:solidFill>
                <a:latin typeface="맑은 고딕" panose="020B0503020000020004" pitchFamily="50" charset="-127"/>
                <a:ea typeface="맑은 고딕" panose="020B0503020000020004" pitchFamily="50" charset="-127"/>
              </a:rPr>
              <a:t>58% </a:t>
            </a:r>
            <a:r>
              <a:rPr lang="ko-KR" altLang="en-US" sz="1400" b="1" dirty="0">
                <a:solidFill>
                  <a:srgbClr val="00E296"/>
                </a:solidFill>
                <a:latin typeface="맑은 고딕" panose="020B0503020000020004" pitchFamily="50" charset="-127"/>
                <a:ea typeface="맑은 고딕" panose="020B0503020000020004" pitchFamily="50" charset="-127"/>
              </a:rPr>
              <a:t>이상이 </a:t>
            </a:r>
            <a:r>
              <a:rPr lang="en-US" altLang="ko-KR" sz="1400" b="1" dirty="0">
                <a:solidFill>
                  <a:srgbClr val="00E296"/>
                </a:solidFill>
                <a:latin typeface="맑은 고딕" panose="020B0503020000020004" pitchFamily="50" charset="-127"/>
                <a:ea typeface="맑은 고딕" panose="020B0503020000020004" pitchFamily="50" charset="-127"/>
              </a:rPr>
              <a:t>Veeam O365 </a:t>
            </a:r>
            <a:r>
              <a:rPr lang="ko-KR" altLang="en-US" sz="1400" b="1" dirty="0">
                <a:solidFill>
                  <a:srgbClr val="00E296"/>
                </a:solidFill>
                <a:latin typeface="맑은 고딕" panose="020B0503020000020004" pitchFamily="50" charset="-127"/>
                <a:ea typeface="맑은 고딕" panose="020B0503020000020004" pitchFamily="50" charset="-127"/>
              </a:rPr>
              <a:t>제품을 사용</a:t>
            </a:r>
            <a:r>
              <a:rPr lang="ko-KR" altLang="en-US" sz="1400" b="1" dirty="0">
                <a:solidFill>
                  <a:srgbClr val="FFFFFF"/>
                </a:solidFill>
                <a:latin typeface="맑은 고딕" panose="020B0503020000020004" pitchFamily="50" charset="-127"/>
                <a:ea typeface="맑은 고딕" panose="020B0503020000020004" pitchFamily="50" charset="-127"/>
              </a:rPr>
              <a:t> 중입니다</a:t>
            </a:r>
            <a:r>
              <a:rPr lang="en-US" altLang="ko-KR" sz="1400" b="1" dirty="0">
                <a:solidFill>
                  <a:srgbClr val="FFFFFF"/>
                </a:solidFill>
                <a:latin typeface="맑은 고딕" panose="020B0503020000020004" pitchFamily="50" charset="-127"/>
                <a:ea typeface="맑은 고딕" panose="020B0503020000020004" pitchFamily="50" charset="-127"/>
              </a:rPr>
              <a:t>.</a:t>
            </a:r>
            <a:endParaRPr lang="ko-KR" altLang="en-US" sz="1400" b="1" dirty="0">
              <a:solidFill>
                <a:srgbClr val="FFFFFF"/>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6498021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dirty="0"/>
              <a:t>하이브리드 클라우드에 최적화된 제품</a:t>
            </a:r>
            <a:endParaRPr lang="en-US" altLang="ko-KR" dirty="0"/>
          </a:p>
        </p:txBody>
      </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하이브리드 클라우드 환경에서 </a:t>
            </a:r>
            <a:r>
              <a:rPr lang="en-US" altLang="ko-KR" sz="1400" b="1" dirty="0">
                <a:solidFill>
                  <a:schemeClr val="bg1"/>
                </a:solidFill>
                <a:latin typeface="맑은 고딕" panose="020B0503020000020004" pitchFamily="50" charset="-127"/>
                <a:ea typeface="맑은 고딕" panose="020B0503020000020004" pitchFamily="50" charset="-127"/>
              </a:rPr>
              <a:t>OS, DB, </a:t>
            </a:r>
            <a:r>
              <a:rPr lang="ko-KR" altLang="en-US" sz="1400" b="1" dirty="0">
                <a:solidFill>
                  <a:schemeClr val="bg1"/>
                </a:solidFill>
                <a:latin typeface="맑은 고딕" panose="020B0503020000020004" pitchFamily="50" charset="-127"/>
                <a:ea typeface="맑은 고딕" panose="020B0503020000020004" pitchFamily="50" charset="-127"/>
              </a:rPr>
              <a:t>가상화 등 모든 플랫폼을 단일 제품으로 지원하는 </a:t>
            </a:r>
            <a:endParaRPr lang="en-US" altLang="ko-KR" sz="1400" b="1" dirty="0">
              <a:solidFill>
                <a:schemeClr val="bg1"/>
              </a:solidFill>
              <a:latin typeface="맑은 고딕" panose="020B0503020000020004" pitchFamily="50" charset="-127"/>
              <a:ea typeface="맑은 고딕" panose="020B0503020000020004" pitchFamily="50" charset="-127"/>
            </a:endParaRPr>
          </a:p>
          <a:p>
            <a:pPr marL="0" lvl="0" indent="0" algn="ctr">
              <a:buNone/>
              <a:defRPr/>
            </a:pPr>
            <a:r>
              <a:rPr lang="ko-KR" altLang="en-US" sz="1400" b="1" dirty="0">
                <a:solidFill>
                  <a:srgbClr val="00E296"/>
                </a:solidFill>
                <a:latin typeface="맑은 고딕" panose="020B0503020000020004" pitchFamily="50" charset="-127"/>
                <a:ea typeface="맑은 고딕" panose="020B0503020000020004" pitchFamily="50" charset="-127"/>
              </a:rPr>
              <a:t>유일한 클라우드 데이터 관리 솔루션</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graphicFrame>
        <p:nvGraphicFramePr>
          <p:cNvPr id="40" name="표 39">
            <a:extLst>
              <a:ext uri="{FF2B5EF4-FFF2-40B4-BE49-F238E27FC236}">
                <a16:creationId xmlns:a16="http://schemas.microsoft.com/office/drawing/2014/main" id="{2EFF0020-85B1-42FF-A695-CB992FF88541}"/>
              </a:ext>
            </a:extLst>
          </p:cNvPr>
          <p:cNvGraphicFramePr>
            <a:graphicFrameLocks noGrp="1"/>
          </p:cNvGraphicFramePr>
          <p:nvPr>
            <p:extLst>
              <p:ext uri="{D42A27DB-BD31-4B8C-83A1-F6EECF244321}">
                <p14:modId xmlns:p14="http://schemas.microsoft.com/office/powerpoint/2010/main" val="2270852911"/>
              </p:ext>
            </p:extLst>
          </p:nvPr>
        </p:nvGraphicFramePr>
        <p:xfrm>
          <a:off x="461580" y="1335440"/>
          <a:ext cx="8225219" cy="2452018"/>
        </p:xfrm>
        <a:graphic>
          <a:graphicData uri="http://schemas.openxmlformats.org/drawingml/2006/table">
            <a:tbl>
              <a:tblPr firstRow="1" bandRow="1">
                <a:tableStyleId>{5C22544A-7EE6-4342-B048-85BDC9FD1C3A}</a:tableStyleId>
              </a:tblPr>
              <a:tblGrid>
                <a:gridCol w="1056324">
                  <a:extLst>
                    <a:ext uri="{9D8B030D-6E8A-4147-A177-3AD203B41FA5}">
                      <a16:colId xmlns:a16="http://schemas.microsoft.com/office/drawing/2014/main" val="2824655038"/>
                    </a:ext>
                  </a:extLst>
                </a:gridCol>
                <a:gridCol w="1433779">
                  <a:extLst>
                    <a:ext uri="{9D8B030D-6E8A-4147-A177-3AD203B41FA5}">
                      <a16:colId xmlns:a16="http://schemas.microsoft.com/office/drawing/2014/main" val="3956535246"/>
                    </a:ext>
                  </a:extLst>
                </a:gridCol>
                <a:gridCol w="1433779">
                  <a:extLst>
                    <a:ext uri="{9D8B030D-6E8A-4147-A177-3AD203B41FA5}">
                      <a16:colId xmlns:a16="http://schemas.microsoft.com/office/drawing/2014/main" val="2676189111"/>
                    </a:ext>
                  </a:extLst>
                </a:gridCol>
                <a:gridCol w="1433779">
                  <a:extLst>
                    <a:ext uri="{9D8B030D-6E8A-4147-A177-3AD203B41FA5}">
                      <a16:colId xmlns:a16="http://schemas.microsoft.com/office/drawing/2014/main" val="1496532975"/>
                    </a:ext>
                  </a:extLst>
                </a:gridCol>
                <a:gridCol w="1433779">
                  <a:extLst>
                    <a:ext uri="{9D8B030D-6E8A-4147-A177-3AD203B41FA5}">
                      <a16:colId xmlns:a16="http://schemas.microsoft.com/office/drawing/2014/main" val="3329626605"/>
                    </a:ext>
                  </a:extLst>
                </a:gridCol>
                <a:gridCol w="1433779">
                  <a:extLst>
                    <a:ext uri="{9D8B030D-6E8A-4147-A177-3AD203B41FA5}">
                      <a16:colId xmlns:a16="http://schemas.microsoft.com/office/drawing/2014/main" val="697023240"/>
                    </a:ext>
                  </a:extLst>
                </a:gridCol>
              </a:tblGrid>
              <a:tr h="272660">
                <a:tc rowSpan="2">
                  <a:txBody>
                    <a:bodyPr/>
                    <a:lstStyle/>
                    <a:p>
                      <a:pPr algn="ctr" latinLnBrk="0"/>
                      <a:r>
                        <a:rPr lang="ko-KR" altLang="en-US" sz="1000" dirty="0">
                          <a:solidFill>
                            <a:schemeClr val="bg1"/>
                          </a:solidFill>
                          <a:latin typeface="Arial" panose="020B0604020202020204" pitchFamily="34" charset="0"/>
                          <a:cs typeface="Arial" panose="020B0604020202020204" pitchFamily="34" charset="0"/>
                        </a:rPr>
                        <a:t>제조사</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gridSpan="3">
                  <a:txBody>
                    <a:bodyPr/>
                    <a:lstStyle/>
                    <a:p>
                      <a:pPr algn="ctr" latinLnBrk="0"/>
                      <a:r>
                        <a:rPr lang="ko-KR" altLang="en-US" sz="1000" b="1" dirty="0">
                          <a:solidFill>
                            <a:schemeClr val="bg1"/>
                          </a:solidFill>
                          <a:latin typeface="Arial" panose="020B0604020202020204" pitchFamily="34" charset="0"/>
                          <a:cs typeface="Arial" panose="020B0604020202020204" pitchFamily="34" charset="0"/>
                        </a:rPr>
                        <a:t>물리환경</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온 </a:t>
                      </a:r>
                      <a:r>
                        <a:rPr lang="ko-KR" altLang="en-US" sz="1000" b="1" dirty="0" err="1">
                          <a:solidFill>
                            <a:schemeClr val="bg1"/>
                          </a:solidFill>
                          <a:latin typeface="Arial" panose="020B0604020202020204" pitchFamily="34" charset="0"/>
                          <a:cs typeface="Arial" panose="020B0604020202020204" pitchFamily="34" charset="0"/>
                        </a:rPr>
                        <a:t>프레미스</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 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hMerge="1">
                  <a:txBody>
                    <a:bodyPr/>
                    <a:lstStyle/>
                    <a:p>
                      <a:pPr algn="ctr" latinLnBrk="1"/>
                      <a:endParaRPr lang="ko-KR" altLang="en-US" sz="1200" dirty="0">
                        <a:solidFill>
                          <a:schemeClr val="tx1"/>
                        </a:solidFill>
                      </a:endParaRPr>
                    </a:p>
                  </a:txBody>
                  <a:tcPr anchor="ctr">
                    <a:lnL w="6350" cap="flat" cmpd="sng" algn="ctr">
                      <a:solidFill>
                        <a:schemeClr val="tx1">
                          <a:lumMod val="65000"/>
                          <a:lumOff val="35000"/>
                        </a:schemeClr>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latinLnBrk="0"/>
                      <a:r>
                        <a:rPr lang="ko-KR" altLang="en-US" sz="1000" b="1" dirty="0">
                          <a:solidFill>
                            <a:schemeClr val="bg1"/>
                          </a:solidFill>
                          <a:latin typeface="Arial" panose="020B0604020202020204" pitchFamily="34" charset="0"/>
                          <a:cs typeface="Arial" panose="020B0604020202020204" pitchFamily="34" charset="0"/>
                        </a:rPr>
                        <a:t> </a:t>
                      </a:r>
                      <a:r>
                        <a:rPr lang="ko-KR" altLang="en-US" sz="1000" b="1" dirty="0" err="1">
                          <a:solidFill>
                            <a:schemeClr val="bg1"/>
                          </a:solidFill>
                          <a:latin typeface="Arial" panose="020B0604020202020204" pitchFamily="34" charset="0"/>
                          <a:cs typeface="Arial" panose="020B0604020202020204" pitchFamily="34" charset="0"/>
                        </a:rPr>
                        <a:t>프라이빗</a:t>
                      </a:r>
                      <a:r>
                        <a:rPr lang="en-US" altLang="ko-KR" sz="1000" b="1" dirty="0">
                          <a:solidFill>
                            <a:schemeClr val="bg1"/>
                          </a:solidFill>
                          <a:latin typeface="Arial" panose="020B0604020202020204" pitchFamily="34" charset="0"/>
                          <a:cs typeface="Arial" panose="020B0604020202020204" pitchFamily="34" charset="0"/>
                        </a:rPr>
                        <a:t>,</a:t>
                      </a:r>
                      <a:r>
                        <a:rPr lang="ko-KR" altLang="en-US" sz="1000" b="1" dirty="0">
                          <a:solidFill>
                            <a:schemeClr val="bg1"/>
                          </a:solidFill>
                          <a:latin typeface="Arial" panose="020B0604020202020204" pitchFamily="34" charset="0"/>
                          <a:cs typeface="Arial" panose="020B0604020202020204" pitchFamily="34" charset="0"/>
                        </a:rPr>
                        <a:t> </a:t>
                      </a:r>
                      <a:r>
                        <a:rPr lang="ko-KR" altLang="en-US" sz="1000" b="1" dirty="0" err="1">
                          <a:solidFill>
                            <a:schemeClr val="bg1"/>
                          </a:solidFill>
                          <a:latin typeface="Arial" panose="020B0604020202020204" pitchFamily="34" charset="0"/>
                          <a:cs typeface="Arial" panose="020B0604020202020204" pitchFamily="34" charset="0"/>
                        </a:rPr>
                        <a:t>퍼블릭</a:t>
                      </a:r>
                      <a:r>
                        <a:rPr lang="ko-KR" altLang="en-US" sz="1000" b="1" dirty="0">
                          <a:solidFill>
                            <a:schemeClr val="bg1"/>
                          </a:solidFill>
                          <a:latin typeface="Arial" panose="020B0604020202020204" pitchFamily="34" charset="0"/>
                          <a:cs typeface="Arial" panose="020B0604020202020204" pitchFamily="34" charset="0"/>
                        </a:rPr>
                        <a:t> 클라우드 백업</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492"/>
                    </a:solidFill>
                  </a:tcPr>
                </a:tc>
                <a:tc hMerge="1">
                  <a:txBody>
                    <a:bodyPr/>
                    <a:lstStyle/>
                    <a:p>
                      <a:pPr algn="ctr" latinLnBrk="1"/>
                      <a:endParaRPr lang="ko-KR" altLang="en-US" sz="10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052891573"/>
                  </a:ext>
                </a:extLst>
              </a:tr>
              <a:tr h="443072">
                <a:tc vMerge="1">
                  <a:txBody>
                    <a:bodyPr/>
                    <a:lstStyle/>
                    <a:p>
                      <a:pPr algn="ctr" latinLnBrk="0"/>
                      <a:endParaRPr lang="ko-KR" altLang="en-US" sz="1200" dirty="0">
                        <a:solidFill>
                          <a:schemeClr val="bg1"/>
                        </a:solidFill>
                        <a:latin typeface="Arial" panose="020B0604020202020204" pitchFamily="34" charset="0"/>
                        <a:cs typeface="Arial" panose="020B0604020202020204" pitchFamily="34" charset="0"/>
                      </a:endParaRPr>
                    </a:p>
                  </a:txBody>
                  <a:tcPr anchor="ctr">
                    <a:lnL w="6350" cap="flat" cmpd="sng" algn="ctr">
                      <a:solidFill>
                        <a:schemeClr val="tx1"/>
                      </a:solid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solidFill>
                      <a:schemeClr val="bg1">
                        <a:lumMod val="85000"/>
                      </a:schemeClr>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DB </a:t>
                      </a:r>
                      <a:r>
                        <a:rPr lang="ko-KR" altLang="en-US" sz="1000" b="0" dirty="0">
                          <a:solidFill>
                            <a:schemeClr val="bg1"/>
                          </a:solidFill>
                          <a:latin typeface="Arial" panose="020B0604020202020204" pitchFamily="34" charset="0"/>
                          <a:cs typeface="Arial" panose="020B0604020202020204" pitchFamily="34" charset="0"/>
                        </a:rPr>
                        <a:t>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File </a:t>
                      </a:r>
                      <a:r>
                        <a:rPr lang="ko-KR" altLang="en-US" sz="1000" b="0" dirty="0">
                          <a:solidFill>
                            <a:schemeClr val="bg1"/>
                          </a:solidFill>
                          <a:latin typeface="Arial" panose="020B0604020202020204" pitchFamily="34" charset="0"/>
                          <a:cs typeface="Arial" panose="020B0604020202020204" pitchFamily="34" charset="0"/>
                        </a:rPr>
                        <a:t>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OS </a:t>
                      </a:r>
                      <a:r>
                        <a:rPr lang="ko-KR" altLang="en-US" sz="1000" b="0" dirty="0">
                          <a:solidFill>
                            <a:schemeClr val="bg1"/>
                          </a:solidFill>
                          <a:latin typeface="Arial" panose="020B0604020202020204" pitchFamily="34" charset="0"/>
                          <a:cs typeface="Arial" panose="020B0604020202020204" pitchFamily="34" charset="0"/>
                        </a:rPr>
                        <a:t>백업</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VMware, Hyper-V, AHV</a:t>
                      </a:r>
                      <a:endParaRPr lang="ko-KR" altLang="en-US" sz="1000" b="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tc>
                  <a:txBody>
                    <a:bodyPr/>
                    <a:lstStyle/>
                    <a:p>
                      <a:pPr algn="ctr" latinLnBrk="0"/>
                      <a:r>
                        <a:rPr lang="en-US" altLang="ko-KR" sz="1000" b="0" dirty="0">
                          <a:solidFill>
                            <a:schemeClr val="bg1"/>
                          </a:solidFill>
                          <a:latin typeface="Arial" panose="020B0604020202020204" pitchFamily="34" charset="0"/>
                          <a:cs typeface="Arial" panose="020B0604020202020204" pitchFamily="34" charset="0"/>
                        </a:rPr>
                        <a:t>AWS, Azure</a:t>
                      </a:r>
                      <a:endParaRPr lang="ko-KR" altLang="en-US" sz="1000" b="0" dirty="0">
                        <a:solidFill>
                          <a:schemeClr val="bg1"/>
                        </a:solidFill>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492"/>
                    </a:solidFill>
                  </a:tcPr>
                </a:tc>
                <a:extLst>
                  <a:ext uri="{0D108BD9-81ED-4DB2-BD59-A6C34878D82A}">
                    <a16:rowId xmlns:a16="http://schemas.microsoft.com/office/drawing/2014/main" val="4099204417"/>
                  </a:ext>
                </a:extLst>
              </a:tr>
              <a:tr h="272660">
                <a:tc>
                  <a:txBody>
                    <a:bodyPr/>
                    <a:lstStyle/>
                    <a:p>
                      <a:pPr algn="ctr" latinLnBrk="0"/>
                      <a:r>
                        <a:rPr lang="ko-KR" altLang="en-US" sz="1000" b="1" dirty="0" err="1">
                          <a:solidFill>
                            <a:schemeClr val="bg1"/>
                          </a:solidFill>
                          <a:latin typeface="Arial" panose="020B0604020202020204" pitchFamily="34" charset="0"/>
                          <a:cs typeface="Arial" panose="020B0604020202020204" pitchFamily="34" charset="0"/>
                        </a:rPr>
                        <a:t>베리타스</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en-US" altLang="ko-KR" sz="1000" b="1" dirty="0" err="1">
                          <a:solidFill>
                            <a:schemeClr val="bg1"/>
                          </a:solidFill>
                          <a:latin typeface="Arial" panose="020B0604020202020204" pitchFamily="34" charset="0"/>
                          <a:cs typeface="Arial" panose="020B0604020202020204" pitchFamily="34" charset="0"/>
                        </a:rPr>
                        <a:t>Netbackup</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dirty="0">
                          <a:solidFill>
                            <a:srgbClr val="FF0000"/>
                          </a:solidFill>
                          <a:latin typeface="Arial" panose="020B0604020202020204" pitchFamily="34" charset="0"/>
                          <a:cs typeface="Arial" panose="020B0604020202020204" pitchFamily="34" charset="0"/>
                        </a:rPr>
                        <a:t>/</a:t>
                      </a:r>
                      <a:r>
                        <a:rPr lang="ko-KR" altLang="en-US" sz="1000" b="1" dirty="0">
                          <a:solidFill>
                            <a:srgbClr val="FF0000"/>
                          </a:solidFill>
                          <a:latin typeface="Arial" panose="020B0604020202020204" pitchFamily="34" charset="0"/>
                          <a:cs typeface="Arial" panose="020B0604020202020204" pitchFamily="34" charset="0"/>
                        </a:rPr>
                        <a:t>약함</a:t>
                      </a:r>
                      <a:r>
                        <a:rPr lang="en-US" altLang="ko-KR" sz="1000" b="1" baseline="30000" dirty="0">
                          <a:solidFill>
                            <a:srgbClr val="FF0000"/>
                          </a:solidFill>
                          <a:latin typeface="Arial" panose="020B0604020202020204" pitchFamily="34" charset="0"/>
                          <a:cs typeface="Arial" panose="020B0604020202020204" pitchFamily="34" charset="0"/>
                        </a:rPr>
                        <a:t>1</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no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lgDash"/>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03495202"/>
                  </a:ext>
                </a:extLst>
              </a:tr>
              <a:tr h="272660">
                <a:tc>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EMC</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Networker /</a:t>
                      </a:r>
                      <a:r>
                        <a:rPr lang="ko-KR" altLang="en-US" sz="1000" b="1" dirty="0">
                          <a:solidFill>
                            <a:schemeClr val="bg1"/>
                          </a:solidFill>
                          <a:latin typeface="Arial" panose="020B0604020202020204" pitchFamily="34" charset="0"/>
                          <a:cs typeface="Arial" panose="020B0604020202020204" pitchFamily="34" charset="0"/>
                        </a:rPr>
                        <a:t> </a:t>
                      </a:r>
                      <a:r>
                        <a:rPr lang="en-US" altLang="ko-KR" sz="1000" b="1" dirty="0">
                          <a:solidFill>
                            <a:schemeClr val="bg1"/>
                          </a:solidFill>
                          <a:latin typeface="Arial" panose="020B0604020202020204" pitchFamily="34" charset="0"/>
                          <a:cs typeface="Arial" panose="020B0604020202020204" pitchFamily="34" charset="0"/>
                        </a:rPr>
                        <a:t>Avamar</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baseline="30000" dirty="0">
                          <a:solidFill>
                            <a:srgbClr val="FF0000"/>
                          </a:solidFill>
                          <a:latin typeface="Arial" panose="020B0604020202020204" pitchFamily="34" charset="0"/>
                          <a:cs typeface="Arial" panose="020B0604020202020204" pitchFamily="34" charset="0"/>
                        </a:rPr>
                        <a:t>2</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5414850"/>
                  </a:ext>
                </a:extLst>
              </a:tr>
              <a:tr h="272660">
                <a:tc>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IBM</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en-US" altLang="ko-KR" sz="1000" b="1" dirty="0">
                          <a:solidFill>
                            <a:schemeClr val="bg1"/>
                          </a:solidFill>
                          <a:latin typeface="Arial" panose="020B0604020202020204" pitchFamily="34" charset="0"/>
                          <a:cs typeface="Arial" panose="020B0604020202020204" pitchFamily="34" charset="0"/>
                        </a:rPr>
                        <a:t>Spectrum Protect</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r>
                        <a:rPr lang="en-US" altLang="ko-KR" sz="1000" b="1" baseline="30000" dirty="0">
                          <a:solidFill>
                            <a:srgbClr val="FF0000"/>
                          </a:solidFill>
                          <a:latin typeface="Arial" panose="020B0604020202020204" pitchFamily="34" charset="0"/>
                          <a:cs typeface="Arial" panose="020B0604020202020204" pitchFamily="34" charset="0"/>
                        </a:rPr>
                        <a:t>3</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5509334"/>
                  </a:ext>
                </a:extLst>
              </a:tr>
              <a:tr h="372986">
                <a:tc>
                  <a:txBody>
                    <a:bodyPr/>
                    <a:lstStyle/>
                    <a:p>
                      <a:pPr algn="ctr" latinLnBrk="0"/>
                      <a:r>
                        <a:rPr lang="ko-KR" altLang="en-US" sz="1000" b="1" dirty="0">
                          <a:solidFill>
                            <a:schemeClr val="bg1"/>
                          </a:solidFill>
                          <a:latin typeface="Arial" panose="020B0604020202020204" pitchFamily="34" charset="0"/>
                          <a:cs typeface="Arial" panose="020B0604020202020204" pitchFamily="34" charset="0"/>
                        </a:rPr>
                        <a:t>빔 소프트웨어</a:t>
                      </a:r>
                    </a:p>
                  </a:txBody>
                  <a:tcPr anchor="ctr">
                    <a:lnL w="38100" cap="flat" cmpd="sng" algn="ctr">
                      <a:no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rgbClr val="93EB20"/>
                    </a:solidFill>
                  </a:tcPr>
                </a:tc>
                <a:tc gridSpan="5">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ko-KR" sz="1000" b="1" dirty="0" err="1">
                          <a:solidFill>
                            <a:schemeClr val="bg1"/>
                          </a:solidFill>
                          <a:latin typeface="Arial" panose="020B0604020202020204" pitchFamily="34" charset="0"/>
                          <a:cs typeface="Arial" panose="020B0604020202020204" pitchFamily="34" charset="0"/>
                        </a:rPr>
                        <a:t>Veeam</a:t>
                      </a:r>
                      <a:r>
                        <a:rPr lang="en-US" altLang="ko-KR" sz="1000" b="1" dirty="0">
                          <a:solidFill>
                            <a:schemeClr val="bg1"/>
                          </a:solidFill>
                          <a:latin typeface="Arial" panose="020B0604020202020204" pitchFamily="34" charset="0"/>
                          <a:cs typeface="Arial" panose="020B0604020202020204" pitchFamily="34" charset="0"/>
                        </a:rPr>
                        <a:t> Backup &amp; Recovery</a:t>
                      </a:r>
                      <a:r>
                        <a:rPr lang="en-US" altLang="ko-KR" sz="1000" b="1" baseline="30000" dirty="0">
                          <a:solidFill>
                            <a:schemeClr val="bg1"/>
                          </a:solidFill>
                          <a:latin typeface="Arial" panose="020B0604020202020204" pitchFamily="34" charset="0"/>
                          <a:cs typeface="Arial" panose="020B0604020202020204" pitchFamily="34" charset="0"/>
                        </a:rPr>
                        <a:t>4</a:t>
                      </a:r>
                      <a:r>
                        <a:rPr lang="en-US" altLang="ko-KR" sz="1000" b="1" baseline="0" dirty="0">
                          <a:solidFill>
                            <a:schemeClr val="bg1"/>
                          </a:solidFill>
                          <a:latin typeface="Arial" panose="020B0604020202020204" pitchFamily="34" charset="0"/>
                          <a:cs typeface="Arial" panose="020B0604020202020204" pitchFamily="34" charset="0"/>
                        </a:rPr>
                        <a:t> – </a:t>
                      </a:r>
                      <a:r>
                        <a:rPr lang="ko-KR" altLang="en-US" sz="1000" b="1" baseline="0" dirty="0">
                          <a:solidFill>
                            <a:schemeClr val="bg1"/>
                          </a:solidFill>
                          <a:latin typeface="Arial" panose="020B0604020202020204" pitchFamily="34" charset="0"/>
                          <a:cs typeface="Arial" panose="020B0604020202020204" pitchFamily="34" charset="0"/>
                        </a:rPr>
                        <a:t>물리환경에서 클라우드까지 모든 플랫폼 통합 지원</a:t>
                      </a:r>
                      <a:endParaRPr lang="ko-KR" altLang="en-US" sz="1000" b="1" baseline="30000"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solidFill>
                      <a:srgbClr val="93EB20"/>
                    </a:solidFill>
                  </a:tcPr>
                </a:tc>
                <a:tc hMerge="1">
                  <a:txBody>
                    <a:bodyPr/>
                    <a:lstStyle/>
                    <a:p>
                      <a:pPr latinLnBrk="1"/>
                      <a:endParaRPr lang="ko-KR" altLang="en-US"/>
                    </a:p>
                  </a:txBody>
                  <a:tcPr/>
                </a:tc>
                <a:tc hMerge="1">
                  <a:txBody>
                    <a:bodyPr/>
                    <a:lstStyle/>
                    <a:p>
                      <a:pPr algn="ctr" latinLnBrk="1"/>
                      <a:endParaRPr lang="ko-KR" altLang="en-US" sz="1200" baseline="30000" dirty="0">
                        <a:solidFill>
                          <a:schemeClr val="tx1"/>
                        </a:solidFill>
                        <a:latin typeface="Arial" panose="020B0604020202020204" pitchFamily="34" charset="0"/>
                        <a:cs typeface="Arial" panose="020B0604020202020204" pitchFamily="34" charset="0"/>
                      </a:endParaRPr>
                    </a:p>
                  </a:txBody>
                  <a:tcPr anchor="ctr">
                    <a:lnL w="6350" cap="flat" cmpd="sng" algn="ctr">
                      <a:noFill/>
                      <a:prstDash val="sysDash"/>
                      <a:round/>
                      <a:headEnd type="none" w="med" len="med"/>
                      <a:tailEnd type="none" w="med" len="med"/>
                    </a:lnL>
                    <a:lnR w="6350" cap="flat" cmpd="sng" algn="ctr">
                      <a:solidFill>
                        <a:schemeClr val="tx1">
                          <a:lumMod val="65000"/>
                          <a:lumOff val="35000"/>
                        </a:schemeClr>
                      </a:solidFill>
                      <a:prstDash val="sysDash"/>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hMerge="1">
                  <a:txBody>
                    <a:bodyPr/>
                    <a:lstStyle/>
                    <a:p>
                      <a:pPr algn="ctr" latinLnBrk="1"/>
                      <a:endParaRPr lang="ko-KR" altLang="en-US" sz="120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lumMod val="65000"/>
                          <a:lumOff val="35000"/>
                        </a:schemeClr>
                      </a:solidFill>
                      <a:prstDash val="sysDash"/>
                      <a:round/>
                      <a:headEnd type="none" w="med" len="med"/>
                      <a:tailEnd type="none" w="med" len="med"/>
                    </a:lnL>
                    <a:lnR w="19050" cap="flat" cmpd="sng" algn="ctr">
                      <a:noFill/>
                      <a:prstDash val="solid"/>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hMerge="1">
                  <a:txBody>
                    <a:bodyPr/>
                    <a:lstStyle/>
                    <a:p>
                      <a:pPr latinLnBrk="1"/>
                      <a:endParaRPr lang="ko-KR" altLang="en-US"/>
                    </a:p>
                  </a:txBody>
                  <a:tcPr>
                    <a:lnL w="38100" cap="flat" cmpd="sng" algn="ctr">
                      <a:solidFill>
                        <a:srgbClr val="00B336"/>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40457355"/>
                  </a:ext>
                </a:extLst>
              </a:tr>
              <a:tr h="272660">
                <a:tc>
                  <a:txBody>
                    <a:bodyPr/>
                    <a:lstStyle/>
                    <a:p>
                      <a:pPr algn="ctr" latinLnBrk="0"/>
                      <a:r>
                        <a:rPr lang="ko-KR" altLang="en-US" sz="1000" b="1" dirty="0" err="1">
                          <a:solidFill>
                            <a:schemeClr val="bg1"/>
                          </a:solidFill>
                          <a:latin typeface="Arial" panose="020B0604020202020204" pitchFamily="34" charset="0"/>
                          <a:cs typeface="Arial" panose="020B0604020202020204" pitchFamily="34" charset="0"/>
                        </a:rPr>
                        <a:t>아크로니스</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dirty="0">
                          <a:solidFill>
                            <a:srgbClr val="FF0000"/>
                          </a:solidFill>
                          <a:latin typeface="Arial" panose="020B0604020202020204" pitchFamily="34" charset="0"/>
                          <a:cs typeface="Arial" panose="020B0604020202020204" pitchFamily="34" charset="0"/>
                        </a:rPr>
                        <a:t>/</a:t>
                      </a:r>
                      <a:r>
                        <a:rPr lang="ko-KR" altLang="en-US" sz="1000" b="1" dirty="0">
                          <a:solidFill>
                            <a:srgbClr val="FF0000"/>
                          </a:solidFill>
                          <a:latin typeface="Arial" panose="020B0604020202020204" pitchFamily="34" charset="0"/>
                          <a:cs typeface="Arial" panose="020B0604020202020204" pitchFamily="34" charset="0"/>
                        </a:rPr>
                        <a:t>약함</a:t>
                      </a:r>
                      <a:r>
                        <a:rPr lang="en-US" altLang="ko-KR" sz="1000" b="1" baseline="30000" dirty="0">
                          <a:solidFill>
                            <a:srgbClr val="FF0000"/>
                          </a:solidFill>
                          <a:latin typeface="Arial" panose="020B0604020202020204" pitchFamily="34" charset="0"/>
                          <a:cs typeface="Arial" panose="020B0604020202020204" pitchFamily="34" charset="0"/>
                        </a:rPr>
                        <a:t>5</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baseline="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lumMod val="65000"/>
                          <a:lumOff val="35000"/>
                        </a:schemeClr>
                      </a:solidFill>
                      <a:prstDash val="sysDash"/>
                      <a:round/>
                      <a:headEnd type="none" w="med" len="med"/>
                      <a:tailEnd type="none" w="med" len="med"/>
                    </a:lnL>
                    <a:lnR w="6350" cap="flat" cmpd="sng" algn="ctr">
                      <a:solidFill>
                        <a:schemeClr val="tx1">
                          <a:lumMod val="65000"/>
                          <a:lumOff val="35000"/>
                        </a:schemeClr>
                      </a:solidFill>
                      <a:prstDash val="sysDash"/>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latinLnBrk="0"/>
                      <a:r>
                        <a:rPr lang="en-US" altLang="ko-KR" sz="1000" b="1" baseline="0" dirty="0">
                          <a:solidFill>
                            <a:schemeClr val="bg1"/>
                          </a:solidFill>
                          <a:latin typeface="Arial" panose="020B0604020202020204" pitchFamily="34" charset="0"/>
                          <a:cs typeface="Arial" panose="020B0604020202020204" pitchFamily="34" charset="0"/>
                        </a:rPr>
                        <a:t>Backup</a:t>
                      </a:r>
                      <a:endParaRPr lang="ko-KR" altLang="en-US" sz="1000" b="1" baseline="0"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12700" cap="flat" cmpd="sng" algn="ctr">
                      <a:solidFill>
                        <a:srgbClr val="9D9D9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tcPr>
                </a:tc>
                <a:extLst>
                  <a:ext uri="{0D108BD9-81ED-4DB2-BD59-A6C34878D82A}">
                    <a16:rowId xmlns:a16="http://schemas.microsoft.com/office/drawing/2014/main" val="3220417793"/>
                  </a:ext>
                </a:extLst>
              </a:tr>
              <a:tr h="272660">
                <a:tc>
                  <a:txBody>
                    <a:bodyPr/>
                    <a:lstStyle/>
                    <a:p>
                      <a:pPr algn="ctr" latinLnBrk="0"/>
                      <a:r>
                        <a:rPr lang="ko-KR" altLang="en-US" sz="1000" b="1" dirty="0" err="1">
                          <a:solidFill>
                            <a:schemeClr val="bg1"/>
                          </a:solidFill>
                          <a:latin typeface="Arial" panose="020B0604020202020204" pitchFamily="34" charset="0"/>
                          <a:cs typeface="Arial" panose="020B0604020202020204" pitchFamily="34" charset="0"/>
                        </a:rPr>
                        <a:t>아크서브</a:t>
                      </a:r>
                      <a:endParaRPr lang="ko-KR" altLang="en-US" sz="1000" b="1" dirty="0">
                        <a:solidFill>
                          <a:schemeClr val="bg1"/>
                        </a:solidFill>
                        <a:latin typeface="Arial" panose="020B0604020202020204" pitchFamily="34" charset="0"/>
                        <a:cs typeface="Arial" panose="020B0604020202020204" pitchFamily="34" charset="0"/>
                      </a:endParaRPr>
                    </a:p>
                  </a:txBody>
                  <a:tcPr anchor="ctr">
                    <a:lnL w="6350" cap="flat" cmpd="sng" algn="ctr">
                      <a:noFill/>
                      <a:prstDash val="lgDash"/>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없음</a:t>
                      </a:r>
                      <a:r>
                        <a:rPr lang="en-US" altLang="ko-KR" sz="1000" b="1" dirty="0">
                          <a:solidFill>
                            <a:srgbClr val="FF0000"/>
                          </a:solidFill>
                          <a:latin typeface="Arial" panose="020B0604020202020204" pitchFamily="34" charset="0"/>
                          <a:cs typeface="Arial" panose="020B0604020202020204" pitchFamily="34" charset="0"/>
                        </a:rPr>
                        <a:t>/</a:t>
                      </a:r>
                      <a:r>
                        <a:rPr lang="ko-KR" altLang="en-US" sz="1000" b="1" dirty="0">
                          <a:solidFill>
                            <a:srgbClr val="FF0000"/>
                          </a:solidFill>
                          <a:latin typeface="Arial" panose="020B0604020202020204" pitchFamily="34" charset="0"/>
                          <a:cs typeface="Arial" panose="020B0604020202020204" pitchFamily="34" charset="0"/>
                        </a:rPr>
                        <a:t>약함</a:t>
                      </a:r>
                      <a:r>
                        <a:rPr lang="en-US" altLang="ko-KR" sz="1000" b="1" baseline="30000" dirty="0">
                          <a:solidFill>
                            <a:srgbClr val="FF0000"/>
                          </a:solidFill>
                          <a:latin typeface="Arial" panose="020B0604020202020204" pitchFamily="34" charset="0"/>
                          <a:cs typeface="Arial" panose="020B0604020202020204" pitchFamily="34" charset="0"/>
                        </a:rPr>
                        <a:t>6</a:t>
                      </a:r>
                      <a:endParaRPr lang="ko-KR" altLang="en-US" sz="1000" b="1" baseline="30000" dirty="0">
                        <a:solidFill>
                          <a:srgbClr val="FF0000"/>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baseline="0" dirty="0">
                        <a:solidFill>
                          <a:schemeClr val="tx1"/>
                        </a:solidFill>
                        <a:latin typeface="Arial" panose="020B0604020202020204" pitchFamily="34" charset="0"/>
                        <a:cs typeface="Arial" panose="020B0604020202020204" pitchFamily="34" charset="0"/>
                      </a:endParaRPr>
                    </a:p>
                  </a:txBody>
                  <a:tcPr anchor="ctr">
                    <a:lnL w="6350" cap="flat" cmpd="sng" algn="ctr">
                      <a:solidFill>
                        <a:schemeClr val="tx1">
                          <a:lumMod val="65000"/>
                          <a:lumOff val="35000"/>
                        </a:schemeClr>
                      </a:solidFill>
                      <a:prstDash val="sysDash"/>
                      <a:round/>
                      <a:headEnd type="none" w="med" len="med"/>
                      <a:tailEnd type="none" w="med" len="med"/>
                    </a:lnL>
                    <a:lnR w="6350" cap="flat" cmpd="sng" algn="ctr">
                      <a:solidFill>
                        <a:schemeClr val="tx1">
                          <a:lumMod val="65000"/>
                          <a:lumOff val="35000"/>
                        </a:schemeClr>
                      </a:solidFill>
                      <a:prstDash val="sysDash"/>
                      <a:round/>
                      <a:headEnd type="none" w="med" len="med"/>
                      <a:tailEnd type="none" w="med" len="med"/>
                    </a:lnR>
                    <a:lnT w="19050" cap="flat" cmpd="sng" algn="ctr">
                      <a:solidFill>
                        <a:schemeClr val="tx1">
                          <a:lumMod val="50000"/>
                          <a:lumOff val="50000"/>
                        </a:schemeClr>
                      </a:solidFill>
                      <a:prstDash val="solid"/>
                      <a:round/>
                      <a:headEnd type="none" w="med" len="med"/>
                      <a:tailEnd type="none" w="med" len="med"/>
                    </a:lnT>
                    <a:lnB w="19050" cap="flat" cmpd="sng" algn="ctr">
                      <a:solidFill>
                        <a:schemeClr val="tx1">
                          <a:lumMod val="50000"/>
                          <a:lumOff val="50000"/>
                        </a:schemeClr>
                      </a:solidFill>
                      <a:prstDash val="solid"/>
                      <a:round/>
                      <a:headEnd type="none" w="med" len="med"/>
                      <a:tailEnd type="none" w="med" len="med"/>
                    </a:lnB>
                    <a:noFill/>
                  </a:tcPr>
                </a:tc>
                <a:tc>
                  <a:txBody>
                    <a:bodyPr/>
                    <a:lstStyle/>
                    <a:p>
                      <a:pPr algn="ctr" latinLnBrk="0"/>
                      <a:r>
                        <a:rPr lang="en-US" altLang="ko-KR" sz="1000" b="1" baseline="0" dirty="0">
                          <a:solidFill>
                            <a:schemeClr val="bg1"/>
                          </a:solidFill>
                          <a:latin typeface="Arial" panose="020B0604020202020204" pitchFamily="34" charset="0"/>
                          <a:cs typeface="Arial" panose="020B0604020202020204" pitchFamily="34" charset="0"/>
                        </a:rPr>
                        <a:t>UDP</a:t>
                      </a:r>
                      <a:endParaRPr lang="ko-KR" altLang="en-US" sz="1000" b="1" baseline="0" dirty="0">
                        <a:solidFill>
                          <a:schemeClr val="bg1"/>
                        </a:solidFill>
                        <a:latin typeface="Arial" panose="020B0604020202020204" pitchFamily="34" charset="0"/>
                        <a:cs typeface="Arial" panose="020B0604020202020204" pitchFamily="34" charset="0"/>
                      </a:endParaRPr>
                    </a:p>
                  </a:txBody>
                  <a:tcPr anchor="ctr">
                    <a:lnL w="12700" cap="flat" cmpd="sng" algn="ctr">
                      <a:solidFill>
                        <a:srgbClr val="9D9D9C"/>
                      </a:solidFill>
                      <a:prstDash val="solid"/>
                      <a:round/>
                      <a:headEnd type="none" w="med" len="med"/>
                      <a:tailEnd type="none" w="med" len="med"/>
                    </a:lnL>
                    <a:lnR w="12700" cap="flat" cmpd="sng" algn="ctr">
                      <a:solidFill>
                        <a:srgbClr val="9D9D9C"/>
                      </a:solidFill>
                      <a:prstDash val="solid"/>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gridSpan="2">
                  <a:txBody>
                    <a:bodyPr/>
                    <a:lstStyle/>
                    <a:p>
                      <a:pPr algn="ctr" latinLnBrk="0"/>
                      <a:r>
                        <a:rPr lang="ko-KR" altLang="en-US" sz="1000" b="1" dirty="0">
                          <a:solidFill>
                            <a:srgbClr val="FF0000"/>
                          </a:solidFill>
                          <a:latin typeface="Arial" panose="020B0604020202020204" pitchFamily="34" charset="0"/>
                          <a:cs typeface="Arial" panose="020B0604020202020204" pitchFamily="34" charset="0"/>
                        </a:rPr>
                        <a:t>솔루션 약함</a:t>
                      </a:r>
                    </a:p>
                  </a:txBody>
                  <a:tcPr anchor="ctr">
                    <a:lnL w="12700" cap="flat" cmpd="sng" algn="ctr">
                      <a:solidFill>
                        <a:srgbClr val="9D9D9C"/>
                      </a:solidFill>
                      <a:prstDash val="solid"/>
                      <a:round/>
                      <a:headEnd type="none" w="med" len="med"/>
                      <a:tailEnd type="none" w="med" len="med"/>
                    </a:lnL>
                    <a:lnR w="6350" cap="flat" cmpd="sng" algn="ctr">
                      <a:noFill/>
                      <a:prstDash val="lgDash"/>
                      <a:round/>
                      <a:headEnd type="none" w="med" len="med"/>
                      <a:tailEnd type="none" w="med" len="med"/>
                    </a:lnR>
                    <a:lnT w="12700" cap="flat" cmpd="sng" algn="ctr">
                      <a:solidFill>
                        <a:srgbClr val="9D9D9C"/>
                      </a:solidFill>
                      <a:prstDash val="solid"/>
                      <a:round/>
                      <a:headEnd type="none" w="med" len="med"/>
                      <a:tailEnd type="none" w="med" len="med"/>
                    </a:lnT>
                    <a:lnB w="6350" cap="flat" cmpd="sng" algn="ctr">
                      <a:noFill/>
                      <a:prstDash val="lgDash"/>
                      <a:round/>
                      <a:headEnd type="none" w="med" len="med"/>
                      <a:tailEnd type="none" w="med" len="med"/>
                    </a:lnB>
                    <a:lnTlToBr w="12700" cmpd="sng">
                      <a:noFill/>
                      <a:prstDash val="solid"/>
                    </a:lnTlToBr>
                    <a:lnBlToTr w="12700" cmpd="sng">
                      <a:noFill/>
                      <a:prstDash val="solid"/>
                    </a:lnBlToTr>
                    <a:noFill/>
                  </a:tcPr>
                </a:tc>
                <a:tc hMerge="1">
                  <a:txBody>
                    <a:bodyPr/>
                    <a:lstStyle/>
                    <a:p>
                      <a:pPr algn="ctr" latinLnBrk="1"/>
                      <a:endParaRPr lang="ko-KR" altLang="en-US" sz="1200" dirty="0">
                        <a:solidFill>
                          <a:schemeClr val="tx1"/>
                        </a:solidFill>
                      </a:endParaRPr>
                    </a:p>
                  </a:txBody>
                  <a:tcPr anchor="ctr">
                    <a:lnL w="6350" cap="flat" cmpd="sng" algn="ctr">
                      <a:solidFill>
                        <a:schemeClr val="tx1"/>
                      </a:solidFill>
                      <a:prstDash val="lgDash"/>
                      <a:round/>
                      <a:headEnd type="none" w="med" len="med"/>
                      <a:tailEnd type="none" w="med" len="med"/>
                    </a:lnL>
                  </a:tcPr>
                </a:tc>
                <a:extLst>
                  <a:ext uri="{0D108BD9-81ED-4DB2-BD59-A6C34878D82A}">
                    <a16:rowId xmlns:a16="http://schemas.microsoft.com/office/drawing/2014/main" val="4239085398"/>
                  </a:ext>
                </a:extLst>
              </a:tr>
            </a:tbl>
          </a:graphicData>
        </a:graphic>
      </p:graphicFrame>
      <p:sp>
        <p:nvSpPr>
          <p:cNvPr id="42" name="텍스트 개체 틀 2">
            <a:extLst>
              <a:ext uri="{FF2B5EF4-FFF2-40B4-BE49-F238E27FC236}">
                <a16:creationId xmlns:a16="http://schemas.microsoft.com/office/drawing/2014/main" id="{E36DF7F8-CC6C-4248-B005-EF97DE13051D}"/>
              </a:ext>
            </a:extLst>
          </p:cNvPr>
          <p:cNvSpPr txBox="1">
            <a:spLocks/>
          </p:cNvSpPr>
          <p:nvPr/>
        </p:nvSpPr>
        <p:spPr>
          <a:xfrm>
            <a:off x="461580" y="3851466"/>
            <a:ext cx="8222621" cy="978555"/>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8600" indent="-228600">
              <a:buFont typeface="+mj-lt"/>
              <a:buAutoNum type="arabicPeriod"/>
            </a:pPr>
            <a:r>
              <a:rPr lang="ko-KR" altLang="en-US" sz="800" dirty="0" err="1"/>
              <a:t>베리타스는</a:t>
            </a:r>
            <a:r>
              <a:rPr lang="ko-KR" altLang="en-US" sz="800" dirty="0"/>
              <a:t> </a:t>
            </a:r>
            <a:r>
              <a:rPr lang="en-US" altLang="ko-KR" sz="800" dirty="0"/>
              <a:t>OS </a:t>
            </a:r>
            <a:r>
              <a:rPr lang="ko-KR" altLang="en-US" sz="800" dirty="0"/>
              <a:t>백업을 위해 </a:t>
            </a:r>
            <a:r>
              <a:rPr lang="en-US" altLang="ko-KR" sz="800" dirty="0"/>
              <a:t>VSR </a:t>
            </a:r>
            <a:r>
              <a:rPr lang="ko-KR" altLang="en-US" sz="800" dirty="0"/>
              <a:t>제품을 보유하고 있으나 윈도우에서만 사용 가능</a:t>
            </a:r>
            <a:r>
              <a:rPr lang="en-US" altLang="ko-KR" sz="800" dirty="0"/>
              <a:t>. </a:t>
            </a:r>
            <a:r>
              <a:rPr lang="ko-KR" altLang="en-US" sz="800" dirty="0" err="1"/>
              <a:t>리눅스용</a:t>
            </a:r>
            <a:r>
              <a:rPr lang="ko-KR" altLang="en-US" sz="800" dirty="0"/>
              <a:t> 제품도 있으나 호환성과 기능이 상당히 떨어짐</a:t>
            </a:r>
            <a:r>
              <a:rPr lang="en-US" altLang="ko-KR" sz="800" dirty="0"/>
              <a:t>. </a:t>
            </a:r>
            <a:r>
              <a:rPr lang="ko-KR" altLang="en-US" sz="800" dirty="0"/>
              <a:t>유닉스에 대한 부분은 솔루션 없음</a:t>
            </a:r>
            <a:endParaRPr lang="en-US" altLang="ko-KR" sz="800" dirty="0"/>
          </a:p>
          <a:p>
            <a:pPr marL="228600" indent="-228600">
              <a:buFont typeface="+mj-lt"/>
              <a:buAutoNum type="arabicPeriod"/>
            </a:pPr>
            <a:r>
              <a:rPr lang="en-US" altLang="ko-KR" sz="800" dirty="0"/>
              <a:t>EMC</a:t>
            </a:r>
            <a:r>
              <a:rPr lang="ko-KR" altLang="en-US" sz="800" dirty="0"/>
              <a:t>는 자체적으로 </a:t>
            </a:r>
            <a:r>
              <a:rPr lang="en-US" altLang="ko-KR" sz="800" dirty="0"/>
              <a:t>OS </a:t>
            </a:r>
            <a:r>
              <a:rPr lang="ko-KR" altLang="en-US" sz="800" dirty="0"/>
              <a:t>백업 솔루션이 없으며 </a:t>
            </a:r>
            <a:r>
              <a:rPr lang="en-US" altLang="ko-KR" sz="800" dirty="0"/>
              <a:t>Networker/Avamar</a:t>
            </a:r>
            <a:r>
              <a:rPr lang="ko-KR" altLang="en-US" sz="800" dirty="0"/>
              <a:t>는 </a:t>
            </a:r>
            <a:r>
              <a:rPr lang="en-US" altLang="ko-KR" sz="800" dirty="0"/>
              <a:t>DB</a:t>
            </a:r>
            <a:r>
              <a:rPr lang="ko-KR" altLang="en-US" sz="800" dirty="0"/>
              <a:t>와 </a:t>
            </a:r>
            <a:r>
              <a:rPr lang="en-US" altLang="ko-KR" sz="800" dirty="0"/>
              <a:t>File </a:t>
            </a:r>
            <a:r>
              <a:rPr lang="ko-KR" altLang="en-US" sz="800" dirty="0" err="1"/>
              <a:t>백업까지만</a:t>
            </a:r>
            <a:r>
              <a:rPr lang="ko-KR" altLang="en-US" sz="800" dirty="0"/>
              <a:t> 가능</a:t>
            </a:r>
            <a:r>
              <a:rPr lang="en-US" altLang="ko-KR" sz="800" dirty="0"/>
              <a:t>. OS </a:t>
            </a:r>
            <a:r>
              <a:rPr lang="ko-KR" altLang="en-US" sz="800" dirty="0"/>
              <a:t>백업을 위해서는 별도의 전문 솔루션을 </a:t>
            </a:r>
            <a:r>
              <a:rPr lang="ko-KR" altLang="en-US" sz="800" dirty="0" err="1"/>
              <a:t>구매해야함</a:t>
            </a:r>
            <a:endParaRPr lang="en-US" altLang="ko-KR" sz="800" dirty="0"/>
          </a:p>
          <a:p>
            <a:pPr marL="228600" indent="-228600">
              <a:buFont typeface="+mj-lt"/>
              <a:buAutoNum type="arabicPeriod"/>
            </a:pPr>
            <a:r>
              <a:rPr lang="en-US" altLang="ko-KR" sz="800" dirty="0"/>
              <a:t>IBM</a:t>
            </a:r>
            <a:r>
              <a:rPr lang="ko-KR" altLang="en-US" sz="800" dirty="0"/>
              <a:t>은 유닉스와 윈도우를 지원하는 </a:t>
            </a:r>
            <a:r>
              <a:rPr lang="en-US" altLang="ko-KR" sz="800" dirty="0"/>
              <a:t>OS </a:t>
            </a:r>
            <a:r>
              <a:rPr lang="ko-KR" altLang="en-US" sz="800" dirty="0"/>
              <a:t>백업 기능이 제품 포트폴리오에 있기는 하나 제품에 이슈가 많아서 도입사례가 거의 없음</a:t>
            </a:r>
            <a:r>
              <a:rPr lang="en-US" altLang="ko-KR" sz="800" dirty="0"/>
              <a:t>. </a:t>
            </a:r>
            <a:r>
              <a:rPr lang="ko-KR" altLang="en-US" sz="800" dirty="0"/>
              <a:t>가상화를 위한 </a:t>
            </a:r>
            <a:r>
              <a:rPr lang="en-US" altLang="ko-KR" sz="800" dirty="0"/>
              <a:t>Spectrum Protect Plus</a:t>
            </a:r>
            <a:r>
              <a:rPr lang="ko-KR" altLang="en-US" sz="800" dirty="0"/>
              <a:t>가 출시되었으나 기능이 약함</a:t>
            </a:r>
            <a:endParaRPr lang="en-US" altLang="ko-KR" sz="800" dirty="0"/>
          </a:p>
          <a:p>
            <a:pPr marL="228600" indent="-228600">
              <a:buFont typeface="+mj-lt"/>
              <a:buAutoNum type="arabicPeriod"/>
            </a:pPr>
            <a:r>
              <a:rPr lang="ko-KR" altLang="en-US" sz="800" dirty="0"/>
              <a:t>빔 소프트웨어는 </a:t>
            </a:r>
            <a:r>
              <a:rPr lang="en-US" altLang="ko-KR" sz="800" dirty="0"/>
              <a:t>DB, File, OS </a:t>
            </a:r>
            <a:r>
              <a:rPr lang="ko-KR" altLang="en-US" sz="800" dirty="0"/>
              <a:t>백업의 모든 영역에 대해서 유닉스</a:t>
            </a:r>
            <a:r>
              <a:rPr lang="en-US" altLang="ko-KR" sz="800" dirty="0"/>
              <a:t>, </a:t>
            </a:r>
            <a:r>
              <a:rPr lang="ko-KR" altLang="en-US" sz="800" dirty="0"/>
              <a:t>리눅스</a:t>
            </a:r>
            <a:r>
              <a:rPr lang="en-US" altLang="ko-KR" sz="800" dirty="0"/>
              <a:t>, </a:t>
            </a:r>
            <a:r>
              <a:rPr lang="ko-KR" altLang="en-US" sz="800" dirty="0"/>
              <a:t>윈도우를 지원함</a:t>
            </a:r>
            <a:r>
              <a:rPr lang="en-US" altLang="ko-KR" sz="800" dirty="0"/>
              <a:t>. </a:t>
            </a:r>
            <a:r>
              <a:rPr lang="ko-KR" altLang="en-US" sz="800" dirty="0"/>
              <a:t>하나의 에이전트</a:t>
            </a:r>
            <a:r>
              <a:rPr lang="en-US" altLang="ko-KR" sz="800" dirty="0"/>
              <a:t>,</a:t>
            </a:r>
            <a:r>
              <a:rPr lang="ko-KR" altLang="en-US" sz="800" dirty="0"/>
              <a:t> 한번의 백업으로 </a:t>
            </a:r>
            <a:r>
              <a:rPr lang="en-US" altLang="ko-KR" sz="800" dirty="0"/>
              <a:t>DB, File, OS</a:t>
            </a:r>
            <a:r>
              <a:rPr lang="ko-KR" altLang="en-US" sz="800" dirty="0"/>
              <a:t>의 다양한 복구 시나리오 가능</a:t>
            </a:r>
            <a:endParaRPr lang="en-US" altLang="ko-KR" sz="800" dirty="0"/>
          </a:p>
          <a:p>
            <a:pPr marL="228600" indent="-228600">
              <a:buFont typeface="+mj-lt"/>
              <a:buAutoNum type="arabicPeriod"/>
            </a:pPr>
            <a:r>
              <a:rPr lang="ko-KR" altLang="en-US" sz="800" dirty="0" err="1"/>
              <a:t>아크로니스는</a:t>
            </a:r>
            <a:r>
              <a:rPr lang="ko-KR" altLang="en-US" sz="800" dirty="0"/>
              <a:t> 유닉스 백업 지원 제품이 없음</a:t>
            </a:r>
            <a:r>
              <a:rPr lang="en-US" altLang="ko-KR" sz="800" dirty="0"/>
              <a:t>. </a:t>
            </a:r>
            <a:r>
              <a:rPr lang="ko-KR" altLang="en-US" sz="800" dirty="0"/>
              <a:t>윈도우 </a:t>
            </a:r>
            <a:r>
              <a:rPr lang="en-US" altLang="ko-KR" sz="800" dirty="0"/>
              <a:t>OS </a:t>
            </a:r>
            <a:r>
              <a:rPr lang="ko-KR" altLang="en-US" sz="800" dirty="0"/>
              <a:t>백업과 일부 리눅스</a:t>
            </a:r>
            <a:r>
              <a:rPr lang="en-US" altLang="ko-KR" sz="800" dirty="0"/>
              <a:t> OS </a:t>
            </a:r>
            <a:r>
              <a:rPr lang="ko-KR" altLang="en-US" sz="800" dirty="0"/>
              <a:t>백업</a:t>
            </a:r>
            <a:r>
              <a:rPr lang="en-US" altLang="ko-KR" sz="800" dirty="0"/>
              <a:t>,</a:t>
            </a:r>
            <a:r>
              <a:rPr lang="ko-KR" altLang="en-US" sz="800" dirty="0"/>
              <a:t> 가상화만 지원</a:t>
            </a:r>
            <a:endParaRPr lang="en-US" altLang="ko-KR" sz="800" dirty="0"/>
          </a:p>
          <a:p>
            <a:pPr marL="228600" indent="-228600">
              <a:buFont typeface="+mj-lt"/>
              <a:buAutoNum type="arabicPeriod"/>
            </a:pPr>
            <a:r>
              <a:rPr lang="ko-KR" altLang="en-US" sz="800" dirty="0" err="1"/>
              <a:t>아크서브는</a:t>
            </a:r>
            <a:r>
              <a:rPr lang="ko-KR" altLang="en-US" sz="800" dirty="0"/>
              <a:t> 유닉스 백업 지원 제품이 없음</a:t>
            </a:r>
            <a:r>
              <a:rPr lang="en-US" altLang="ko-KR" sz="800" dirty="0"/>
              <a:t>. </a:t>
            </a:r>
            <a:r>
              <a:rPr lang="ko-KR" altLang="en-US" sz="800" dirty="0"/>
              <a:t>윈도우 </a:t>
            </a:r>
            <a:r>
              <a:rPr lang="en-US" altLang="ko-KR" sz="800" dirty="0"/>
              <a:t>OS </a:t>
            </a:r>
            <a:r>
              <a:rPr lang="ko-KR" altLang="en-US" sz="800" dirty="0"/>
              <a:t>백업과 일부 리눅스 </a:t>
            </a:r>
            <a:r>
              <a:rPr lang="en-US" altLang="ko-KR" sz="800" dirty="0"/>
              <a:t>OS </a:t>
            </a:r>
            <a:r>
              <a:rPr lang="ko-KR" altLang="en-US" sz="800" dirty="0"/>
              <a:t>백업</a:t>
            </a:r>
            <a:r>
              <a:rPr lang="en-US" altLang="ko-KR" sz="800" dirty="0"/>
              <a:t>,</a:t>
            </a:r>
            <a:r>
              <a:rPr lang="ko-KR" altLang="en-US" sz="800" dirty="0"/>
              <a:t> 가상화만 지원</a:t>
            </a:r>
          </a:p>
        </p:txBody>
      </p:sp>
    </p:spTree>
    <p:extLst>
      <p:ext uri="{BB962C8B-B14F-4D97-AF65-F5344CB8AC3E}">
        <p14:creationId xmlns:p14="http://schemas.microsoft.com/office/powerpoint/2010/main" val="18628272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사각형: 둥근 모서리 3">
            <a:extLst>
              <a:ext uri="{FF2B5EF4-FFF2-40B4-BE49-F238E27FC236}">
                <a16:creationId xmlns:a16="http://schemas.microsoft.com/office/drawing/2014/main" id="{54020E51-E003-448A-A886-64DD293F63B4}"/>
              </a:ext>
            </a:extLst>
          </p:cNvPr>
          <p:cNvSpPr/>
          <p:nvPr/>
        </p:nvSpPr>
        <p:spPr bwMode="auto">
          <a:xfrm>
            <a:off x="468313" y="1311275"/>
            <a:ext cx="8229601" cy="331311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ko-KR" alt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글로벌 고객사</a:t>
            </a:r>
            <a:endParaRPr lang="en-US" dirty="0">
              <a:solidFill>
                <a:srgbClr val="93EB20"/>
              </a:solidFill>
            </a:endParaRPr>
          </a:p>
        </p:txBody>
      </p:sp>
      <p:sp>
        <p:nvSpPr>
          <p:cNvPr id="13" name="Content Placeholder 1">
            <a:extLst>
              <a:ext uri="{FF2B5EF4-FFF2-40B4-BE49-F238E27FC236}">
                <a16:creationId xmlns:a16="http://schemas.microsoft.com/office/drawing/2014/main" id="{4BB4846E-0756-4EA0-8FEB-5132F3EFFB1F}"/>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전세계 </a:t>
            </a:r>
            <a:r>
              <a:rPr lang="en-US" altLang="ko-KR" sz="1400" b="1" dirty="0">
                <a:solidFill>
                  <a:schemeClr val="bg1"/>
                </a:solidFill>
                <a:latin typeface="맑은 고딕" panose="020B0503020000020004" pitchFamily="50" charset="-127"/>
                <a:ea typeface="맑은 고딕" panose="020B0503020000020004" pitchFamily="50" charset="-127"/>
              </a:rPr>
              <a:t>2,000 </a:t>
            </a:r>
            <a:r>
              <a:rPr lang="ko-KR" altLang="en-US" sz="1400" b="1" dirty="0">
                <a:solidFill>
                  <a:schemeClr val="bg1"/>
                </a:solidFill>
                <a:latin typeface="맑은 고딕" panose="020B0503020000020004" pitchFamily="50" charset="-127"/>
                <a:ea typeface="맑은 고딕" panose="020B0503020000020004" pitchFamily="50" charset="-127"/>
              </a:rPr>
              <a:t>대기업 및 </a:t>
            </a:r>
            <a:r>
              <a:rPr lang="en-US" altLang="ko-KR" sz="1400" b="1" dirty="0">
                <a:solidFill>
                  <a:schemeClr val="bg1"/>
                </a:solidFill>
                <a:latin typeface="맑은 고딕" panose="020B0503020000020004" pitchFamily="50" charset="-127"/>
                <a:ea typeface="맑은 고딕" panose="020B0503020000020004" pitchFamily="50" charset="-127"/>
              </a:rPr>
              <a:t>Fortune</a:t>
            </a:r>
            <a:r>
              <a:rPr lang="ko-KR" altLang="en-US" sz="1400" b="1" dirty="0">
                <a:solidFill>
                  <a:schemeClr val="bg1"/>
                </a:solidFill>
                <a:latin typeface="맑은 고딕" panose="020B0503020000020004" pitchFamily="50" charset="-127"/>
                <a:ea typeface="맑은 고딕" panose="020B0503020000020004" pitchFamily="50" charset="-127"/>
              </a:rPr>
              <a:t> </a:t>
            </a:r>
            <a:r>
              <a:rPr lang="en-US" altLang="ko-KR" sz="1400" b="1" dirty="0">
                <a:solidFill>
                  <a:schemeClr val="bg1"/>
                </a:solidFill>
                <a:latin typeface="맑은 고딕" panose="020B0503020000020004" pitchFamily="50" charset="-127"/>
                <a:ea typeface="맑은 고딕" panose="020B0503020000020004" pitchFamily="50" charset="-127"/>
              </a:rPr>
              <a:t>500 </a:t>
            </a:r>
            <a:r>
              <a:rPr lang="ko-KR" altLang="en-US" sz="1400" b="1" dirty="0">
                <a:solidFill>
                  <a:schemeClr val="bg1"/>
                </a:solidFill>
                <a:latin typeface="맑은 고딕" panose="020B0503020000020004" pitchFamily="50" charset="-127"/>
                <a:ea typeface="맑은 고딕" panose="020B0503020000020004" pitchFamily="50" charset="-127"/>
              </a:rPr>
              <a:t>대기업 중 </a:t>
            </a:r>
            <a:r>
              <a:rPr lang="en-US" altLang="ko-KR" sz="1400" b="1" dirty="0">
                <a:solidFill>
                  <a:schemeClr val="bg1"/>
                </a:solidFill>
                <a:latin typeface="맑은 고딕" panose="020B0503020000020004" pitchFamily="50" charset="-127"/>
                <a:ea typeface="맑은 고딕" panose="020B0503020000020004" pitchFamily="50" charset="-127"/>
              </a:rPr>
              <a:t>76%</a:t>
            </a:r>
            <a:r>
              <a:rPr lang="ko-KR" altLang="en-US" sz="1400" b="1" dirty="0">
                <a:solidFill>
                  <a:schemeClr val="bg1"/>
                </a:solidFill>
                <a:latin typeface="맑은 고딕" panose="020B0503020000020004" pitchFamily="50" charset="-127"/>
                <a:ea typeface="맑은 고딕" panose="020B0503020000020004" pitchFamily="50" charset="-127"/>
              </a:rPr>
              <a:t>가 빔 소프트웨어를 사용하고 있습니다</a:t>
            </a:r>
            <a:r>
              <a:rPr lang="en-US" altLang="ko-KR" sz="1400" b="1" baseline="30000" dirty="0">
                <a:solidFill>
                  <a:schemeClr val="bg1"/>
                </a:solidFill>
                <a:latin typeface="맑은 고딕" panose="020B0503020000020004" pitchFamily="50" charset="-127"/>
                <a:ea typeface="맑은 고딕" panose="020B0503020000020004" pitchFamily="50" charset="-127"/>
              </a:rPr>
              <a:t>1</a:t>
            </a:r>
            <a:r>
              <a:rPr lang="en-US" altLang="ko-KR" sz="1400" b="1" dirty="0">
                <a:solidFill>
                  <a:schemeClr val="bg1"/>
                </a:solidFill>
                <a:latin typeface="맑은 고딕" panose="020B0503020000020004" pitchFamily="50" charset="-127"/>
                <a:ea typeface="맑은 고딕" panose="020B0503020000020004" pitchFamily="50" charset="-127"/>
              </a:rPr>
              <a:t>.</a:t>
            </a:r>
          </a:p>
        </p:txBody>
      </p:sp>
      <p:sp>
        <p:nvSpPr>
          <p:cNvPr id="14" name="텍스트 개체 틀 1026">
            <a:extLst>
              <a:ext uri="{FF2B5EF4-FFF2-40B4-BE49-F238E27FC236}">
                <a16:creationId xmlns:a16="http://schemas.microsoft.com/office/drawing/2014/main" id="{72DD4E51-8ED3-4D35-A140-D740DDD6B5B9}"/>
              </a:ext>
            </a:extLst>
          </p:cNvPr>
          <p:cNvSpPr txBox="1">
            <a:spLocks/>
          </p:cNvSpPr>
          <p:nvPr/>
        </p:nvSpPr>
        <p:spPr>
          <a:xfrm>
            <a:off x="461962" y="4624388"/>
            <a:ext cx="8373701" cy="347661"/>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28600" indent="-228600">
              <a:buFont typeface="+mj-lt"/>
              <a:buAutoNum type="arabicPeriod"/>
            </a:pPr>
            <a:r>
              <a:rPr lang="en-US" altLang="ko-KR" sz="1000">
                <a:hlinkClick r:id="rId3">
                  <a:extLst>
                    <a:ext uri="{A12FA001-AC4F-418D-AE19-62706E023703}">
                      <ahyp:hlinkClr xmlns:ahyp="http://schemas.microsoft.com/office/drawing/2018/hyperlinkcolor" val="tx"/>
                    </a:ext>
                  </a:extLst>
                </a:hlinkClick>
              </a:rPr>
              <a:t>https://www.veeam.com/news/veeam-set-on-path-to-be-a-billion-dollar-software-company.html</a:t>
            </a:r>
            <a:endParaRPr lang="en-US" altLang="ko-KR" sz="1000"/>
          </a:p>
          <a:p>
            <a:pPr marL="228600" indent="-228600">
              <a:buFont typeface="+mj-lt"/>
              <a:buAutoNum type="arabicPeriod"/>
            </a:pPr>
            <a:endParaRPr lang="ko-KR" altLang="en-US" sz="1000" dirty="0"/>
          </a:p>
        </p:txBody>
      </p:sp>
      <p:grpSp>
        <p:nvGrpSpPr>
          <p:cNvPr id="15" name="Group 73">
            <a:extLst>
              <a:ext uri="{FF2B5EF4-FFF2-40B4-BE49-F238E27FC236}">
                <a16:creationId xmlns:a16="http://schemas.microsoft.com/office/drawing/2014/main" id="{21D99D16-955F-4C2D-8E6A-CD9940921C61}"/>
              </a:ext>
            </a:extLst>
          </p:cNvPr>
          <p:cNvGrpSpPr/>
          <p:nvPr/>
        </p:nvGrpSpPr>
        <p:grpSpPr>
          <a:xfrm>
            <a:off x="1209393" y="1390305"/>
            <a:ext cx="6709311" cy="3172552"/>
            <a:chOff x="3843499" y="3719582"/>
            <a:chExt cx="16665619" cy="8244192"/>
          </a:xfrm>
          <a:solidFill>
            <a:srgbClr val="E1E1E1"/>
          </a:solidFill>
        </p:grpSpPr>
        <p:sp>
          <p:nvSpPr>
            <p:cNvPr id="16" name="Freeform 781">
              <a:extLst>
                <a:ext uri="{FF2B5EF4-FFF2-40B4-BE49-F238E27FC236}">
                  <a16:creationId xmlns:a16="http://schemas.microsoft.com/office/drawing/2014/main" id="{B7FF03C4-01C6-4762-A1A6-EA5D310A8D79}"/>
                </a:ext>
              </a:extLst>
            </p:cNvPr>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 name="Freeform 403">
              <a:extLst>
                <a:ext uri="{FF2B5EF4-FFF2-40B4-BE49-F238E27FC236}">
                  <a16:creationId xmlns:a16="http://schemas.microsoft.com/office/drawing/2014/main" id="{90CDBA6E-1CB1-414D-A84D-1F3520F114AC}"/>
                </a:ext>
              </a:extLst>
            </p:cNvPr>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 name="Freeform 404">
              <a:extLst>
                <a:ext uri="{FF2B5EF4-FFF2-40B4-BE49-F238E27FC236}">
                  <a16:creationId xmlns:a16="http://schemas.microsoft.com/office/drawing/2014/main" id="{7CE4E732-FB2F-486A-BABC-B6737C0E8C4C}"/>
                </a:ext>
              </a:extLst>
            </p:cNvPr>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 name="Freeform 405">
              <a:extLst>
                <a:ext uri="{FF2B5EF4-FFF2-40B4-BE49-F238E27FC236}">
                  <a16:creationId xmlns:a16="http://schemas.microsoft.com/office/drawing/2014/main" id="{0B77C34F-AC20-499C-AD78-B6D74FD3F781}"/>
                </a:ext>
              </a:extLst>
            </p:cNvPr>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 name="Freeform 406">
              <a:extLst>
                <a:ext uri="{FF2B5EF4-FFF2-40B4-BE49-F238E27FC236}">
                  <a16:creationId xmlns:a16="http://schemas.microsoft.com/office/drawing/2014/main" id="{78611C0A-DA12-43B9-BAD4-02A8CD493810}"/>
                </a:ext>
              </a:extLst>
            </p:cNvPr>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 name="Freeform 407">
              <a:extLst>
                <a:ext uri="{FF2B5EF4-FFF2-40B4-BE49-F238E27FC236}">
                  <a16:creationId xmlns:a16="http://schemas.microsoft.com/office/drawing/2014/main" id="{0A32E811-265D-4050-861B-CABFC4A0B06E}"/>
                </a:ext>
              </a:extLst>
            </p:cNvPr>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 name="Freeform 408">
              <a:extLst>
                <a:ext uri="{FF2B5EF4-FFF2-40B4-BE49-F238E27FC236}">
                  <a16:creationId xmlns:a16="http://schemas.microsoft.com/office/drawing/2014/main" id="{85550BC6-4A72-4618-A0E1-D94B2FE579D5}"/>
                </a:ext>
              </a:extLst>
            </p:cNvPr>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 name="Freeform 409">
              <a:extLst>
                <a:ext uri="{FF2B5EF4-FFF2-40B4-BE49-F238E27FC236}">
                  <a16:creationId xmlns:a16="http://schemas.microsoft.com/office/drawing/2014/main" id="{B02FF236-8FEA-4D28-8DBF-17ED83C37C48}"/>
                </a:ext>
              </a:extLst>
            </p:cNvPr>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 name="Freeform 410">
              <a:extLst>
                <a:ext uri="{FF2B5EF4-FFF2-40B4-BE49-F238E27FC236}">
                  <a16:creationId xmlns:a16="http://schemas.microsoft.com/office/drawing/2014/main" id="{4F291B1A-57C4-4144-84A2-1813C11C1AC6}"/>
                </a:ext>
              </a:extLst>
            </p:cNvPr>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 name="Freeform 411">
              <a:extLst>
                <a:ext uri="{FF2B5EF4-FFF2-40B4-BE49-F238E27FC236}">
                  <a16:creationId xmlns:a16="http://schemas.microsoft.com/office/drawing/2014/main" id="{11E2A6F2-877F-4069-B1A3-2AB23D41D486}"/>
                </a:ext>
              </a:extLst>
            </p:cNvPr>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 name="Freeform 412">
              <a:extLst>
                <a:ext uri="{FF2B5EF4-FFF2-40B4-BE49-F238E27FC236}">
                  <a16:creationId xmlns:a16="http://schemas.microsoft.com/office/drawing/2014/main" id="{8E07F0AC-0416-443F-9D2C-3C28783EB39A}"/>
                </a:ext>
              </a:extLst>
            </p:cNvPr>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 name="Freeform 413">
              <a:extLst>
                <a:ext uri="{FF2B5EF4-FFF2-40B4-BE49-F238E27FC236}">
                  <a16:creationId xmlns:a16="http://schemas.microsoft.com/office/drawing/2014/main" id="{DDC68B0A-6520-4162-9880-964B5DDDCC99}"/>
                </a:ext>
              </a:extLst>
            </p:cNvPr>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 name="Freeform 414">
              <a:extLst>
                <a:ext uri="{FF2B5EF4-FFF2-40B4-BE49-F238E27FC236}">
                  <a16:creationId xmlns:a16="http://schemas.microsoft.com/office/drawing/2014/main" id="{1B4085BA-403E-4FBE-98F7-CA88DA610FCF}"/>
                </a:ext>
              </a:extLst>
            </p:cNvPr>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 name="Freeform 415">
              <a:extLst>
                <a:ext uri="{FF2B5EF4-FFF2-40B4-BE49-F238E27FC236}">
                  <a16:creationId xmlns:a16="http://schemas.microsoft.com/office/drawing/2014/main" id="{2D2E8EEF-C199-4423-8711-4DB3A7EDDAA0}"/>
                </a:ext>
              </a:extLst>
            </p:cNvPr>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 name="Freeform 416">
              <a:extLst>
                <a:ext uri="{FF2B5EF4-FFF2-40B4-BE49-F238E27FC236}">
                  <a16:creationId xmlns:a16="http://schemas.microsoft.com/office/drawing/2014/main" id="{56E3C426-5388-495D-8459-43F6F4FA3000}"/>
                </a:ext>
              </a:extLst>
            </p:cNvPr>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 name="Freeform 417">
              <a:extLst>
                <a:ext uri="{FF2B5EF4-FFF2-40B4-BE49-F238E27FC236}">
                  <a16:creationId xmlns:a16="http://schemas.microsoft.com/office/drawing/2014/main" id="{71EE88FF-A212-4D7B-AAD2-1F35E304FEDA}"/>
                </a:ext>
              </a:extLst>
            </p:cNvPr>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 name="Freeform 418">
              <a:extLst>
                <a:ext uri="{FF2B5EF4-FFF2-40B4-BE49-F238E27FC236}">
                  <a16:creationId xmlns:a16="http://schemas.microsoft.com/office/drawing/2014/main" id="{F0655A87-3729-4C07-8A3D-7FB49BEB9CEE}"/>
                </a:ext>
              </a:extLst>
            </p:cNvPr>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 name="Freeform 419">
              <a:extLst>
                <a:ext uri="{FF2B5EF4-FFF2-40B4-BE49-F238E27FC236}">
                  <a16:creationId xmlns:a16="http://schemas.microsoft.com/office/drawing/2014/main" id="{F0836D10-D541-4D11-A2ED-080ADCCAF983}"/>
                </a:ext>
              </a:extLst>
            </p:cNvPr>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 name="Freeform 420">
              <a:extLst>
                <a:ext uri="{FF2B5EF4-FFF2-40B4-BE49-F238E27FC236}">
                  <a16:creationId xmlns:a16="http://schemas.microsoft.com/office/drawing/2014/main" id="{6C22A661-5B3F-499A-9DC4-038C3C060B5D}"/>
                </a:ext>
              </a:extLst>
            </p:cNvPr>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 name="Freeform 421">
              <a:extLst>
                <a:ext uri="{FF2B5EF4-FFF2-40B4-BE49-F238E27FC236}">
                  <a16:creationId xmlns:a16="http://schemas.microsoft.com/office/drawing/2014/main" id="{8111C49B-ABB3-49F9-9137-1AD400752011}"/>
                </a:ext>
              </a:extLst>
            </p:cNvPr>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 name="Freeform 422">
              <a:extLst>
                <a:ext uri="{FF2B5EF4-FFF2-40B4-BE49-F238E27FC236}">
                  <a16:creationId xmlns:a16="http://schemas.microsoft.com/office/drawing/2014/main" id="{76E80FAC-6BB0-41F7-927F-D6AF942CFDFB}"/>
                </a:ext>
              </a:extLst>
            </p:cNvPr>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 name="Freeform 423">
              <a:extLst>
                <a:ext uri="{FF2B5EF4-FFF2-40B4-BE49-F238E27FC236}">
                  <a16:creationId xmlns:a16="http://schemas.microsoft.com/office/drawing/2014/main" id="{7CED1F05-B500-465A-91F7-A7E92CD5CF35}"/>
                </a:ext>
              </a:extLst>
            </p:cNvPr>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 name="Freeform 424">
              <a:extLst>
                <a:ext uri="{FF2B5EF4-FFF2-40B4-BE49-F238E27FC236}">
                  <a16:creationId xmlns:a16="http://schemas.microsoft.com/office/drawing/2014/main" id="{7ADDA086-9E68-46D3-9D25-B80C28C889B0}"/>
                </a:ext>
              </a:extLst>
            </p:cNvPr>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 name="Freeform 425">
              <a:extLst>
                <a:ext uri="{FF2B5EF4-FFF2-40B4-BE49-F238E27FC236}">
                  <a16:creationId xmlns:a16="http://schemas.microsoft.com/office/drawing/2014/main" id="{27D0C85B-3470-4243-ACF5-6737143AB362}"/>
                </a:ext>
              </a:extLst>
            </p:cNvPr>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1" name="Freeform 426">
              <a:extLst>
                <a:ext uri="{FF2B5EF4-FFF2-40B4-BE49-F238E27FC236}">
                  <a16:creationId xmlns:a16="http://schemas.microsoft.com/office/drawing/2014/main" id="{EFA1DB75-8475-4889-B1FC-82077B10962A}"/>
                </a:ext>
              </a:extLst>
            </p:cNvPr>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2" name="Freeform 427">
              <a:extLst>
                <a:ext uri="{FF2B5EF4-FFF2-40B4-BE49-F238E27FC236}">
                  <a16:creationId xmlns:a16="http://schemas.microsoft.com/office/drawing/2014/main" id="{5519EE4E-723C-464C-9675-5B9D6B5CAA42}"/>
                </a:ext>
              </a:extLst>
            </p:cNvPr>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3" name="Freeform 428">
              <a:extLst>
                <a:ext uri="{FF2B5EF4-FFF2-40B4-BE49-F238E27FC236}">
                  <a16:creationId xmlns:a16="http://schemas.microsoft.com/office/drawing/2014/main" id="{7856EFD5-778E-4DA4-A03A-426F7973A5BB}"/>
                </a:ext>
              </a:extLst>
            </p:cNvPr>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4" name="Freeform 429">
              <a:extLst>
                <a:ext uri="{FF2B5EF4-FFF2-40B4-BE49-F238E27FC236}">
                  <a16:creationId xmlns:a16="http://schemas.microsoft.com/office/drawing/2014/main" id="{80DD2F02-26E0-49DF-B173-E4C119C132D9}"/>
                </a:ext>
              </a:extLst>
            </p:cNvPr>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grpSp>
          <p:nvGrpSpPr>
            <p:cNvPr id="45" name="Group 105">
              <a:extLst>
                <a:ext uri="{FF2B5EF4-FFF2-40B4-BE49-F238E27FC236}">
                  <a16:creationId xmlns:a16="http://schemas.microsoft.com/office/drawing/2014/main" id="{8368BBBD-7671-4DD9-A4BA-13F0AB06C3B9}"/>
                </a:ext>
              </a:extLst>
            </p:cNvPr>
            <p:cNvGrpSpPr/>
            <p:nvPr/>
          </p:nvGrpSpPr>
          <p:grpSpPr>
            <a:xfrm>
              <a:off x="17709756" y="6761778"/>
              <a:ext cx="697449" cy="662593"/>
              <a:chOff x="5961121" y="2686387"/>
              <a:chExt cx="288233" cy="273757"/>
            </a:xfrm>
            <a:grpFill/>
          </p:grpSpPr>
          <p:sp>
            <p:nvSpPr>
              <p:cNvPr id="410" name="Freeform 430">
                <a:extLst>
                  <a:ext uri="{FF2B5EF4-FFF2-40B4-BE49-F238E27FC236}">
                    <a16:creationId xmlns:a16="http://schemas.microsoft.com/office/drawing/2014/main" id="{73FBCA5D-0756-4DA7-8539-7E0D090F28E4}"/>
                  </a:ext>
                </a:extLst>
              </p:cNvPr>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11" name="Freeform 431">
                <a:extLst>
                  <a:ext uri="{FF2B5EF4-FFF2-40B4-BE49-F238E27FC236}">
                    <a16:creationId xmlns:a16="http://schemas.microsoft.com/office/drawing/2014/main" id="{0AD2ACAF-378A-488C-862A-875D68E2DCD4}"/>
                  </a:ext>
                </a:extLst>
              </p:cNvPr>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3175" cap="flat">
                <a:solidFill>
                  <a:schemeClr val="bg1"/>
                </a:solidFill>
                <a:prstDash val="solid"/>
                <a:round/>
                <a:headEnd/>
                <a:tailEnd/>
              </a:ln>
            </p:spPr>
            <p:txBody>
              <a:bodyPr/>
              <a:lstStyle/>
              <a:p>
                <a:pPr defTabSz="1371204">
                  <a:defRPr/>
                </a:pPr>
                <a:endParaRPr lang="id-ID" sz="1350"/>
              </a:p>
            </p:txBody>
          </p:sp>
        </p:grpSp>
        <p:sp>
          <p:nvSpPr>
            <p:cNvPr id="46" name="Freeform 432">
              <a:extLst>
                <a:ext uri="{FF2B5EF4-FFF2-40B4-BE49-F238E27FC236}">
                  <a16:creationId xmlns:a16="http://schemas.microsoft.com/office/drawing/2014/main" id="{AE37692D-FB51-4A55-AF1A-D8B9002BFFAE}"/>
                </a:ext>
              </a:extLst>
            </p:cNvPr>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7" name="Freeform 433">
              <a:extLst>
                <a:ext uri="{FF2B5EF4-FFF2-40B4-BE49-F238E27FC236}">
                  <a16:creationId xmlns:a16="http://schemas.microsoft.com/office/drawing/2014/main" id="{839B8A3E-C1A0-4CAC-8CAA-47DA53BA6ED7}"/>
                </a:ext>
              </a:extLst>
            </p:cNvPr>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8" name="Freeform 434">
              <a:extLst>
                <a:ext uri="{FF2B5EF4-FFF2-40B4-BE49-F238E27FC236}">
                  <a16:creationId xmlns:a16="http://schemas.microsoft.com/office/drawing/2014/main" id="{2667C6B3-B690-4FB0-88FD-264AF2AF80D7}"/>
                </a:ext>
              </a:extLst>
            </p:cNvPr>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9" name="Freeform 435">
              <a:extLst>
                <a:ext uri="{FF2B5EF4-FFF2-40B4-BE49-F238E27FC236}">
                  <a16:creationId xmlns:a16="http://schemas.microsoft.com/office/drawing/2014/main" id="{DEEDAE7B-8209-4481-AE03-6595FE70F6B1}"/>
                </a:ext>
              </a:extLst>
            </p:cNvPr>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0" name="Freeform 436">
              <a:extLst>
                <a:ext uri="{FF2B5EF4-FFF2-40B4-BE49-F238E27FC236}">
                  <a16:creationId xmlns:a16="http://schemas.microsoft.com/office/drawing/2014/main" id="{33289426-708B-4378-AEAC-C0774EC4B8F0}"/>
                </a:ext>
              </a:extLst>
            </p:cNvPr>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1" name="Freeform 437">
              <a:extLst>
                <a:ext uri="{FF2B5EF4-FFF2-40B4-BE49-F238E27FC236}">
                  <a16:creationId xmlns:a16="http://schemas.microsoft.com/office/drawing/2014/main" id="{D1287AB7-8641-423F-BF43-95750CDE2130}"/>
                </a:ext>
              </a:extLst>
            </p:cNvPr>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2" name="Freeform 438">
              <a:extLst>
                <a:ext uri="{FF2B5EF4-FFF2-40B4-BE49-F238E27FC236}">
                  <a16:creationId xmlns:a16="http://schemas.microsoft.com/office/drawing/2014/main" id="{4402FA1B-C535-47B9-A2D0-ED21A1666D0B}"/>
                </a:ext>
              </a:extLst>
            </p:cNvPr>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3" name="Freeform 439">
              <a:extLst>
                <a:ext uri="{FF2B5EF4-FFF2-40B4-BE49-F238E27FC236}">
                  <a16:creationId xmlns:a16="http://schemas.microsoft.com/office/drawing/2014/main" id="{CDBADCB2-F92C-4638-8890-52A2CCFB341E}"/>
                </a:ext>
              </a:extLst>
            </p:cNvPr>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4" name="Freeform 440">
              <a:extLst>
                <a:ext uri="{FF2B5EF4-FFF2-40B4-BE49-F238E27FC236}">
                  <a16:creationId xmlns:a16="http://schemas.microsoft.com/office/drawing/2014/main" id="{075EA273-500C-4B47-B627-CAC0A56D113C}"/>
                </a:ext>
              </a:extLst>
            </p:cNvPr>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5" name="Freeform 441">
              <a:extLst>
                <a:ext uri="{FF2B5EF4-FFF2-40B4-BE49-F238E27FC236}">
                  <a16:creationId xmlns:a16="http://schemas.microsoft.com/office/drawing/2014/main" id="{13825C18-0B02-410B-89FA-D4E4950468E2}"/>
                </a:ext>
              </a:extLst>
            </p:cNvPr>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6" name="Freeform 442">
              <a:extLst>
                <a:ext uri="{FF2B5EF4-FFF2-40B4-BE49-F238E27FC236}">
                  <a16:creationId xmlns:a16="http://schemas.microsoft.com/office/drawing/2014/main" id="{5533F718-89F5-4DD2-A287-42CF2762C9D8}"/>
                </a:ext>
              </a:extLst>
            </p:cNvPr>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7" name="Freeform 443">
              <a:extLst>
                <a:ext uri="{FF2B5EF4-FFF2-40B4-BE49-F238E27FC236}">
                  <a16:creationId xmlns:a16="http://schemas.microsoft.com/office/drawing/2014/main" id="{8880775D-AA72-4D5D-8AE1-95C75B44C7A2}"/>
                </a:ext>
              </a:extLst>
            </p:cNvPr>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8" name="Freeform 444">
              <a:extLst>
                <a:ext uri="{FF2B5EF4-FFF2-40B4-BE49-F238E27FC236}">
                  <a16:creationId xmlns:a16="http://schemas.microsoft.com/office/drawing/2014/main" id="{8761E45A-ADDB-4EB6-BAAF-79E60F5268BD}"/>
                </a:ext>
              </a:extLst>
            </p:cNvPr>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59" name="Freeform 445">
              <a:extLst>
                <a:ext uri="{FF2B5EF4-FFF2-40B4-BE49-F238E27FC236}">
                  <a16:creationId xmlns:a16="http://schemas.microsoft.com/office/drawing/2014/main" id="{252C7833-FC74-44AC-AE11-C2DA106300FC}"/>
                </a:ext>
              </a:extLst>
            </p:cNvPr>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0" name="Freeform 446">
              <a:extLst>
                <a:ext uri="{FF2B5EF4-FFF2-40B4-BE49-F238E27FC236}">
                  <a16:creationId xmlns:a16="http://schemas.microsoft.com/office/drawing/2014/main" id="{402C95E7-7C8F-4CFA-92D9-5A5155D11DA1}"/>
                </a:ext>
              </a:extLst>
            </p:cNvPr>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1" name="Freeform 447">
              <a:extLst>
                <a:ext uri="{FF2B5EF4-FFF2-40B4-BE49-F238E27FC236}">
                  <a16:creationId xmlns:a16="http://schemas.microsoft.com/office/drawing/2014/main" id="{8CB7D559-4301-4759-835B-39D1ABCB0818}"/>
                </a:ext>
              </a:extLst>
            </p:cNvPr>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2" name="Freeform 448">
              <a:extLst>
                <a:ext uri="{FF2B5EF4-FFF2-40B4-BE49-F238E27FC236}">
                  <a16:creationId xmlns:a16="http://schemas.microsoft.com/office/drawing/2014/main" id="{A3CDF3F1-3CDC-4CC6-B22F-547D2B07F740}"/>
                </a:ext>
              </a:extLst>
            </p:cNvPr>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3" name="Freeform 449">
              <a:extLst>
                <a:ext uri="{FF2B5EF4-FFF2-40B4-BE49-F238E27FC236}">
                  <a16:creationId xmlns:a16="http://schemas.microsoft.com/office/drawing/2014/main" id="{E7A7C0FF-1984-4791-A3A5-CE5541A83C17}"/>
                </a:ext>
              </a:extLst>
            </p:cNvPr>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4" name="Freeform 450">
              <a:extLst>
                <a:ext uri="{FF2B5EF4-FFF2-40B4-BE49-F238E27FC236}">
                  <a16:creationId xmlns:a16="http://schemas.microsoft.com/office/drawing/2014/main" id="{BF2757AF-6061-43B0-BE84-C48284212A6F}"/>
                </a:ext>
              </a:extLst>
            </p:cNvPr>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5" name="Freeform 451">
              <a:extLst>
                <a:ext uri="{FF2B5EF4-FFF2-40B4-BE49-F238E27FC236}">
                  <a16:creationId xmlns:a16="http://schemas.microsoft.com/office/drawing/2014/main" id="{AB9A207E-62DD-4BAB-9868-D76605E54158}"/>
                </a:ext>
              </a:extLst>
            </p:cNvPr>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6" name="Freeform 452">
              <a:extLst>
                <a:ext uri="{FF2B5EF4-FFF2-40B4-BE49-F238E27FC236}">
                  <a16:creationId xmlns:a16="http://schemas.microsoft.com/office/drawing/2014/main" id="{1208ADB7-01C2-4B23-8525-AD44FB51E91B}"/>
                </a:ext>
              </a:extLst>
            </p:cNvPr>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7" name="Freeform 453">
              <a:extLst>
                <a:ext uri="{FF2B5EF4-FFF2-40B4-BE49-F238E27FC236}">
                  <a16:creationId xmlns:a16="http://schemas.microsoft.com/office/drawing/2014/main" id="{6468CC96-1713-438C-8399-24011613E0AB}"/>
                </a:ext>
              </a:extLst>
            </p:cNvPr>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8" name="Freeform 454">
              <a:extLst>
                <a:ext uri="{FF2B5EF4-FFF2-40B4-BE49-F238E27FC236}">
                  <a16:creationId xmlns:a16="http://schemas.microsoft.com/office/drawing/2014/main" id="{EBBE47F1-67FD-4707-A18C-AA1171952E84}"/>
                </a:ext>
              </a:extLst>
            </p:cNvPr>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69" name="Freeform 455">
              <a:extLst>
                <a:ext uri="{FF2B5EF4-FFF2-40B4-BE49-F238E27FC236}">
                  <a16:creationId xmlns:a16="http://schemas.microsoft.com/office/drawing/2014/main" id="{0BA51521-B13F-4F4A-85A0-85BB684EA864}"/>
                </a:ext>
              </a:extLst>
            </p:cNvPr>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0" name="Freeform 456">
              <a:extLst>
                <a:ext uri="{FF2B5EF4-FFF2-40B4-BE49-F238E27FC236}">
                  <a16:creationId xmlns:a16="http://schemas.microsoft.com/office/drawing/2014/main" id="{2EBEB888-2928-44F6-9E53-309DA6A9763A}"/>
                </a:ext>
              </a:extLst>
            </p:cNvPr>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1" name="Freeform 457">
              <a:extLst>
                <a:ext uri="{FF2B5EF4-FFF2-40B4-BE49-F238E27FC236}">
                  <a16:creationId xmlns:a16="http://schemas.microsoft.com/office/drawing/2014/main" id="{408840D1-FB2F-4985-97C7-04C4205FE351}"/>
                </a:ext>
              </a:extLst>
            </p:cNvPr>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2" name="Freeform 458">
              <a:extLst>
                <a:ext uri="{FF2B5EF4-FFF2-40B4-BE49-F238E27FC236}">
                  <a16:creationId xmlns:a16="http://schemas.microsoft.com/office/drawing/2014/main" id="{E3CD88CE-A476-4A69-9E35-58A803FBCAE2}"/>
                </a:ext>
              </a:extLst>
            </p:cNvPr>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3" name="Freeform 459">
              <a:extLst>
                <a:ext uri="{FF2B5EF4-FFF2-40B4-BE49-F238E27FC236}">
                  <a16:creationId xmlns:a16="http://schemas.microsoft.com/office/drawing/2014/main" id="{DFED4C19-CE0E-463C-A2AE-A501E8783DA7}"/>
                </a:ext>
              </a:extLst>
            </p:cNvPr>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4" name="Freeform 460">
              <a:extLst>
                <a:ext uri="{FF2B5EF4-FFF2-40B4-BE49-F238E27FC236}">
                  <a16:creationId xmlns:a16="http://schemas.microsoft.com/office/drawing/2014/main" id="{26DBB0D5-677F-4429-B592-5792C2102A99}"/>
                </a:ext>
              </a:extLst>
            </p:cNvPr>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5" name="Freeform 461">
              <a:extLst>
                <a:ext uri="{FF2B5EF4-FFF2-40B4-BE49-F238E27FC236}">
                  <a16:creationId xmlns:a16="http://schemas.microsoft.com/office/drawing/2014/main" id="{018362C8-EDBC-4107-872D-01522552DE14}"/>
                </a:ext>
              </a:extLst>
            </p:cNvPr>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6" name="Freeform 462">
              <a:extLst>
                <a:ext uri="{FF2B5EF4-FFF2-40B4-BE49-F238E27FC236}">
                  <a16:creationId xmlns:a16="http://schemas.microsoft.com/office/drawing/2014/main" id="{EEDD9760-142E-45A0-9915-F0DD51F14BBD}"/>
                </a:ext>
              </a:extLst>
            </p:cNvPr>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7" name="Freeform 463">
              <a:extLst>
                <a:ext uri="{FF2B5EF4-FFF2-40B4-BE49-F238E27FC236}">
                  <a16:creationId xmlns:a16="http://schemas.microsoft.com/office/drawing/2014/main" id="{21589A2C-90AE-4AC7-8855-6B7ED1C69322}"/>
                </a:ext>
              </a:extLst>
            </p:cNvPr>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8" name="Freeform 464">
              <a:extLst>
                <a:ext uri="{FF2B5EF4-FFF2-40B4-BE49-F238E27FC236}">
                  <a16:creationId xmlns:a16="http://schemas.microsoft.com/office/drawing/2014/main" id="{6581EFAE-28E7-458B-9D01-1E283CFCFC50}"/>
                </a:ext>
              </a:extLst>
            </p:cNvPr>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79" name="Freeform 465">
              <a:extLst>
                <a:ext uri="{FF2B5EF4-FFF2-40B4-BE49-F238E27FC236}">
                  <a16:creationId xmlns:a16="http://schemas.microsoft.com/office/drawing/2014/main" id="{5F1EEA27-BC20-4DB5-A0E6-5C81C5A1CD6E}"/>
                </a:ext>
              </a:extLst>
            </p:cNvPr>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0" name="Freeform 466">
              <a:extLst>
                <a:ext uri="{FF2B5EF4-FFF2-40B4-BE49-F238E27FC236}">
                  <a16:creationId xmlns:a16="http://schemas.microsoft.com/office/drawing/2014/main" id="{4B4AD345-3DA7-423A-91E7-88FA0AA0874B}"/>
                </a:ext>
              </a:extLst>
            </p:cNvPr>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1" name="Freeform 467">
              <a:extLst>
                <a:ext uri="{FF2B5EF4-FFF2-40B4-BE49-F238E27FC236}">
                  <a16:creationId xmlns:a16="http://schemas.microsoft.com/office/drawing/2014/main" id="{BE90DF14-2C4A-4FBB-95B3-134889761CA0}"/>
                </a:ext>
              </a:extLst>
            </p:cNvPr>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2" name="Freeform 468">
              <a:extLst>
                <a:ext uri="{FF2B5EF4-FFF2-40B4-BE49-F238E27FC236}">
                  <a16:creationId xmlns:a16="http://schemas.microsoft.com/office/drawing/2014/main" id="{5AD3790A-E4CD-414E-9264-345585614EB5}"/>
                </a:ext>
              </a:extLst>
            </p:cNvPr>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3" name="Freeform 469">
              <a:extLst>
                <a:ext uri="{FF2B5EF4-FFF2-40B4-BE49-F238E27FC236}">
                  <a16:creationId xmlns:a16="http://schemas.microsoft.com/office/drawing/2014/main" id="{AA6D4366-E659-48E7-87F1-DA9F7AB4AF4C}"/>
                </a:ext>
              </a:extLst>
            </p:cNvPr>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4" name="Freeform 470">
              <a:extLst>
                <a:ext uri="{FF2B5EF4-FFF2-40B4-BE49-F238E27FC236}">
                  <a16:creationId xmlns:a16="http://schemas.microsoft.com/office/drawing/2014/main" id="{9860A857-3252-4E9E-87D5-121E3F755C88}"/>
                </a:ext>
              </a:extLst>
            </p:cNvPr>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5" name="Freeform 471">
              <a:extLst>
                <a:ext uri="{FF2B5EF4-FFF2-40B4-BE49-F238E27FC236}">
                  <a16:creationId xmlns:a16="http://schemas.microsoft.com/office/drawing/2014/main" id="{8205B00B-2C7B-4329-8E23-4D83D6F63DD6}"/>
                </a:ext>
              </a:extLst>
            </p:cNvPr>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6" name="Freeform 472">
              <a:extLst>
                <a:ext uri="{FF2B5EF4-FFF2-40B4-BE49-F238E27FC236}">
                  <a16:creationId xmlns:a16="http://schemas.microsoft.com/office/drawing/2014/main" id="{2ED8C147-8133-48EF-8273-2ADAA4513251}"/>
                </a:ext>
              </a:extLst>
            </p:cNvPr>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7" name="Freeform 473">
              <a:extLst>
                <a:ext uri="{FF2B5EF4-FFF2-40B4-BE49-F238E27FC236}">
                  <a16:creationId xmlns:a16="http://schemas.microsoft.com/office/drawing/2014/main" id="{D4A3D1B3-1E97-402D-A560-D6C7D8C7A28F}"/>
                </a:ext>
              </a:extLst>
            </p:cNvPr>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8" name="Freeform 474">
              <a:extLst>
                <a:ext uri="{FF2B5EF4-FFF2-40B4-BE49-F238E27FC236}">
                  <a16:creationId xmlns:a16="http://schemas.microsoft.com/office/drawing/2014/main" id="{9B57E8FF-EF88-4B9C-A662-EB990F74E97B}"/>
                </a:ext>
              </a:extLst>
            </p:cNvPr>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89" name="Freeform 475">
              <a:extLst>
                <a:ext uri="{FF2B5EF4-FFF2-40B4-BE49-F238E27FC236}">
                  <a16:creationId xmlns:a16="http://schemas.microsoft.com/office/drawing/2014/main" id="{77E2E97E-F700-459C-9ABA-7BF3B15FD50C}"/>
                </a:ext>
              </a:extLst>
            </p:cNvPr>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0" name="Freeform 476">
              <a:extLst>
                <a:ext uri="{FF2B5EF4-FFF2-40B4-BE49-F238E27FC236}">
                  <a16:creationId xmlns:a16="http://schemas.microsoft.com/office/drawing/2014/main" id="{D46D6759-D6CB-4749-8011-9526800FA305}"/>
                </a:ext>
              </a:extLst>
            </p:cNvPr>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1" name="Freeform 477">
              <a:extLst>
                <a:ext uri="{FF2B5EF4-FFF2-40B4-BE49-F238E27FC236}">
                  <a16:creationId xmlns:a16="http://schemas.microsoft.com/office/drawing/2014/main" id="{53C9E7D6-F358-458C-8E1B-72ED7EC912F9}"/>
                </a:ext>
              </a:extLst>
            </p:cNvPr>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2" name="Freeform 478">
              <a:extLst>
                <a:ext uri="{FF2B5EF4-FFF2-40B4-BE49-F238E27FC236}">
                  <a16:creationId xmlns:a16="http://schemas.microsoft.com/office/drawing/2014/main" id="{97091583-A204-4F44-A9FB-C56EA5ED8599}"/>
                </a:ext>
              </a:extLst>
            </p:cNvPr>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3" name="Freeform 479">
              <a:extLst>
                <a:ext uri="{FF2B5EF4-FFF2-40B4-BE49-F238E27FC236}">
                  <a16:creationId xmlns:a16="http://schemas.microsoft.com/office/drawing/2014/main" id="{A90B7F3C-E298-42AB-806D-C4FDD9FD5CAB}"/>
                </a:ext>
              </a:extLst>
            </p:cNvPr>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4" name="Freeform 480">
              <a:extLst>
                <a:ext uri="{FF2B5EF4-FFF2-40B4-BE49-F238E27FC236}">
                  <a16:creationId xmlns:a16="http://schemas.microsoft.com/office/drawing/2014/main" id="{4209C0F1-E929-43C6-A9A0-91F191258F0C}"/>
                </a:ext>
              </a:extLst>
            </p:cNvPr>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5" name="Freeform 481">
              <a:extLst>
                <a:ext uri="{FF2B5EF4-FFF2-40B4-BE49-F238E27FC236}">
                  <a16:creationId xmlns:a16="http://schemas.microsoft.com/office/drawing/2014/main" id="{5540997D-6525-41FF-A58C-2240B888ED7E}"/>
                </a:ext>
              </a:extLst>
            </p:cNvPr>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6" name="Freeform 482">
              <a:extLst>
                <a:ext uri="{FF2B5EF4-FFF2-40B4-BE49-F238E27FC236}">
                  <a16:creationId xmlns:a16="http://schemas.microsoft.com/office/drawing/2014/main" id="{D94B79D3-2124-445D-996D-42F9DEF4A2C0}"/>
                </a:ext>
              </a:extLst>
            </p:cNvPr>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7" name="Freeform 483">
              <a:extLst>
                <a:ext uri="{FF2B5EF4-FFF2-40B4-BE49-F238E27FC236}">
                  <a16:creationId xmlns:a16="http://schemas.microsoft.com/office/drawing/2014/main" id="{3D799302-1DCF-4441-A2E4-6E3E7C1E510C}"/>
                </a:ext>
              </a:extLst>
            </p:cNvPr>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8" name="Freeform 484">
              <a:extLst>
                <a:ext uri="{FF2B5EF4-FFF2-40B4-BE49-F238E27FC236}">
                  <a16:creationId xmlns:a16="http://schemas.microsoft.com/office/drawing/2014/main" id="{185A6171-EFC3-4707-8174-E882E475C00B}"/>
                </a:ext>
              </a:extLst>
            </p:cNvPr>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99" name="Freeform 485">
              <a:extLst>
                <a:ext uri="{FF2B5EF4-FFF2-40B4-BE49-F238E27FC236}">
                  <a16:creationId xmlns:a16="http://schemas.microsoft.com/office/drawing/2014/main" id="{5FFE5669-BC8B-45B6-ADEF-28340F854B66}"/>
                </a:ext>
              </a:extLst>
            </p:cNvPr>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0" name="Freeform 486">
              <a:extLst>
                <a:ext uri="{FF2B5EF4-FFF2-40B4-BE49-F238E27FC236}">
                  <a16:creationId xmlns:a16="http://schemas.microsoft.com/office/drawing/2014/main" id="{21480374-CB19-4C56-87B9-3E8895027BB7}"/>
                </a:ext>
              </a:extLst>
            </p:cNvPr>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1" name="Freeform 487">
              <a:extLst>
                <a:ext uri="{FF2B5EF4-FFF2-40B4-BE49-F238E27FC236}">
                  <a16:creationId xmlns:a16="http://schemas.microsoft.com/office/drawing/2014/main" id="{8880DC39-0175-4F04-A8F0-F369653146E8}"/>
                </a:ext>
              </a:extLst>
            </p:cNvPr>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2" name="Freeform 488">
              <a:extLst>
                <a:ext uri="{FF2B5EF4-FFF2-40B4-BE49-F238E27FC236}">
                  <a16:creationId xmlns:a16="http://schemas.microsoft.com/office/drawing/2014/main" id="{0B226C05-D6FA-41EA-A683-C819B890E98C}"/>
                </a:ext>
              </a:extLst>
            </p:cNvPr>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3" name="Freeform 489">
              <a:extLst>
                <a:ext uri="{FF2B5EF4-FFF2-40B4-BE49-F238E27FC236}">
                  <a16:creationId xmlns:a16="http://schemas.microsoft.com/office/drawing/2014/main" id="{4D79B803-4F77-4D34-9E3B-A3DA6DDF75EF}"/>
                </a:ext>
              </a:extLst>
            </p:cNvPr>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4" name="Freeform 490">
              <a:extLst>
                <a:ext uri="{FF2B5EF4-FFF2-40B4-BE49-F238E27FC236}">
                  <a16:creationId xmlns:a16="http://schemas.microsoft.com/office/drawing/2014/main" id="{6DB69F92-4903-4A11-9EF1-1CA1D1139B0E}"/>
                </a:ext>
              </a:extLst>
            </p:cNvPr>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5" name="Freeform 491">
              <a:extLst>
                <a:ext uri="{FF2B5EF4-FFF2-40B4-BE49-F238E27FC236}">
                  <a16:creationId xmlns:a16="http://schemas.microsoft.com/office/drawing/2014/main" id="{03DB2EED-54F7-4F75-979F-93E04F50BAAD}"/>
                </a:ext>
              </a:extLst>
            </p:cNvPr>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6" name="Freeform 492">
              <a:extLst>
                <a:ext uri="{FF2B5EF4-FFF2-40B4-BE49-F238E27FC236}">
                  <a16:creationId xmlns:a16="http://schemas.microsoft.com/office/drawing/2014/main" id="{CA17E553-62EA-422F-8675-FC2B055F724F}"/>
                </a:ext>
              </a:extLst>
            </p:cNvPr>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7" name="Freeform 493">
              <a:extLst>
                <a:ext uri="{FF2B5EF4-FFF2-40B4-BE49-F238E27FC236}">
                  <a16:creationId xmlns:a16="http://schemas.microsoft.com/office/drawing/2014/main" id="{A585A386-01F1-454B-9E8E-EC9192B8E24F}"/>
                </a:ext>
              </a:extLst>
            </p:cNvPr>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8" name="Freeform 494">
              <a:extLst>
                <a:ext uri="{FF2B5EF4-FFF2-40B4-BE49-F238E27FC236}">
                  <a16:creationId xmlns:a16="http://schemas.microsoft.com/office/drawing/2014/main" id="{802DABF2-ED58-4786-BB98-8684620B37C5}"/>
                </a:ext>
              </a:extLst>
            </p:cNvPr>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09" name="Freeform 495">
              <a:extLst>
                <a:ext uri="{FF2B5EF4-FFF2-40B4-BE49-F238E27FC236}">
                  <a16:creationId xmlns:a16="http://schemas.microsoft.com/office/drawing/2014/main" id="{DC6602E1-180A-4CBD-90CA-814AE96E31D7}"/>
                </a:ext>
              </a:extLst>
            </p:cNvPr>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0" name="Freeform 496">
              <a:extLst>
                <a:ext uri="{FF2B5EF4-FFF2-40B4-BE49-F238E27FC236}">
                  <a16:creationId xmlns:a16="http://schemas.microsoft.com/office/drawing/2014/main" id="{AFC7BB15-F8C6-4863-B794-EF3B84CB367E}"/>
                </a:ext>
              </a:extLst>
            </p:cNvPr>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1" name="Freeform 497">
              <a:extLst>
                <a:ext uri="{FF2B5EF4-FFF2-40B4-BE49-F238E27FC236}">
                  <a16:creationId xmlns:a16="http://schemas.microsoft.com/office/drawing/2014/main" id="{D627448A-ADF2-46A9-AA47-D8716AC92185}"/>
                </a:ext>
              </a:extLst>
            </p:cNvPr>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2" name="Freeform 498">
              <a:extLst>
                <a:ext uri="{FF2B5EF4-FFF2-40B4-BE49-F238E27FC236}">
                  <a16:creationId xmlns:a16="http://schemas.microsoft.com/office/drawing/2014/main" id="{9DC6C2EA-9F58-47D7-BF8C-5CAE3F365867}"/>
                </a:ext>
              </a:extLst>
            </p:cNvPr>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3" name="Freeform 499">
              <a:extLst>
                <a:ext uri="{FF2B5EF4-FFF2-40B4-BE49-F238E27FC236}">
                  <a16:creationId xmlns:a16="http://schemas.microsoft.com/office/drawing/2014/main" id="{10B75BF8-BBF9-44AD-8871-6256D64A7522}"/>
                </a:ext>
              </a:extLst>
            </p:cNvPr>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4" name="Freeform 500">
              <a:extLst>
                <a:ext uri="{FF2B5EF4-FFF2-40B4-BE49-F238E27FC236}">
                  <a16:creationId xmlns:a16="http://schemas.microsoft.com/office/drawing/2014/main" id="{F93DB386-6127-4C9B-9D27-FA279AD94100}"/>
                </a:ext>
              </a:extLst>
            </p:cNvPr>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5" name="Freeform 501">
              <a:extLst>
                <a:ext uri="{FF2B5EF4-FFF2-40B4-BE49-F238E27FC236}">
                  <a16:creationId xmlns:a16="http://schemas.microsoft.com/office/drawing/2014/main" id="{3AC4EC67-C4A0-4E1A-9372-0C247A3C2C94}"/>
                </a:ext>
              </a:extLst>
            </p:cNvPr>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6" name="Freeform 502">
              <a:extLst>
                <a:ext uri="{FF2B5EF4-FFF2-40B4-BE49-F238E27FC236}">
                  <a16:creationId xmlns:a16="http://schemas.microsoft.com/office/drawing/2014/main" id="{2CD7090D-A572-4FA4-A120-0DDE40579AC5}"/>
                </a:ext>
              </a:extLst>
            </p:cNvPr>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7" name="Freeform 503">
              <a:extLst>
                <a:ext uri="{FF2B5EF4-FFF2-40B4-BE49-F238E27FC236}">
                  <a16:creationId xmlns:a16="http://schemas.microsoft.com/office/drawing/2014/main" id="{7590228D-5157-4F5D-9374-4A636E9D9560}"/>
                </a:ext>
              </a:extLst>
            </p:cNvPr>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8" name="Freeform 504">
              <a:extLst>
                <a:ext uri="{FF2B5EF4-FFF2-40B4-BE49-F238E27FC236}">
                  <a16:creationId xmlns:a16="http://schemas.microsoft.com/office/drawing/2014/main" id="{C8F59D52-60CE-4020-8A51-988089739358}"/>
                </a:ext>
              </a:extLst>
            </p:cNvPr>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19" name="Freeform 505">
              <a:extLst>
                <a:ext uri="{FF2B5EF4-FFF2-40B4-BE49-F238E27FC236}">
                  <a16:creationId xmlns:a16="http://schemas.microsoft.com/office/drawing/2014/main" id="{28FCFE9A-82FC-4398-BDDD-7491AEC673C5}"/>
                </a:ext>
              </a:extLst>
            </p:cNvPr>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0" name="Freeform 506">
              <a:extLst>
                <a:ext uri="{FF2B5EF4-FFF2-40B4-BE49-F238E27FC236}">
                  <a16:creationId xmlns:a16="http://schemas.microsoft.com/office/drawing/2014/main" id="{B64C5820-361F-4C6F-9DF5-6BA5BB4F4B92}"/>
                </a:ext>
              </a:extLst>
            </p:cNvPr>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1" name="Freeform 507">
              <a:extLst>
                <a:ext uri="{FF2B5EF4-FFF2-40B4-BE49-F238E27FC236}">
                  <a16:creationId xmlns:a16="http://schemas.microsoft.com/office/drawing/2014/main" id="{8C00396B-D6EB-4654-B16A-A97590023DBF}"/>
                </a:ext>
              </a:extLst>
            </p:cNvPr>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2" name="Freeform 508">
              <a:extLst>
                <a:ext uri="{FF2B5EF4-FFF2-40B4-BE49-F238E27FC236}">
                  <a16:creationId xmlns:a16="http://schemas.microsoft.com/office/drawing/2014/main" id="{7D7A2147-E073-45B3-AF5D-987759FCF859}"/>
                </a:ext>
              </a:extLst>
            </p:cNvPr>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3" name="Freeform 509">
              <a:extLst>
                <a:ext uri="{FF2B5EF4-FFF2-40B4-BE49-F238E27FC236}">
                  <a16:creationId xmlns:a16="http://schemas.microsoft.com/office/drawing/2014/main" id="{CC72D71F-AF73-412E-AB72-FD9DF0B03196}"/>
                </a:ext>
              </a:extLst>
            </p:cNvPr>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4" name="Freeform 510">
              <a:extLst>
                <a:ext uri="{FF2B5EF4-FFF2-40B4-BE49-F238E27FC236}">
                  <a16:creationId xmlns:a16="http://schemas.microsoft.com/office/drawing/2014/main" id="{0BCF3D4E-2F14-4A36-AFE8-0620614F14B9}"/>
                </a:ext>
              </a:extLst>
            </p:cNvPr>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5" name="Freeform 511">
              <a:extLst>
                <a:ext uri="{FF2B5EF4-FFF2-40B4-BE49-F238E27FC236}">
                  <a16:creationId xmlns:a16="http://schemas.microsoft.com/office/drawing/2014/main" id="{D3247F2C-6273-45C2-9FBC-D20EFBC3173D}"/>
                </a:ext>
              </a:extLst>
            </p:cNvPr>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6" name="Freeform 512">
              <a:extLst>
                <a:ext uri="{FF2B5EF4-FFF2-40B4-BE49-F238E27FC236}">
                  <a16:creationId xmlns:a16="http://schemas.microsoft.com/office/drawing/2014/main" id="{7447775F-2C1B-4689-A28E-52A9D7290DB5}"/>
                </a:ext>
              </a:extLst>
            </p:cNvPr>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7" name="Freeform 513">
              <a:extLst>
                <a:ext uri="{FF2B5EF4-FFF2-40B4-BE49-F238E27FC236}">
                  <a16:creationId xmlns:a16="http://schemas.microsoft.com/office/drawing/2014/main" id="{2ADCEFB7-278C-4EE0-9FAF-231CD1E1E9EB}"/>
                </a:ext>
              </a:extLst>
            </p:cNvPr>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8" name="Freeform 514">
              <a:extLst>
                <a:ext uri="{FF2B5EF4-FFF2-40B4-BE49-F238E27FC236}">
                  <a16:creationId xmlns:a16="http://schemas.microsoft.com/office/drawing/2014/main" id="{62ADDC9C-798D-4AAD-B151-F8AA9D0D7CE1}"/>
                </a:ext>
              </a:extLst>
            </p:cNvPr>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29" name="Freeform 515">
              <a:extLst>
                <a:ext uri="{FF2B5EF4-FFF2-40B4-BE49-F238E27FC236}">
                  <a16:creationId xmlns:a16="http://schemas.microsoft.com/office/drawing/2014/main" id="{A4081FD9-BDB1-4580-BC5E-656C1AA61E6D}"/>
                </a:ext>
              </a:extLst>
            </p:cNvPr>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0" name="Freeform 516">
              <a:extLst>
                <a:ext uri="{FF2B5EF4-FFF2-40B4-BE49-F238E27FC236}">
                  <a16:creationId xmlns:a16="http://schemas.microsoft.com/office/drawing/2014/main" id="{67A3AE16-7A53-4C9A-8CAF-B29190A2AAC1}"/>
                </a:ext>
              </a:extLst>
            </p:cNvPr>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1" name="Freeform 517">
              <a:extLst>
                <a:ext uri="{FF2B5EF4-FFF2-40B4-BE49-F238E27FC236}">
                  <a16:creationId xmlns:a16="http://schemas.microsoft.com/office/drawing/2014/main" id="{7678E432-6DFD-4CB1-80AF-D6376A6E786A}"/>
                </a:ext>
              </a:extLst>
            </p:cNvPr>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2" name="Freeform 518">
              <a:extLst>
                <a:ext uri="{FF2B5EF4-FFF2-40B4-BE49-F238E27FC236}">
                  <a16:creationId xmlns:a16="http://schemas.microsoft.com/office/drawing/2014/main" id="{7DAB4DA9-581B-4964-8FA7-7C91C3B56269}"/>
                </a:ext>
              </a:extLst>
            </p:cNvPr>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3" name="Freeform 519">
              <a:extLst>
                <a:ext uri="{FF2B5EF4-FFF2-40B4-BE49-F238E27FC236}">
                  <a16:creationId xmlns:a16="http://schemas.microsoft.com/office/drawing/2014/main" id="{B08A1571-F2D3-4CD3-AF01-BBA186D99C12}"/>
                </a:ext>
              </a:extLst>
            </p:cNvPr>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4" name="Freeform 520">
              <a:extLst>
                <a:ext uri="{FF2B5EF4-FFF2-40B4-BE49-F238E27FC236}">
                  <a16:creationId xmlns:a16="http://schemas.microsoft.com/office/drawing/2014/main" id="{E49B300F-9C63-4852-A367-1D87D8D3EFE3}"/>
                </a:ext>
              </a:extLst>
            </p:cNvPr>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5" name="Freeform 521">
              <a:extLst>
                <a:ext uri="{FF2B5EF4-FFF2-40B4-BE49-F238E27FC236}">
                  <a16:creationId xmlns:a16="http://schemas.microsoft.com/office/drawing/2014/main" id="{994DD36C-1716-4110-8567-DAA6553B3B1B}"/>
                </a:ext>
              </a:extLst>
            </p:cNvPr>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6" name="Freeform 522">
              <a:extLst>
                <a:ext uri="{FF2B5EF4-FFF2-40B4-BE49-F238E27FC236}">
                  <a16:creationId xmlns:a16="http://schemas.microsoft.com/office/drawing/2014/main" id="{0D7EDE7A-2233-445C-B046-FA2306863150}"/>
                </a:ext>
              </a:extLst>
            </p:cNvPr>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7" name="Freeform 523">
              <a:extLst>
                <a:ext uri="{FF2B5EF4-FFF2-40B4-BE49-F238E27FC236}">
                  <a16:creationId xmlns:a16="http://schemas.microsoft.com/office/drawing/2014/main" id="{983F7A34-B4A5-46D0-BC5E-827F5B66B9BA}"/>
                </a:ext>
              </a:extLst>
            </p:cNvPr>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8" name="Freeform 524">
              <a:extLst>
                <a:ext uri="{FF2B5EF4-FFF2-40B4-BE49-F238E27FC236}">
                  <a16:creationId xmlns:a16="http://schemas.microsoft.com/office/drawing/2014/main" id="{2F10EB03-2028-4EB2-AA44-746C51292839}"/>
                </a:ext>
              </a:extLst>
            </p:cNvPr>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39" name="Freeform 525">
              <a:extLst>
                <a:ext uri="{FF2B5EF4-FFF2-40B4-BE49-F238E27FC236}">
                  <a16:creationId xmlns:a16="http://schemas.microsoft.com/office/drawing/2014/main" id="{E3C4EDDB-4E5B-42BD-B18C-CCE0AAB3820E}"/>
                </a:ext>
              </a:extLst>
            </p:cNvPr>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0" name="Freeform 526">
              <a:extLst>
                <a:ext uri="{FF2B5EF4-FFF2-40B4-BE49-F238E27FC236}">
                  <a16:creationId xmlns:a16="http://schemas.microsoft.com/office/drawing/2014/main" id="{E904D7FB-4BC4-4947-83C1-BB664BC0E744}"/>
                </a:ext>
              </a:extLst>
            </p:cNvPr>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1" name="Freeform 527">
              <a:extLst>
                <a:ext uri="{FF2B5EF4-FFF2-40B4-BE49-F238E27FC236}">
                  <a16:creationId xmlns:a16="http://schemas.microsoft.com/office/drawing/2014/main" id="{93B2028E-B503-44B1-8626-5CF1A64E1A9A}"/>
                </a:ext>
              </a:extLst>
            </p:cNvPr>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2" name="Freeform 528">
              <a:extLst>
                <a:ext uri="{FF2B5EF4-FFF2-40B4-BE49-F238E27FC236}">
                  <a16:creationId xmlns:a16="http://schemas.microsoft.com/office/drawing/2014/main" id="{06ACE97B-E669-4921-BE15-E15F9CD053CF}"/>
                </a:ext>
              </a:extLst>
            </p:cNvPr>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3" name="Freeform 529">
              <a:extLst>
                <a:ext uri="{FF2B5EF4-FFF2-40B4-BE49-F238E27FC236}">
                  <a16:creationId xmlns:a16="http://schemas.microsoft.com/office/drawing/2014/main" id="{48C1AB98-FC63-4E7F-8033-75B45217D9D5}"/>
                </a:ext>
              </a:extLst>
            </p:cNvPr>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4" name="Freeform 530">
              <a:extLst>
                <a:ext uri="{FF2B5EF4-FFF2-40B4-BE49-F238E27FC236}">
                  <a16:creationId xmlns:a16="http://schemas.microsoft.com/office/drawing/2014/main" id="{53E1DAD5-EE28-4B63-8AD8-5182D0722C4F}"/>
                </a:ext>
              </a:extLst>
            </p:cNvPr>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5" name="Freeform 531">
              <a:extLst>
                <a:ext uri="{FF2B5EF4-FFF2-40B4-BE49-F238E27FC236}">
                  <a16:creationId xmlns:a16="http://schemas.microsoft.com/office/drawing/2014/main" id="{1CD43C3C-81E6-4282-8554-CF7E427610A7}"/>
                </a:ext>
              </a:extLst>
            </p:cNvPr>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6" name="Freeform 532">
              <a:extLst>
                <a:ext uri="{FF2B5EF4-FFF2-40B4-BE49-F238E27FC236}">
                  <a16:creationId xmlns:a16="http://schemas.microsoft.com/office/drawing/2014/main" id="{F394780F-AEFE-47A6-BBDF-7D19CD2D41B1}"/>
                </a:ext>
              </a:extLst>
            </p:cNvPr>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7" name="Freeform 533">
              <a:extLst>
                <a:ext uri="{FF2B5EF4-FFF2-40B4-BE49-F238E27FC236}">
                  <a16:creationId xmlns:a16="http://schemas.microsoft.com/office/drawing/2014/main" id="{DA333165-0C2A-4AA8-A5C4-425E67F59A6B}"/>
                </a:ext>
              </a:extLst>
            </p:cNvPr>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8" name="Freeform 534">
              <a:extLst>
                <a:ext uri="{FF2B5EF4-FFF2-40B4-BE49-F238E27FC236}">
                  <a16:creationId xmlns:a16="http://schemas.microsoft.com/office/drawing/2014/main" id="{3F835043-C796-4766-808E-7D4421EBAE2D}"/>
                </a:ext>
              </a:extLst>
            </p:cNvPr>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49" name="Freeform 535">
              <a:extLst>
                <a:ext uri="{FF2B5EF4-FFF2-40B4-BE49-F238E27FC236}">
                  <a16:creationId xmlns:a16="http://schemas.microsoft.com/office/drawing/2014/main" id="{8705F36B-B402-49B2-98BE-B0AA9D39EFCC}"/>
                </a:ext>
              </a:extLst>
            </p:cNvPr>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0" name="Freeform 536">
              <a:extLst>
                <a:ext uri="{FF2B5EF4-FFF2-40B4-BE49-F238E27FC236}">
                  <a16:creationId xmlns:a16="http://schemas.microsoft.com/office/drawing/2014/main" id="{709D8294-0EE2-4E60-87F5-6B75E6B124E8}"/>
                </a:ext>
              </a:extLst>
            </p:cNvPr>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1" name="Freeform 537">
              <a:extLst>
                <a:ext uri="{FF2B5EF4-FFF2-40B4-BE49-F238E27FC236}">
                  <a16:creationId xmlns:a16="http://schemas.microsoft.com/office/drawing/2014/main" id="{8B3909CF-B1FF-49B9-9B27-FEFFA2294AE0}"/>
                </a:ext>
              </a:extLst>
            </p:cNvPr>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2" name="Freeform 538">
              <a:extLst>
                <a:ext uri="{FF2B5EF4-FFF2-40B4-BE49-F238E27FC236}">
                  <a16:creationId xmlns:a16="http://schemas.microsoft.com/office/drawing/2014/main" id="{A7AF98D6-4AA5-49D4-888D-B2B0CE150C4B}"/>
                </a:ext>
              </a:extLst>
            </p:cNvPr>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3" name="Freeform 539">
              <a:extLst>
                <a:ext uri="{FF2B5EF4-FFF2-40B4-BE49-F238E27FC236}">
                  <a16:creationId xmlns:a16="http://schemas.microsoft.com/office/drawing/2014/main" id="{D05EABF6-F328-4403-9E05-98178C2DBD11}"/>
                </a:ext>
              </a:extLst>
            </p:cNvPr>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4" name="Freeform 540">
              <a:extLst>
                <a:ext uri="{FF2B5EF4-FFF2-40B4-BE49-F238E27FC236}">
                  <a16:creationId xmlns:a16="http://schemas.microsoft.com/office/drawing/2014/main" id="{881E1831-7C05-4A19-AD1A-9547AEFAB35C}"/>
                </a:ext>
              </a:extLst>
            </p:cNvPr>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5" name="Freeform 541">
              <a:extLst>
                <a:ext uri="{FF2B5EF4-FFF2-40B4-BE49-F238E27FC236}">
                  <a16:creationId xmlns:a16="http://schemas.microsoft.com/office/drawing/2014/main" id="{AC4FFE32-CD03-4B4E-BD12-9EE2BDF29CDF}"/>
                </a:ext>
              </a:extLst>
            </p:cNvPr>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6" name="Freeform 542">
              <a:extLst>
                <a:ext uri="{FF2B5EF4-FFF2-40B4-BE49-F238E27FC236}">
                  <a16:creationId xmlns:a16="http://schemas.microsoft.com/office/drawing/2014/main" id="{802F8BAB-38FA-49E3-8CF0-3659419A3316}"/>
                </a:ext>
              </a:extLst>
            </p:cNvPr>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7" name="Freeform 543">
              <a:extLst>
                <a:ext uri="{FF2B5EF4-FFF2-40B4-BE49-F238E27FC236}">
                  <a16:creationId xmlns:a16="http://schemas.microsoft.com/office/drawing/2014/main" id="{FDC3A28B-F471-4199-9BE9-EAA3389B8BDE}"/>
                </a:ext>
              </a:extLst>
            </p:cNvPr>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8" name="Freeform 544">
              <a:extLst>
                <a:ext uri="{FF2B5EF4-FFF2-40B4-BE49-F238E27FC236}">
                  <a16:creationId xmlns:a16="http://schemas.microsoft.com/office/drawing/2014/main" id="{1DF21B6B-CBC3-4F14-96AA-3DDF3207813F}"/>
                </a:ext>
              </a:extLst>
            </p:cNvPr>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59" name="Freeform 545">
              <a:extLst>
                <a:ext uri="{FF2B5EF4-FFF2-40B4-BE49-F238E27FC236}">
                  <a16:creationId xmlns:a16="http://schemas.microsoft.com/office/drawing/2014/main" id="{502ABF44-6B5B-45E8-AF9F-CDA26613FE01}"/>
                </a:ext>
              </a:extLst>
            </p:cNvPr>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0" name="Freeform 546">
              <a:extLst>
                <a:ext uri="{FF2B5EF4-FFF2-40B4-BE49-F238E27FC236}">
                  <a16:creationId xmlns:a16="http://schemas.microsoft.com/office/drawing/2014/main" id="{000092A0-CB81-4602-A094-CDE8D07F4322}"/>
                </a:ext>
              </a:extLst>
            </p:cNvPr>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1" name="Freeform 547">
              <a:extLst>
                <a:ext uri="{FF2B5EF4-FFF2-40B4-BE49-F238E27FC236}">
                  <a16:creationId xmlns:a16="http://schemas.microsoft.com/office/drawing/2014/main" id="{6F4F6B46-4939-4FA1-AF57-BD7774F3FC25}"/>
                </a:ext>
              </a:extLst>
            </p:cNvPr>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2" name="Freeform 548">
              <a:extLst>
                <a:ext uri="{FF2B5EF4-FFF2-40B4-BE49-F238E27FC236}">
                  <a16:creationId xmlns:a16="http://schemas.microsoft.com/office/drawing/2014/main" id="{8DFACC33-2F51-4594-B8FE-C143243539AB}"/>
                </a:ext>
              </a:extLst>
            </p:cNvPr>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3" name="Freeform 549">
              <a:extLst>
                <a:ext uri="{FF2B5EF4-FFF2-40B4-BE49-F238E27FC236}">
                  <a16:creationId xmlns:a16="http://schemas.microsoft.com/office/drawing/2014/main" id="{5513274F-6228-48A0-AB4F-7C5205C42E07}"/>
                </a:ext>
              </a:extLst>
            </p:cNvPr>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4" name="Freeform 550">
              <a:extLst>
                <a:ext uri="{FF2B5EF4-FFF2-40B4-BE49-F238E27FC236}">
                  <a16:creationId xmlns:a16="http://schemas.microsoft.com/office/drawing/2014/main" id="{074FD39F-8650-4905-A50C-D78E6229959D}"/>
                </a:ext>
              </a:extLst>
            </p:cNvPr>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5" name="Freeform 551">
              <a:extLst>
                <a:ext uri="{FF2B5EF4-FFF2-40B4-BE49-F238E27FC236}">
                  <a16:creationId xmlns:a16="http://schemas.microsoft.com/office/drawing/2014/main" id="{592A584E-74F4-4F01-9443-2D06BB647910}"/>
                </a:ext>
              </a:extLst>
            </p:cNvPr>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6" name="Freeform 552">
              <a:extLst>
                <a:ext uri="{FF2B5EF4-FFF2-40B4-BE49-F238E27FC236}">
                  <a16:creationId xmlns:a16="http://schemas.microsoft.com/office/drawing/2014/main" id="{AAB0513C-BE7A-49F6-A583-AFF506CF763F}"/>
                </a:ext>
              </a:extLst>
            </p:cNvPr>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7" name="Freeform 553">
              <a:extLst>
                <a:ext uri="{FF2B5EF4-FFF2-40B4-BE49-F238E27FC236}">
                  <a16:creationId xmlns:a16="http://schemas.microsoft.com/office/drawing/2014/main" id="{550FE07F-1113-4C2B-9D98-56410AD65F55}"/>
                </a:ext>
              </a:extLst>
            </p:cNvPr>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8" name="Freeform 554">
              <a:extLst>
                <a:ext uri="{FF2B5EF4-FFF2-40B4-BE49-F238E27FC236}">
                  <a16:creationId xmlns:a16="http://schemas.microsoft.com/office/drawing/2014/main" id="{2BCAFD92-6C3B-4E1A-81C9-14149B2B6A26}"/>
                </a:ext>
              </a:extLst>
            </p:cNvPr>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69" name="Freeform 555">
              <a:extLst>
                <a:ext uri="{FF2B5EF4-FFF2-40B4-BE49-F238E27FC236}">
                  <a16:creationId xmlns:a16="http://schemas.microsoft.com/office/drawing/2014/main" id="{C0AD2433-4583-4920-A880-A656A93BADB0}"/>
                </a:ext>
              </a:extLst>
            </p:cNvPr>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0" name="Freeform 556">
              <a:extLst>
                <a:ext uri="{FF2B5EF4-FFF2-40B4-BE49-F238E27FC236}">
                  <a16:creationId xmlns:a16="http://schemas.microsoft.com/office/drawing/2014/main" id="{FD2109EC-4DC5-441F-9F5B-BB445BCAA8CC}"/>
                </a:ext>
              </a:extLst>
            </p:cNvPr>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1" name="Freeform 557">
              <a:extLst>
                <a:ext uri="{FF2B5EF4-FFF2-40B4-BE49-F238E27FC236}">
                  <a16:creationId xmlns:a16="http://schemas.microsoft.com/office/drawing/2014/main" id="{9D9D45CC-3543-4514-A9DC-DD9227C1059D}"/>
                </a:ext>
              </a:extLst>
            </p:cNvPr>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2" name="Freeform 558">
              <a:extLst>
                <a:ext uri="{FF2B5EF4-FFF2-40B4-BE49-F238E27FC236}">
                  <a16:creationId xmlns:a16="http://schemas.microsoft.com/office/drawing/2014/main" id="{DE68845C-AC84-4849-869D-38F144B1C21C}"/>
                </a:ext>
              </a:extLst>
            </p:cNvPr>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3" name="Freeform 559">
              <a:extLst>
                <a:ext uri="{FF2B5EF4-FFF2-40B4-BE49-F238E27FC236}">
                  <a16:creationId xmlns:a16="http://schemas.microsoft.com/office/drawing/2014/main" id="{2EB887E0-3D70-4E35-BFFD-516E2A73CF07}"/>
                </a:ext>
              </a:extLst>
            </p:cNvPr>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4" name="Freeform 560">
              <a:extLst>
                <a:ext uri="{FF2B5EF4-FFF2-40B4-BE49-F238E27FC236}">
                  <a16:creationId xmlns:a16="http://schemas.microsoft.com/office/drawing/2014/main" id="{809528A1-89DF-4F5A-AC99-B9D0B1014FEC}"/>
                </a:ext>
              </a:extLst>
            </p:cNvPr>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5" name="Freeform 561">
              <a:extLst>
                <a:ext uri="{FF2B5EF4-FFF2-40B4-BE49-F238E27FC236}">
                  <a16:creationId xmlns:a16="http://schemas.microsoft.com/office/drawing/2014/main" id="{AFF74417-183F-4EBA-A54C-49B6E055F172}"/>
                </a:ext>
              </a:extLst>
            </p:cNvPr>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6" name="Freeform 562">
              <a:extLst>
                <a:ext uri="{FF2B5EF4-FFF2-40B4-BE49-F238E27FC236}">
                  <a16:creationId xmlns:a16="http://schemas.microsoft.com/office/drawing/2014/main" id="{984664CE-062B-4B7C-8D81-E776379920D8}"/>
                </a:ext>
              </a:extLst>
            </p:cNvPr>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7" name="Freeform 563">
              <a:extLst>
                <a:ext uri="{FF2B5EF4-FFF2-40B4-BE49-F238E27FC236}">
                  <a16:creationId xmlns:a16="http://schemas.microsoft.com/office/drawing/2014/main" id="{6CAACA9A-DACC-4F70-A086-935CA1BC3466}"/>
                </a:ext>
              </a:extLst>
            </p:cNvPr>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8" name="Freeform 564">
              <a:extLst>
                <a:ext uri="{FF2B5EF4-FFF2-40B4-BE49-F238E27FC236}">
                  <a16:creationId xmlns:a16="http://schemas.microsoft.com/office/drawing/2014/main" id="{E571EE46-C0AD-493F-B934-EBCB7C0CDD68}"/>
                </a:ext>
              </a:extLst>
            </p:cNvPr>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79" name="Freeform 565">
              <a:extLst>
                <a:ext uri="{FF2B5EF4-FFF2-40B4-BE49-F238E27FC236}">
                  <a16:creationId xmlns:a16="http://schemas.microsoft.com/office/drawing/2014/main" id="{7CED6949-A4E6-4731-80E3-46E4605EA2E5}"/>
                </a:ext>
              </a:extLst>
            </p:cNvPr>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0" name="Freeform 566">
              <a:extLst>
                <a:ext uri="{FF2B5EF4-FFF2-40B4-BE49-F238E27FC236}">
                  <a16:creationId xmlns:a16="http://schemas.microsoft.com/office/drawing/2014/main" id="{4326ADCE-6E2F-4355-9176-049DA118933A}"/>
                </a:ext>
              </a:extLst>
            </p:cNvPr>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1" name="Freeform 567">
              <a:extLst>
                <a:ext uri="{FF2B5EF4-FFF2-40B4-BE49-F238E27FC236}">
                  <a16:creationId xmlns:a16="http://schemas.microsoft.com/office/drawing/2014/main" id="{56F8B327-B3B0-49FE-AE68-BA4DAD3805C1}"/>
                </a:ext>
              </a:extLst>
            </p:cNvPr>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2" name="Freeform 568">
              <a:extLst>
                <a:ext uri="{FF2B5EF4-FFF2-40B4-BE49-F238E27FC236}">
                  <a16:creationId xmlns:a16="http://schemas.microsoft.com/office/drawing/2014/main" id="{7A7F270E-2FDC-49D7-9580-D2BF2CF947E3}"/>
                </a:ext>
              </a:extLst>
            </p:cNvPr>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3" name="Freeform 569">
              <a:extLst>
                <a:ext uri="{FF2B5EF4-FFF2-40B4-BE49-F238E27FC236}">
                  <a16:creationId xmlns:a16="http://schemas.microsoft.com/office/drawing/2014/main" id="{D3CD3ECD-8A47-481E-B36A-D07E5EB344F7}"/>
                </a:ext>
              </a:extLst>
            </p:cNvPr>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4" name="Freeform 570">
              <a:extLst>
                <a:ext uri="{FF2B5EF4-FFF2-40B4-BE49-F238E27FC236}">
                  <a16:creationId xmlns:a16="http://schemas.microsoft.com/office/drawing/2014/main" id="{96C21EAB-BCF1-4E1C-8EBF-111D0F9A833A}"/>
                </a:ext>
              </a:extLst>
            </p:cNvPr>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5" name="Freeform 571">
              <a:extLst>
                <a:ext uri="{FF2B5EF4-FFF2-40B4-BE49-F238E27FC236}">
                  <a16:creationId xmlns:a16="http://schemas.microsoft.com/office/drawing/2014/main" id="{007CA3DB-CF5A-44AC-9913-08179ADE5965}"/>
                </a:ext>
              </a:extLst>
            </p:cNvPr>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6" name="Freeform 572">
              <a:extLst>
                <a:ext uri="{FF2B5EF4-FFF2-40B4-BE49-F238E27FC236}">
                  <a16:creationId xmlns:a16="http://schemas.microsoft.com/office/drawing/2014/main" id="{D58C0206-D598-4DD2-83CE-185A51CCF692}"/>
                </a:ext>
              </a:extLst>
            </p:cNvPr>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7" name="Freeform 573">
              <a:extLst>
                <a:ext uri="{FF2B5EF4-FFF2-40B4-BE49-F238E27FC236}">
                  <a16:creationId xmlns:a16="http://schemas.microsoft.com/office/drawing/2014/main" id="{B1F6E1E4-5BF7-4B4A-AB48-E8A73693BBF8}"/>
                </a:ext>
              </a:extLst>
            </p:cNvPr>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8" name="Freeform 574">
              <a:extLst>
                <a:ext uri="{FF2B5EF4-FFF2-40B4-BE49-F238E27FC236}">
                  <a16:creationId xmlns:a16="http://schemas.microsoft.com/office/drawing/2014/main" id="{5A31F4D8-DC4B-4D4C-97E7-7B844D172FAA}"/>
                </a:ext>
              </a:extLst>
            </p:cNvPr>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89" name="Freeform 575">
              <a:extLst>
                <a:ext uri="{FF2B5EF4-FFF2-40B4-BE49-F238E27FC236}">
                  <a16:creationId xmlns:a16="http://schemas.microsoft.com/office/drawing/2014/main" id="{C06E4BE1-749F-4481-A03F-74E0FB111A94}"/>
                </a:ext>
              </a:extLst>
            </p:cNvPr>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0" name="Freeform 576">
              <a:extLst>
                <a:ext uri="{FF2B5EF4-FFF2-40B4-BE49-F238E27FC236}">
                  <a16:creationId xmlns:a16="http://schemas.microsoft.com/office/drawing/2014/main" id="{4DDF8E8A-E80D-49B1-B3F6-E181759EAB33}"/>
                </a:ext>
              </a:extLst>
            </p:cNvPr>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1" name="Freeform 577">
              <a:extLst>
                <a:ext uri="{FF2B5EF4-FFF2-40B4-BE49-F238E27FC236}">
                  <a16:creationId xmlns:a16="http://schemas.microsoft.com/office/drawing/2014/main" id="{03DDA117-A126-483B-8D05-C41DF642D5AC}"/>
                </a:ext>
              </a:extLst>
            </p:cNvPr>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2" name="Freeform 578">
              <a:extLst>
                <a:ext uri="{FF2B5EF4-FFF2-40B4-BE49-F238E27FC236}">
                  <a16:creationId xmlns:a16="http://schemas.microsoft.com/office/drawing/2014/main" id="{113A9680-A3DC-4044-8484-F6C172326514}"/>
                </a:ext>
              </a:extLst>
            </p:cNvPr>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3" name="Freeform 579">
              <a:extLst>
                <a:ext uri="{FF2B5EF4-FFF2-40B4-BE49-F238E27FC236}">
                  <a16:creationId xmlns:a16="http://schemas.microsoft.com/office/drawing/2014/main" id="{E18439C4-7581-4DA2-B538-76D895340844}"/>
                </a:ext>
              </a:extLst>
            </p:cNvPr>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4" name="Freeform 580">
              <a:extLst>
                <a:ext uri="{FF2B5EF4-FFF2-40B4-BE49-F238E27FC236}">
                  <a16:creationId xmlns:a16="http://schemas.microsoft.com/office/drawing/2014/main" id="{DA3AE3D3-3506-4E60-B734-63DE94DE2FF3}"/>
                </a:ext>
              </a:extLst>
            </p:cNvPr>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5" name="Freeform 581">
              <a:extLst>
                <a:ext uri="{FF2B5EF4-FFF2-40B4-BE49-F238E27FC236}">
                  <a16:creationId xmlns:a16="http://schemas.microsoft.com/office/drawing/2014/main" id="{59E5AC49-1319-4244-BACD-29B52ECB8C98}"/>
                </a:ext>
              </a:extLst>
            </p:cNvPr>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6" name="Freeform 582">
              <a:extLst>
                <a:ext uri="{FF2B5EF4-FFF2-40B4-BE49-F238E27FC236}">
                  <a16:creationId xmlns:a16="http://schemas.microsoft.com/office/drawing/2014/main" id="{0E7FF4E2-7873-4EE7-81D1-42986BA35912}"/>
                </a:ext>
              </a:extLst>
            </p:cNvPr>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7" name="Freeform 583">
              <a:extLst>
                <a:ext uri="{FF2B5EF4-FFF2-40B4-BE49-F238E27FC236}">
                  <a16:creationId xmlns:a16="http://schemas.microsoft.com/office/drawing/2014/main" id="{75586F23-6961-4EC8-8F0D-1856F950680D}"/>
                </a:ext>
              </a:extLst>
            </p:cNvPr>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8" name="Freeform 584">
              <a:extLst>
                <a:ext uri="{FF2B5EF4-FFF2-40B4-BE49-F238E27FC236}">
                  <a16:creationId xmlns:a16="http://schemas.microsoft.com/office/drawing/2014/main" id="{B35570BC-7A44-4EF9-8593-DA38C958C7C5}"/>
                </a:ext>
              </a:extLst>
            </p:cNvPr>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199" name="Freeform 585">
              <a:extLst>
                <a:ext uri="{FF2B5EF4-FFF2-40B4-BE49-F238E27FC236}">
                  <a16:creationId xmlns:a16="http://schemas.microsoft.com/office/drawing/2014/main" id="{CA47EFE9-3136-4E03-9FEE-3D524A16D30A}"/>
                </a:ext>
              </a:extLst>
            </p:cNvPr>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0" name="Freeform 586">
              <a:extLst>
                <a:ext uri="{FF2B5EF4-FFF2-40B4-BE49-F238E27FC236}">
                  <a16:creationId xmlns:a16="http://schemas.microsoft.com/office/drawing/2014/main" id="{95F9509E-A55D-40BB-8365-04BFA9397BDD}"/>
                </a:ext>
              </a:extLst>
            </p:cNvPr>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1" name="Freeform 587">
              <a:extLst>
                <a:ext uri="{FF2B5EF4-FFF2-40B4-BE49-F238E27FC236}">
                  <a16:creationId xmlns:a16="http://schemas.microsoft.com/office/drawing/2014/main" id="{71512250-8DC5-44E3-9C54-C9252B533464}"/>
                </a:ext>
              </a:extLst>
            </p:cNvPr>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2" name="Freeform 588">
              <a:extLst>
                <a:ext uri="{FF2B5EF4-FFF2-40B4-BE49-F238E27FC236}">
                  <a16:creationId xmlns:a16="http://schemas.microsoft.com/office/drawing/2014/main" id="{FB0B3DE6-E328-40F8-8D22-5E8855DD6104}"/>
                </a:ext>
              </a:extLst>
            </p:cNvPr>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3" name="Freeform 589">
              <a:extLst>
                <a:ext uri="{FF2B5EF4-FFF2-40B4-BE49-F238E27FC236}">
                  <a16:creationId xmlns:a16="http://schemas.microsoft.com/office/drawing/2014/main" id="{69D8DD95-3DA5-4807-94E0-46CD6FD8C7EB}"/>
                </a:ext>
              </a:extLst>
            </p:cNvPr>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4" name="Freeform 590">
              <a:extLst>
                <a:ext uri="{FF2B5EF4-FFF2-40B4-BE49-F238E27FC236}">
                  <a16:creationId xmlns:a16="http://schemas.microsoft.com/office/drawing/2014/main" id="{B7FD6927-84AF-4D43-9D49-8483DA232645}"/>
                </a:ext>
              </a:extLst>
            </p:cNvPr>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5" name="Freeform 591">
              <a:extLst>
                <a:ext uri="{FF2B5EF4-FFF2-40B4-BE49-F238E27FC236}">
                  <a16:creationId xmlns:a16="http://schemas.microsoft.com/office/drawing/2014/main" id="{F1B7F748-04E9-4ED1-8702-3BF0A5B282C9}"/>
                </a:ext>
              </a:extLst>
            </p:cNvPr>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6" name="Freeform 592">
              <a:extLst>
                <a:ext uri="{FF2B5EF4-FFF2-40B4-BE49-F238E27FC236}">
                  <a16:creationId xmlns:a16="http://schemas.microsoft.com/office/drawing/2014/main" id="{018488B2-BD33-4E4E-AFB0-3D746099297B}"/>
                </a:ext>
              </a:extLst>
            </p:cNvPr>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7" name="Freeform 593">
              <a:extLst>
                <a:ext uri="{FF2B5EF4-FFF2-40B4-BE49-F238E27FC236}">
                  <a16:creationId xmlns:a16="http://schemas.microsoft.com/office/drawing/2014/main" id="{1C3EF379-59E9-4F3F-9639-5AFBCFDF0795}"/>
                </a:ext>
              </a:extLst>
            </p:cNvPr>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8" name="Freeform 594">
              <a:extLst>
                <a:ext uri="{FF2B5EF4-FFF2-40B4-BE49-F238E27FC236}">
                  <a16:creationId xmlns:a16="http://schemas.microsoft.com/office/drawing/2014/main" id="{E1635ADF-886B-4B18-A347-24F49A7F7BD1}"/>
                </a:ext>
              </a:extLst>
            </p:cNvPr>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09" name="Freeform 595">
              <a:extLst>
                <a:ext uri="{FF2B5EF4-FFF2-40B4-BE49-F238E27FC236}">
                  <a16:creationId xmlns:a16="http://schemas.microsoft.com/office/drawing/2014/main" id="{D94F88C3-A2DE-42E2-829B-AAD84B9F5F77}"/>
                </a:ext>
              </a:extLst>
            </p:cNvPr>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0" name="Freeform 596">
              <a:extLst>
                <a:ext uri="{FF2B5EF4-FFF2-40B4-BE49-F238E27FC236}">
                  <a16:creationId xmlns:a16="http://schemas.microsoft.com/office/drawing/2014/main" id="{D8B8FF46-903B-47CD-8696-A147A1B32E94}"/>
                </a:ext>
              </a:extLst>
            </p:cNvPr>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1" name="Freeform 597">
              <a:extLst>
                <a:ext uri="{FF2B5EF4-FFF2-40B4-BE49-F238E27FC236}">
                  <a16:creationId xmlns:a16="http://schemas.microsoft.com/office/drawing/2014/main" id="{278A9137-0C45-4005-9FDF-1D090652918E}"/>
                </a:ext>
              </a:extLst>
            </p:cNvPr>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2" name="Freeform 598">
              <a:extLst>
                <a:ext uri="{FF2B5EF4-FFF2-40B4-BE49-F238E27FC236}">
                  <a16:creationId xmlns:a16="http://schemas.microsoft.com/office/drawing/2014/main" id="{BAAADFF5-0430-4B07-BCA4-EF2C194D4BA4}"/>
                </a:ext>
              </a:extLst>
            </p:cNvPr>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3" name="Freeform 599">
              <a:extLst>
                <a:ext uri="{FF2B5EF4-FFF2-40B4-BE49-F238E27FC236}">
                  <a16:creationId xmlns:a16="http://schemas.microsoft.com/office/drawing/2014/main" id="{73C449B2-C778-4F65-B178-64397536B365}"/>
                </a:ext>
              </a:extLst>
            </p:cNvPr>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4" name="Freeform 600">
              <a:extLst>
                <a:ext uri="{FF2B5EF4-FFF2-40B4-BE49-F238E27FC236}">
                  <a16:creationId xmlns:a16="http://schemas.microsoft.com/office/drawing/2014/main" id="{B3D99E83-E235-4807-BC42-93E18FF01A5E}"/>
                </a:ext>
              </a:extLst>
            </p:cNvPr>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5" name="Freeform 601">
              <a:extLst>
                <a:ext uri="{FF2B5EF4-FFF2-40B4-BE49-F238E27FC236}">
                  <a16:creationId xmlns:a16="http://schemas.microsoft.com/office/drawing/2014/main" id="{2D70CB4A-A73A-4956-856C-42D61ADBDDDD}"/>
                </a:ext>
              </a:extLst>
            </p:cNvPr>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6" name="Freeform 602">
              <a:extLst>
                <a:ext uri="{FF2B5EF4-FFF2-40B4-BE49-F238E27FC236}">
                  <a16:creationId xmlns:a16="http://schemas.microsoft.com/office/drawing/2014/main" id="{435CB834-8ECE-4D28-9050-DC2ABCE16690}"/>
                </a:ext>
              </a:extLst>
            </p:cNvPr>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7" name="Freeform 604">
              <a:extLst>
                <a:ext uri="{FF2B5EF4-FFF2-40B4-BE49-F238E27FC236}">
                  <a16:creationId xmlns:a16="http://schemas.microsoft.com/office/drawing/2014/main" id="{8451221D-9849-4DB3-9090-6104844ED26B}"/>
                </a:ext>
              </a:extLst>
            </p:cNvPr>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8" name="Freeform 605">
              <a:extLst>
                <a:ext uri="{FF2B5EF4-FFF2-40B4-BE49-F238E27FC236}">
                  <a16:creationId xmlns:a16="http://schemas.microsoft.com/office/drawing/2014/main" id="{47C81EF7-7B48-4A30-B75D-298DAAA1640D}"/>
                </a:ext>
              </a:extLst>
            </p:cNvPr>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19" name="Freeform 606">
              <a:extLst>
                <a:ext uri="{FF2B5EF4-FFF2-40B4-BE49-F238E27FC236}">
                  <a16:creationId xmlns:a16="http://schemas.microsoft.com/office/drawing/2014/main" id="{D0B877BD-0BB0-4134-BDF1-0A09D7D8D7AE}"/>
                </a:ext>
              </a:extLst>
            </p:cNvPr>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0" name="Freeform 607">
              <a:extLst>
                <a:ext uri="{FF2B5EF4-FFF2-40B4-BE49-F238E27FC236}">
                  <a16:creationId xmlns:a16="http://schemas.microsoft.com/office/drawing/2014/main" id="{AD2B8957-0D69-4CB7-8F2C-888D5F0B6186}"/>
                </a:ext>
              </a:extLst>
            </p:cNvPr>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1" name="Freeform 608">
              <a:extLst>
                <a:ext uri="{FF2B5EF4-FFF2-40B4-BE49-F238E27FC236}">
                  <a16:creationId xmlns:a16="http://schemas.microsoft.com/office/drawing/2014/main" id="{984E23FF-B6E5-42A2-94F0-67E4788A0928}"/>
                </a:ext>
              </a:extLst>
            </p:cNvPr>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2" name="Freeform 609">
              <a:extLst>
                <a:ext uri="{FF2B5EF4-FFF2-40B4-BE49-F238E27FC236}">
                  <a16:creationId xmlns:a16="http://schemas.microsoft.com/office/drawing/2014/main" id="{2D3DB966-320A-4FB2-B42B-CCB34B00711D}"/>
                </a:ext>
              </a:extLst>
            </p:cNvPr>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3" name="Freeform 610">
              <a:extLst>
                <a:ext uri="{FF2B5EF4-FFF2-40B4-BE49-F238E27FC236}">
                  <a16:creationId xmlns:a16="http://schemas.microsoft.com/office/drawing/2014/main" id="{658F37B4-B373-4CA4-9256-1BA63489F87B}"/>
                </a:ext>
              </a:extLst>
            </p:cNvPr>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4" name="Freeform 611">
              <a:extLst>
                <a:ext uri="{FF2B5EF4-FFF2-40B4-BE49-F238E27FC236}">
                  <a16:creationId xmlns:a16="http://schemas.microsoft.com/office/drawing/2014/main" id="{8B38E33F-6C51-4CB3-8467-9AF63F1DF7E4}"/>
                </a:ext>
              </a:extLst>
            </p:cNvPr>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5" name="Freeform 612">
              <a:extLst>
                <a:ext uri="{FF2B5EF4-FFF2-40B4-BE49-F238E27FC236}">
                  <a16:creationId xmlns:a16="http://schemas.microsoft.com/office/drawing/2014/main" id="{0D4418CF-9463-4907-B88B-A862D7226572}"/>
                </a:ext>
              </a:extLst>
            </p:cNvPr>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6" name="Rectangle 613">
              <a:extLst>
                <a:ext uri="{FF2B5EF4-FFF2-40B4-BE49-F238E27FC236}">
                  <a16:creationId xmlns:a16="http://schemas.microsoft.com/office/drawing/2014/main" id="{6CA2909F-0A23-4418-A8E6-2239800FE4F4}"/>
                </a:ext>
              </a:extLst>
            </p:cNvPr>
            <p:cNvSpPr>
              <a:spLocks noChangeArrowheads="1"/>
            </p:cNvSpPr>
            <p:nvPr/>
          </p:nvSpPr>
          <p:spPr bwMode="auto">
            <a:xfrm>
              <a:off x="12451788" y="5197675"/>
              <a:ext cx="3187" cy="3188"/>
            </a:xfrm>
            <a:prstGeom prst="rect">
              <a:avLst/>
            </a:prstGeom>
            <a:grpFill/>
            <a:ln w="3175" cap="flat">
              <a:solidFill>
                <a:schemeClr val="bg1"/>
              </a:solidFill>
              <a:prstDash val="solid"/>
              <a:round/>
              <a:headEnd/>
              <a:tailEnd/>
            </a:ln>
          </p:spPr>
          <p:txBody>
            <a:bodyPr/>
            <a:lstStyle/>
            <a:p>
              <a:pPr defTabSz="1371204">
                <a:defRPr/>
              </a:pPr>
              <a:endParaRPr lang="id-ID" sz="1350"/>
            </a:p>
          </p:txBody>
        </p:sp>
        <p:sp>
          <p:nvSpPr>
            <p:cNvPr id="227" name="Freeform 614">
              <a:extLst>
                <a:ext uri="{FF2B5EF4-FFF2-40B4-BE49-F238E27FC236}">
                  <a16:creationId xmlns:a16="http://schemas.microsoft.com/office/drawing/2014/main" id="{0F6B470E-15F9-41F4-B9CC-2FD5CA18DFF3}"/>
                </a:ext>
              </a:extLst>
            </p:cNvPr>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8" name="Freeform 615">
              <a:extLst>
                <a:ext uri="{FF2B5EF4-FFF2-40B4-BE49-F238E27FC236}">
                  <a16:creationId xmlns:a16="http://schemas.microsoft.com/office/drawing/2014/main" id="{46021875-3164-4D6B-9526-DB6F7E28668E}"/>
                </a:ext>
              </a:extLst>
            </p:cNvPr>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29" name="Freeform 616">
              <a:extLst>
                <a:ext uri="{FF2B5EF4-FFF2-40B4-BE49-F238E27FC236}">
                  <a16:creationId xmlns:a16="http://schemas.microsoft.com/office/drawing/2014/main" id="{6F1997C4-5CBD-4746-9A27-6E119643ACC2}"/>
                </a:ext>
              </a:extLst>
            </p:cNvPr>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0" name="Freeform 617">
              <a:extLst>
                <a:ext uri="{FF2B5EF4-FFF2-40B4-BE49-F238E27FC236}">
                  <a16:creationId xmlns:a16="http://schemas.microsoft.com/office/drawing/2014/main" id="{35535DDF-3BA1-41FC-B3B5-F4408F54837F}"/>
                </a:ext>
              </a:extLst>
            </p:cNvPr>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1" name="Freeform 618">
              <a:extLst>
                <a:ext uri="{FF2B5EF4-FFF2-40B4-BE49-F238E27FC236}">
                  <a16:creationId xmlns:a16="http://schemas.microsoft.com/office/drawing/2014/main" id="{7D78FCD8-8F71-4AE3-AE38-B0A53AA6F5B1}"/>
                </a:ext>
              </a:extLst>
            </p:cNvPr>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2" name="Freeform 619">
              <a:extLst>
                <a:ext uri="{FF2B5EF4-FFF2-40B4-BE49-F238E27FC236}">
                  <a16:creationId xmlns:a16="http://schemas.microsoft.com/office/drawing/2014/main" id="{DE8B3EC8-85FA-4E48-9E09-F5055DB4D73F}"/>
                </a:ext>
              </a:extLst>
            </p:cNvPr>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3" name="Freeform 620">
              <a:extLst>
                <a:ext uri="{FF2B5EF4-FFF2-40B4-BE49-F238E27FC236}">
                  <a16:creationId xmlns:a16="http://schemas.microsoft.com/office/drawing/2014/main" id="{034C7D98-3344-471D-9E1E-3E55D1AF311A}"/>
                </a:ext>
              </a:extLst>
            </p:cNvPr>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4" name="Freeform 621">
              <a:extLst>
                <a:ext uri="{FF2B5EF4-FFF2-40B4-BE49-F238E27FC236}">
                  <a16:creationId xmlns:a16="http://schemas.microsoft.com/office/drawing/2014/main" id="{2264F624-AFF2-4C51-8745-FAC6F17505CD}"/>
                </a:ext>
              </a:extLst>
            </p:cNvPr>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5" name="Freeform 622">
              <a:extLst>
                <a:ext uri="{FF2B5EF4-FFF2-40B4-BE49-F238E27FC236}">
                  <a16:creationId xmlns:a16="http://schemas.microsoft.com/office/drawing/2014/main" id="{EBE46413-886D-46EC-B27A-5BEAEACE9D03}"/>
                </a:ext>
              </a:extLst>
            </p:cNvPr>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6" name="Freeform 623">
              <a:extLst>
                <a:ext uri="{FF2B5EF4-FFF2-40B4-BE49-F238E27FC236}">
                  <a16:creationId xmlns:a16="http://schemas.microsoft.com/office/drawing/2014/main" id="{42FE2700-82D2-417F-A189-7DE23CD6009B}"/>
                </a:ext>
              </a:extLst>
            </p:cNvPr>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7" name="Freeform 624">
              <a:extLst>
                <a:ext uri="{FF2B5EF4-FFF2-40B4-BE49-F238E27FC236}">
                  <a16:creationId xmlns:a16="http://schemas.microsoft.com/office/drawing/2014/main" id="{1BBAA378-A999-45FF-A6F6-75E95D38A0CC}"/>
                </a:ext>
              </a:extLst>
            </p:cNvPr>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8" name="Freeform 625">
              <a:extLst>
                <a:ext uri="{FF2B5EF4-FFF2-40B4-BE49-F238E27FC236}">
                  <a16:creationId xmlns:a16="http://schemas.microsoft.com/office/drawing/2014/main" id="{09837EF9-BE2B-4A61-96EA-561D3046037A}"/>
                </a:ext>
              </a:extLst>
            </p:cNvPr>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39" name="Freeform 626">
              <a:extLst>
                <a:ext uri="{FF2B5EF4-FFF2-40B4-BE49-F238E27FC236}">
                  <a16:creationId xmlns:a16="http://schemas.microsoft.com/office/drawing/2014/main" id="{76F7A4FA-9293-452F-BAB2-1A279126BC88}"/>
                </a:ext>
              </a:extLst>
            </p:cNvPr>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0" name="Freeform 627">
              <a:extLst>
                <a:ext uri="{FF2B5EF4-FFF2-40B4-BE49-F238E27FC236}">
                  <a16:creationId xmlns:a16="http://schemas.microsoft.com/office/drawing/2014/main" id="{4AECB0C0-B3E3-4C2E-87BE-EA05C3823D68}"/>
                </a:ext>
              </a:extLst>
            </p:cNvPr>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1" name="Freeform 628">
              <a:extLst>
                <a:ext uri="{FF2B5EF4-FFF2-40B4-BE49-F238E27FC236}">
                  <a16:creationId xmlns:a16="http://schemas.microsoft.com/office/drawing/2014/main" id="{85E39067-40A5-4830-993E-99BADD1ED99E}"/>
                </a:ext>
              </a:extLst>
            </p:cNvPr>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2" name="Freeform 629">
              <a:extLst>
                <a:ext uri="{FF2B5EF4-FFF2-40B4-BE49-F238E27FC236}">
                  <a16:creationId xmlns:a16="http://schemas.microsoft.com/office/drawing/2014/main" id="{51F334C9-D6BC-445A-8561-B317AF76F90F}"/>
                </a:ext>
              </a:extLst>
            </p:cNvPr>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3" name="Freeform 630">
              <a:extLst>
                <a:ext uri="{FF2B5EF4-FFF2-40B4-BE49-F238E27FC236}">
                  <a16:creationId xmlns:a16="http://schemas.microsoft.com/office/drawing/2014/main" id="{21B69600-F2F5-4CDA-92B1-60D48D4E6A83}"/>
                </a:ext>
              </a:extLst>
            </p:cNvPr>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4" name="Freeform 631">
              <a:extLst>
                <a:ext uri="{FF2B5EF4-FFF2-40B4-BE49-F238E27FC236}">
                  <a16:creationId xmlns:a16="http://schemas.microsoft.com/office/drawing/2014/main" id="{42F60A25-CD84-4E1F-9532-9C89C7CA001E}"/>
                </a:ext>
              </a:extLst>
            </p:cNvPr>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5" name="Freeform 632">
              <a:extLst>
                <a:ext uri="{FF2B5EF4-FFF2-40B4-BE49-F238E27FC236}">
                  <a16:creationId xmlns:a16="http://schemas.microsoft.com/office/drawing/2014/main" id="{FDA8F7C5-3017-4551-A1EB-28291E9B747E}"/>
                </a:ext>
              </a:extLst>
            </p:cNvPr>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6" name="Freeform 633">
              <a:extLst>
                <a:ext uri="{FF2B5EF4-FFF2-40B4-BE49-F238E27FC236}">
                  <a16:creationId xmlns:a16="http://schemas.microsoft.com/office/drawing/2014/main" id="{9800E6FE-6064-4117-84E2-113D1E973CBD}"/>
                </a:ext>
              </a:extLst>
            </p:cNvPr>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7" name="Freeform 634">
              <a:extLst>
                <a:ext uri="{FF2B5EF4-FFF2-40B4-BE49-F238E27FC236}">
                  <a16:creationId xmlns:a16="http://schemas.microsoft.com/office/drawing/2014/main" id="{4DB8D2F3-0036-42AA-9B16-51B24DB50086}"/>
                </a:ext>
              </a:extLst>
            </p:cNvPr>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8" name="Freeform 635">
              <a:extLst>
                <a:ext uri="{FF2B5EF4-FFF2-40B4-BE49-F238E27FC236}">
                  <a16:creationId xmlns:a16="http://schemas.microsoft.com/office/drawing/2014/main" id="{7D5A2D45-281A-4C27-8F3E-6B5B9DDDC388}"/>
                </a:ext>
              </a:extLst>
            </p:cNvPr>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49" name="Freeform 636">
              <a:extLst>
                <a:ext uri="{FF2B5EF4-FFF2-40B4-BE49-F238E27FC236}">
                  <a16:creationId xmlns:a16="http://schemas.microsoft.com/office/drawing/2014/main" id="{601F5FA7-E124-42D7-9557-3C9BDABD314E}"/>
                </a:ext>
              </a:extLst>
            </p:cNvPr>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0" name="Freeform 637">
              <a:extLst>
                <a:ext uri="{FF2B5EF4-FFF2-40B4-BE49-F238E27FC236}">
                  <a16:creationId xmlns:a16="http://schemas.microsoft.com/office/drawing/2014/main" id="{A16A118E-67BE-46E6-8CAF-C7435644C97A}"/>
                </a:ext>
              </a:extLst>
            </p:cNvPr>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1" name="Freeform 638">
              <a:extLst>
                <a:ext uri="{FF2B5EF4-FFF2-40B4-BE49-F238E27FC236}">
                  <a16:creationId xmlns:a16="http://schemas.microsoft.com/office/drawing/2014/main" id="{6AA8F82B-1026-422B-923A-3752C5BD1ED6}"/>
                </a:ext>
              </a:extLst>
            </p:cNvPr>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2" name="Freeform 639">
              <a:extLst>
                <a:ext uri="{FF2B5EF4-FFF2-40B4-BE49-F238E27FC236}">
                  <a16:creationId xmlns:a16="http://schemas.microsoft.com/office/drawing/2014/main" id="{FAB23EFE-2C68-48FB-B918-4099E817AE30}"/>
                </a:ext>
              </a:extLst>
            </p:cNvPr>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3" name="Freeform 640">
              <a:extLst>
                <a:ext uri="{FF2B5EF4-FFF2-40B4-BE49-F238E27FC236}">
                  <a16:creationId xmlns:a16="http://schemas.microsoft.com/office/drawing/2014/main" id="{AB3122C9-080C-4EBB-8B6E-31D593C80B73}"/>
                </a:ext>
              </a:extLst>
            </p:cNvPr>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4" name="Freeform 641">
              <a:extLst>
                <a:ext uri="{FF2B5EF4-FFF2-40B4-BE49-F238E27FC236}">
                  <a16:creationId xmlns:a16="http://schemas.microsoft.com/office/drawing/2014/main" id="{4B2FF5A3-B84A-4E0D-ADF7-BA1EC3CB415E}"/>
                </a:ext>
              </a:extLst>
            </p:cNvPr>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5" name="Freeform 642">
              <a:extLst>
                <a:ext uri="{FF2B5EF4-FFF2-40B4-BE49-F238E27FC236}">
                  <a16:creationId xmlns:a16="http://schemas.microsoft.com/office/drawing/2014/main" id="{41762CFA-EC1A-4CC4-AF42-F5C3FF5BF25A}"/>
                </a:ext>
              </a:extLst>
            </p:cNvPr>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6" name="Freeform 643">
              <a:extLst>
                <a:ext uri="{FF2B5EF4-FFF2-40B4-BE49-F238E27FC236}">
                  <a16:creationId xmlns:a16="http://schemas.microsoft.com/office/drawing/2014/main" id="{F38DEF69-3E27-40DB-9064-0E4E3276F11C}"/>
                </a:ext>
              </a:extLst>
            </p:cNvPr>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7" name="Freeform 644">
              <a:extLst>
                <a:ext uri="{FF2B5EF4-FFF2-40B4-BE49-F238E27FC236}">
                  <a16:creationId xmlns:a16="http://schemas.microsoft.com/office/drawing/2014/main" id="{23507A12-40B8-45D7-B81E-3CC31C298E2A}"/>
                </a:ext>
              </a:extLst>
            </p:cNvPr>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8" name="Freeform 645">
              <a:extLst>
                <a:ext uri="{FF2B5EF4-FFF2-40B4-BE49-F238E27FC236}">
                  <a16:creationId xmlns:a16="http://schemas.microsoft.com/office/drawing/2014/main" id="{B260676E-3E55-4055-8E62-D6CF91008DEC}"/>
                </a:ext>
              </a:extLst>
            </p:cNvPr>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59" name="Freeform 646">
              <a:extLst>
                <a:ext uri="{FF2B5EF4-FFF2-40B4-BE49-F238E27FC236}">
                  <a16:creationId xmlns:a16="http://schemas.microsoft.com/office/drawing/2014/main" id="{796D2A4D-9CF6-46FF-B68F-CB2648ED83E7}"/>
                </a:ext>
              </a:extLst>
            </p:cNvPr>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0" name="Freeform 647">
              <a:extLst>
                <a:ext uri="{FF2B5EF4-FFF2-40B4-BE49-F238E27FC236}">
                  <a16:creationId xmlns:a16="http://schemas.microsoft.com/office/drawing/2014/main" id="{3E94C069-E299-4E6B-A83B-BE846D7701EE}"/>
                </a:ext>
              </a:extLst>
            </p:cNvPr>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1" name="Freeform 648">
              <a:extLst>
                <a:ext uri="{FF2B5EF4-FFF2-40B4-BE49-F238E27FC236}">
                  <a16:creationId xmlns:a16="http://schemas.microsoft.com/office/drawing/2014/main" id="{C55B4B67-A92D-4409-9921-DD361B39149C}"/>
                </a:ext>
              </a:extLst>
            </p:cNvPr>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2" name="Freeform 649">
              <a:extLst>
                <a:ext uri="{FF2B5EF4-FFF2-40B4-BE49-F238E27FC236}">
                  <a16:creationId xmlns:a16="http://schemas.microsoft.com/office/drawing/2014/main" id="{B809A1BC-4606-440C-8F91-B6E0CD756D50}"/>
                </a:ext>
              </a:extLst>
            </p:cNvPr>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3" name="Freeform 650">
              <a:extLst>
                <a:ext uri="{FF2B5EF4-FFF2-40B4-BE49-F238E27FC236}">
                  <a16:creationId xmlns:a16="http://schemas.microsoft.com/office/drawing/2014/main" id="{51A7F5FD-B087-4CF8-A442-B668A0DE5C9A}"/>
                </a:ext>
              </a:extLst>
            </p:cNvPr>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4" name="Freeform 651">
              <a:extLst>
                <a:ext uri="{FF2B5EF4-FFF2-40B4-BE49-F238E27FC236}">
                  <a16:creationId xmlns:a16="http://schemas.microsoft.com/office/drawing/2014/main" id="{010A4486-4977-480F-9D89-40F18C589E8C}"/>
                </a:ext>
              </a:extLst>
            </p:cNvPr>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5" name="Freeform 652">
              <a:extLst>
                <a:ext uri="{FF2B5EF4-FFF2-40B4-BE49-F238E27FC236}">
                  <a16:creationId xmlns:a16="http://schemas.microsoft.com/office/drawing/2014/main" id="{F5727B0B-9D4A-453E-A80D-3AA7E3507F00}"/>
                </a:ext>
              </a:extLst>
            </p:cNvPr>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6" name="Freeform 653">
              <a:extLst>
                <a:ext uri="{FF2B5EF4-FFF2-40B4-BE49-F238E27FC236}">
                  <a16:creationId xmlns:a16="http://schemas.microsoft.com/office/drawing/2014/main" id="{AC07A2CE-8DEA-4693-A28A-313FC65203AA}"/>
                </a:ext>
              </a:extLst>
            </p:cNvPr>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7" name="Freeform 654">
              <a:extLst>
                <a:ext uri="{FF2B5EF4-FFF2-40B4-BE49-F238E27FC236}">
                  <a16:creationId xmlns:a16="http://schemas.microsoft.com/office/drawing/2014/main" id="{664FB22E-B38C-410C-B98E-95874AB4AA37}"/>
                </a:ext>
              </a:extLst>
            </p:cNvPr>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8" name="Freeform 655">
              <a:extLst>
                <a:ext uri="{FF2B5EF4-FFF2-40B4-BE49-F238E27FC236}">
                  <a16:creationId xmlns:a16="http://schemas.microsoft.com/office/drawing/2014/main" id="{93D6BC9F-2074-4565-89F4-D3C99110D90F}"/>
                </a:ext>
              </a:extLst>
            </p:cNvPr>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69" name="Freeform 656">
              <a:extLst>
                <a:ext uri="{FF2B5EF4-FFF2-40B4-BE49-F238E27FC236}">
                  <a16:creationId xmlns:a16="http://schemas.microsoft.com/office/drawing/2014/main" id="{92528641-CDD9-4967-929F-39E552872DF0}"/>
                </a:ext>
              </a:extLst>
            </p:cNvPr>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0" name="Freeform 657">
              <a:extLst>
                <a:ext uri="{FF2B5EF4-FFF2-40B4-BE49-F238E27FC236}">
                  <a16:creationId xmlns:a16="http://schemas.microsoft.com/office/drawing/2014/main" id="{D4647111-B219-49C4-BD46-ACDF4D51E31E}"/>
                </a:ext>
              </a:extLst>
            </p:cNvPr>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1" name="Freeform 658">
              <a:extLst>
                <a:ext uri="{FF2B5EF4-FFF2-40B4-BE49-F238E27FC236}">
                  <a16:creationId xmlns:a16="http://schemas.microsoft.com/office/drawing/2014/main" id="{795E640C-F433-46AB-B570-B2C51E5A60E8}"/>
                </a:ext>
              </a:extLst>
            </p:cNvPr>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2" name="Freeform 659">
              <a:extLst>
                <a:ext uri="{FF2B5EF4-FFF2-40B4-BE49-F238E27FC236}">
                  <a16:creationId xmlns:a16="http://schemas.microsoft.com/office/drawing/2014/main" id="{AB52549D-6152-481C-9EE3-432B5DEE1472}"/>
                </a:ext>
              </a:extLst>
            </p:cNvPr>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3" name="Freeform 660">
              <a:extLst>
                <a:ext uri="{FF2B5EF4-FFF2-40B4-BE49-F238E27FC236}">
                  <a16:creationId xmlns:a16="http://schemas.microsoft.com/office/drawing/2014/main" id="{D121D90C-6DB7-4C3F-B780-B9F52E0C27CB}"/>
                </a:ext>
              </a:extLst>
            </p:cNvPr>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4" name="Freeform 661">
              <a:extLst>
                <a:ext uri="{FF2B5EF4-FFF2-40B4-BE49-F238E27FC236}">
                  <a16:creationId xmlns:a16="http://schemas.microsoft.com/office/drawing/2014/main" id="{5BC6D467-7CF4-4A33-8C36-FFE6DD9A9F38}"/>
                </a:ext>
              </a:extLst>
            </p:cNvPr>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5" name="Freeform 662">
              <a:extLst>
                <a:ext uri="{FF2B5EF4-FFF2-40B4-BE49-F238E27FC236}">
                  <a16:creationId xmlns:a16="http://schemas.microsoft.com/office/drawing/2014/main" id="{552EDC88-3E97-4ECC-AF1B-250B17C342D7}"/>
                </a:ext>
              </a:extLst>
            </p:cNvPr>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6" name="Freeform 663">
              <a:extLst>
                <a:ext uri="{FF2B5EF4-FFF2-40B4-BE49-F238E27FC236}">
                  <a16:creationId xmlns:a16="http://schemas.microsoft.com/office/drawing/2014/main" id="{29A7765E-6C9B-4ADD-8F6D-6D813CB6F70C}"/>
                </a:ext>
              </a:extLst>
            </p:cNvPr>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7" name="Freeform 664">
              <a:extLst>
                <a:ext uri="{FF2B5EF4-FFF2-40B4-BE49-F238E27FC236}">
                  <a16:creationId xmlns:a16="http://schemas.microsoft.com/office/drawing/2014/main" id="{C996EEEC-2D70-414C-BE14-46A23A3A01AC}"/>
                </a:ext>
              </a:extLst>
            </p:cNvPr>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8" name="Freeform 665">
              <a:extLst>
                <a:ext uri="{FF2B5EF4-FFF2-40B4-BE49-F238E27FC236}">
                  <a16:creationId xmlns:a16="http://schemas.microsoft.com/office/drawing/2014/main" id="{B0B41EAF-1DD8-46DC-A6C1-D4406B86C5B3}"/>
                </a:ext>
              </a:extLst>
            </p:cNvPr>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79" name="Freeform 666">
              <a:extLst>
                <a:ext uri="{FF2B5EF4-FFF2-40B4-BE49-F238E27FC236}">
                  <a16:creationId xmlns:a16="http://schemas.microsoft.com/office/drawing/2014/main" id="{090670B0-A3E6-4E94-BC76-9B855B6FB3A9}"/>
                </a:ext>
              </a:extLst>
            </p:cNvPr>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0" name="Freeform 667">
              <a:extLst>
                <a:ext uri="{FF2B5EF4-FFF2-40B4-BE49-F238E27FC236}">
                  <a16:creationId xmlns:a16="http://schemas.microsoft.com/office/drawing/2014/main" id="{2985861C-4323-4E63-B41B-9E80445D081D}"/>
                </a:ext>
              </a:extLst>
            </p:cNvPr>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1" name="Freeform 668">
              <a:extLst>
                <a:ext uri="{FF2B5EF4-FFF2-40B4-BE49-F238E27FC236}">
                  <a16:creationId xmlns:a16="http://schemas.microsoft.com/office/drawing/2014/main" id="{EA8EF42D-D88F-4D5E-A791-87CB3EDA745F}"/>
                </a:ext>
              </a:extLst>
            </p:cNvPr>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2" name="Freeform 669">
              <a:extLst>
                <a:ext uri="{FF2B5EF4-FFF2-40B4-BE49-F238E27FC236}">
                  <a16:creationId xmlns:a16="http://schemas.microsoft.com/office/drawing/2014/main" id="{BB7067CB-056D-4A5B-B06B-E5D0F136E466}"/>
                </a:ext>
              </a:extLst>
            </p:cNvPr>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3" name="Freeform 670">
              <a:extLst>
                <a:ext uri="{FF2B5EF4-FFF2-40B4-BE49-F238E27FC236}">
                  <a16:creationId xmlns:a16="http://schemas.microsoft.com/office/drawing/2014/main" id="{9F96BC90-8CFD-43B1-81EE-C2BB9269700E}"/>
                </a:ext>
              </a:extLst>
            </p:cNvPr>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4" name="Freeform 671">
              <a:extLst>
                <a:ext uri="{FF2B5EF4-FFF2-40B4-BE49-F238E27FC236}">
                  <a16:creationId xmlns:a16="http://schemas.microsoft.com/office/drawing/2014/main" id="{9C95E20C-B4C8-411E-A2A1-E3F69B36030F}"/>
                </a:ext>
              </a:extLst>
            </p:cNvPr>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5" name="Freeform 672">
              <a:extLst>
                <a:ext uri="{FF2B5EF4-FFF2-40B4-BE49-F238E27FC236}">
                  <a16:creationId xmlns:a16="http://schemas.microsoft.com/office/drawing/2014/main" id="{D9129BD4-AE35-4A93-89D9-FEC6DCEA464B}"/>
                </a:ext>
              </a:extLst>
            </p:cNvPr>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6" name="Freeform 673">
              <a:extLst>
                <a:ext uri="{FF2B5EF4-FFF2-40B4-BE49-F238E27FC236}">
                  <a16:creationId xmlns:a16="http://schemas.microsoft.com/office/drawing/2014/main" id="{91361A86-5173-4595-A358-027ED39944FF}"/>
                </a:ext>
              </a:extLst>
            </p:cNvPr>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7" name="Freeform 674">
              <a:extLst>
                <a:ext uri="{FF2B5EF4-FFF2-40B4-BE49-F238E27FC236}">
                  <a16:creationId xmlns:a16="http://schemas.microsoft.com/office/drawing/2014/main" id="{0D20DD4D-08EB-414A-98BE-D9577CB5C8E0}"/>
                </a:ext>
              </a:extLst>
            </p:cNvPr>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8" name="Freeform 675">
              <a:extLst>
                <a:ext uri="{FF2B5EF4-FFF2-40B4-BE49-F238E27FC236}">
                  <a16:creationId xmlns:a16="http://schemas.microsoft.com/office/drawing/2014/main" id="{2027E5FA-3624-49D1-A37F-DE8C872999C8}"/>
                </a:ext>
              </a:extLst>
            </p:cNvPr>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89" name="Freeform 676">
              <a:extLst>
                <a:ext uri="{FF2B5EF4-FFF2-40B4-BE49-F238E27FC236}">
                  <a16:creationId xmlns:a16="http://schemas.microsoft.com/office/drawing/2014/main" id="{B470F9DD-1BEE-40E0-AF75-E97A12A04BA3}"/>
                </a:ext>
              </a:extLst>
            </p:cNvPr>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0" name="Freeform 677">
              <a:extLst>
                <a:ext uri="{FF2B5EF4-FFF2-40B4-BE49-F238E27FC236}">
                  <a16:creationId xmlns:a16="http://schemas.microsoft.com/office/drawing/2014/main" id="{CC3E4D34-0C13-4E29-B1BA-5832EC1D7210}"/>
                </a:ext>
              </a:extLst>
            </p:cNvPr>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1" name="Freeform 678">
              <a:extLst>
                <a:ext uri="{FF2B5EF4-FFF2-40B4-BE49-F238E27FC236}">
                  <a16:creationId xmlns:a16="http://schemas.microsoft.com/office/drawing/2014/main" id="{2349E948-9DB3-48A6-8E4B-D7825C9F60C7}"/>
                </a:ext>
              </a:extLst>
            </p:cNvPr>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2" name="Freeform 679">
              <a:extLst>
                <a:ext uri="{FF2B5EF4-FFF2-40B4-BE49-F238E27FC236}">
                  <a16:creationId xmlns:a16="http://schemas.microsoft.com/office/drawing/2014/main" id="{BB1398FF-5B9D-4B1B-831F-0EB6AC3CD77A}"/>
                </a:ext>
              </a:extLst>
            </p:cNvPr>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3" name="Freeform 680">
              <a:extLst>
                <a:ext uri="{FF2B5EF4-FFF2-40B4-BE49-F238E27FC236}">
                  <a16:creationId xmlns:a16="http://schemas.microsoft.com/office/drawing/2014/main" id="{F674282A-F8C0-468E-A285-58592C51F786}"/>
                </a:ext>
              </a:extLst>
            </p:cNvPr>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4" name="Freeform 681">
              <a:extLst>
                <a:ext uri="{FF2B5EF4-FFF2-40B4-BE49-F238E27FC236}">
                  <a16:creationId xmlns:a16="http://schemas.microsoft.com/office/drawing/2014/main" id="{F39C1D21-916C-46C3-85BC-C44702C6CE14}"/>
                </a:ext>
              </a:extLst>
            </p:cNvPr>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5" name="Freeform 682">
              <a:extLst>
                <a:ext uri="{FF2B5EF4-FFF2-40B4-BE49-F238E27FC236}">
                  <a16:creationId xmlns:a16="http://schemas.microsoft.com/office/drawing/2014/main" id="{CE055C3B-F303-4548-9CB3-239E8A1BD29B}"/>
                </a:ext>
              </a:extLst>
            </p:cNvPr>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6" name="Freeform 683">
              <a:extLst>
                <a:ext uri="{FF2B5EF4-FFF2-40B4-BE49-F238E27FC236}">
                  <a16:creationId xmlns:a16="http://schemas.microsoft.com/office/drawing/2014/main" id="{3172E123-55C2-4F49-930E-4C06903BF7FB}"/>
                </a:ext>
              </a:extLst>
            </p:cNvPr>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7" name="Freeform 684">
              <a:extLst>
                <a:ext uri="{FF2B5EF4-FFF2-40B4-BE49-F238E27FC236}">
                  <a16:creationId xmlns:a16="http://schemas.microsoft.com/office/drawing/2014/main" id="{2FC0FF4B-C879-440B-94E5-6CC027E51A62}"/>
                </a:ext>
              </a:extLst>
            </p:cNvPr>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8" name="Freeform 685">
              <a:extLst>
                <a:ext uri="{FF2B5EF4-FFF2-40B4-BE49-F238E27FC236}">
                  <a16:creationId xmlns:a16="http://schemas.microsoft.com/office/drawing/2014/main" id="{1ECBF4D5-309E-44B3-BF90-F52404D30D09}"/>
                </a:ext>
              </a:extLst>
            </p:cNvPr>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299" name="Freeform 686">
              <a:extLst>
                <a:ext uri="{FF2B5EF4-FFF2-40B4-BE49-F238E27FC236}">
                  <a16:creationId xmlns:a16="http://schemas.microsoft.com/office/drawing/2014/main" id="{0DBF5BB0-C924-44A6-8CCB-4DB02C5D3C76}"/>
                </a:ext>
              </a:extLst>
            </p:cNvPr>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0" name="Freeform 687">
              <a:extLst>
                <a:ext uri="{FF2B5EF4-FFF2-40B4-BE49-F238E27FC236}">
                  <a16:creationId xmlns:a16="http://schemas.microsoft.com/office/drawing/2014/main" id="{5135BD14-E224-428A-84B5-2C90A5882805}"/>
                </a:ext>
              </a:extLst>
            </p:cNvPr>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1" name="Freeform 688">
              <a:extLst>
                <a:ext uri="{FF2B5EF4-FFF2-40B4-BE49-F238E27FC236}">
                  <a16:creationId xmlns:a16="http://schemas.microsoft.com/office/drawing/2014/main" id="{FE42DFBF-B71A-49A4-AB7B-4A786F7F1336}"/>
                </a:ext>
              </a:extLst>
            </p:cNvPr>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2" name="Freeform 689">
              <a:extLst>
                <a:ext uri="{FF2B5EF4-FFF2-40B4-BE49-F238E27FC236}">
                  <a16:creationId xmlns:a16="http://schemas.microsoft.com/office/drawing/2014/main" id="{E3465F28-2A05-493D-8FBC-268FE93CC75E}"/>
                </a:ext>
              </a:extLst>
            </p:cNvPr>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3" name="Freeform 690">
              <a:extLst>
                <a:ext uri="{FF2B5EF4-FFF2-40B4-BE49-F238E27FC236}">
                  <a16:creationId xmlns:a16="http://schemas.microsoft.com/office/drawing/2014/main" id="{CC24E229-3859-4AEC-B124-1BDC6E641334}"/>
                </a:ext>
              </a:extLst>
            </p:cNvPr>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4" name="Freeform 691">
              <a:extLst>
                <a:ext uri="{FF2B5EF4-FFF2-40B4-BE49-F238E27FC236}">
                  <a16:creationId xmlns:a16="http://schemas.microsoft.com/office/drawing/2014/main" id="{76E2D31B-94AD-4B43-8ACE-E6B5FF4FC5D3}"/>
                </a:ext>
              </a:extLst>
            </p:cNvPr>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5" name="Freeform 692">
              <a:extLst>
                <a:ext uri="{FF2B5EF4-FFF2-40B4-BE49-F238E27FC236}">
                  <a16:creationId xmlns:a16="http://schemas.microsoft.com/office/drawing/2014/main" id="{DCF5AD4C-9C1B-4255-B2EF-85F734540E92}"/>
                </a:ext>
              </a:extLst>
            </p:cNvPr>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6" name="Freeform 693">
              <a:extLst>
                <a:ext uri="{FF2B5EF4-FFF2-40B4-BE49-F238E27FC236}">
                  <a16:creationId xmlns:a16="http://schemas.microsoft.com/office/drawing/2014/main" id="{E0DA9518-D263-4A21-A50F-08B30C826EEC}"/>
                </a:ext>
              </a:extLst>
            </p:cNvPr>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7" name="Freeform 694">
              <a:extLst>
                <a:ext uri="{FF2B5EF4-FFF2-40B4-BE49-F238E27FC236}">
                  <a16:creationId xmlns:a16="http://schemas.microsoft.com/office/drawing/2014/main" id="{0F52AE8F-D8DE-4271-8928-3E825E1EBF64}"/>
                </a:ext>
              </a:extLst>
            </p:cNvPr>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8" name="Freeform 695">
              <a:extLst>
                <a:ext uri="{FF2B5EF4-FFF2-40B4-BE49-F238E27FC236}">
                  <a16:creationId xmlns:a16="http://schemas.microsoft.com/office/drawing/2014/main" id="{3BE41171-6383-4A13-9109-F91B995438C0}"/>
                </a:ext>
              </a:extLst>
            </p:cNvPr>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09" name="Freeform 696">
              <a:extLst>
                <a:ext uri="{FF2B5EF4-FFF2-40B4-BE49-F238E27FC236}">
                  <a16:creationId xmlns:a16="http://schemas.microsoft.com/office/drawing/2014/main" id="{52970D5C-6047-4DE8-9301-2F5FFCEB87E7}"/>
                </a:ext>
              </a:extLst>
            </p:cNvPr>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0" name="Freeform 697">
              <a:extLst>
                <a:ext uri="{FF2B5EF4-FFF2-40B4-BE49-F238E27FC236}">
                  <a16:creationId xmlns:a16="http://schemas.microsoft.com/office/drawing/2014/main" id="{554F294D-88C9-440D-9821-DEB4696027A3}"/>
                </a:ext>
              </a:extLst>
            </p:cNvPr>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1" name="Freeform 698">
              <a:extLst>
                <a:ext uri="{FF2B5EF4-FFF2-40B4-BE49-F238E27FC236}">
                  <a16:creationId xmlns:a16="http://schemas.microsoft.com/office/drawing/2014/main" id="{CA6CED83-459E-4689-8014-B1034572E224}"/>
                </a:ext>
              </a:extLst>
            </p:cNvPr>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2" name="Freeform 699">
              <a:extLst>
                <a:ext uri="{FF2B5EF4-FFF2-40B4-BE49-F238E27FC236}">
                  <a16:creationId xmlns:a16="http://schemas.microsoft.com/office/drawing/2014/main" id="{8E8F2AF1-D36C-46BD-A042-1C7A69C23480}"/>
                </a:ext>
              </a:extLst>
            </p:cNvPr>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3" name="Freeform 700">
              <a:extLst>
                <a:ext uri="{FF2B5EF4-FFF2-40B4-BE49-F238E27FC236}">
                  <a16:creationId xmlns:a16="http://schemas.microsoft.com/office/drawing/2014/main" id="{74D1F2B8-B532-4993-908C-13D224D98D69}"/>
                </a:ext>
              </a:extLst>
            </p:cNvPr>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4" name="Freeform 701">
              <a:extLst>
                <a:ext uri="{FF2B5EF4-FFF2-40B4-BE49-F238E27FC236}">
                  <a16:creationId xmlns:a16="http://schemas.microsoft.com/office/drawing/2014/main" id="{DEE7C015-1FAC-4FAA-A445-06BC5DF8D8E2}"/>
                </a:ext>
              </a:extLst>
            </p:cNvPr>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5" name="Freeform 702">
              <a:extLst>
                <a:ext uri="{FF2B5EF4-FFF2-40B4-BE49-F238E27FC236}">
                  <a16:creationId xmlns:a16="http://schemas.microsoft.com/office/drawing/2014/main" id="{677110BD-F856-4AE2-A776-D02D0C9A8260}"/>
                </a:ext>
              </a:extLst>
            </p:cNvPr>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6" name="Freeform 703">
              <a:extLst>
                <a:ext uri="{FF2B5EF4-FFF2-40B4-BE49-F238E27FC236}">
                  <a16:creationId xmlns:a16="http://schemas.microsoft.com/office/drawing/2014/main" id="{2F11243B-1BE3-4302-B267-C1A1A59A1004}"/>
                </a:ext>
              </a:extLst>
            </p:cNvPr>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7" name="Freeform 704">
              <a:extLst>
                <a:ext uri="{FF2B5EF4-FFF2-40B4-BE49-F238E27FC236}">
                  <a16:creationId xmlns:a16="http://schemas.microsoft.com/office/drawing/2014/main" id="{4781021A-2BA8-415D-B1DE-ED2D8AFB8A21}"/>
                </a:ext>
              </a:extLst>
            </p:cNvPr>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8" name="Freeform 705">
              <a:extLst>
                <a:ext uri="{FF2B5EF4-FFF2-40B4-BE49-F238E27FC236}">
                  <a16:creationId xmlns:a16="http://schemas.microsoft.com/office/drawing/2014/main" id="{1F059683-260F-40F0-BB20-AEE537554977}"/>
                </a:ext>
              </a:extLst>
            </p:cNvPr>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19" name="Freeform 706">
              <a:extLst>
                <a:ext uri="{FF2B5EF4-FFF2-40B4-BE49-F238E27FC236}">
                  <a16:creationId xmlns:a16="http://schemas.microsoft.com/office/drawing/2014/main" id="{511989F4-F628-4C27-AAAE-48937A72324F}"/>
                </a:ext>
              </a:extLst>
            </p:cNvPr>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0" name="Freeform 707">
              <a:extLst>
                <a:ext uri="{FF2B5EF4-FFF2-40B4-BE49-F238E27FC236}">
                  <a16:creationId xmlns:a16="http://schemas.microsoft.com/office/drawing/2014/main" id="{F6E60239-24F6-4743-A62D-38A91C1ADF32}"/>
                </a:ext>
              </a:extLst>
            </p:cNvPr>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1" name="Freeform 708">
              <a:extLst>
                <a:ext uri="{FF2B5EF4-FFF2-40B4-BE49-F238E27FC236}">
                  <a16:creationId xmlns:a16="http://schemas.microsoft.com/office/drawing/2014/main" id="{B9919AEA-6DF0-4693-8823-202351ACCDF5}"/>
                </a:ext>
              </a:extLst>
            </p:cNvPr>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2" name="Freeform 709">
              <a:extLst>
                <a:ext uri="{FF2B5EF4-FFF2-40B4-BE49-F238E27FC236}">
                  <a16:creationId xmlns:a16="http://schemas.microsoft.com/office/drawing/2014/main" id="{3EE47F19-B04B-4A46-8D9B-07EC65173188}"/>
                </a:ext>
              </a:extLst>
            </p:cNvPr>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3" name="Freeform 710">
              <a:extLst>
                <a:ext uri="{FF2B5EF4-FFF2-40B4-BE49-F238E27FC236}">
                  <a16:creationId xmlns:a16="http://schemas.microsoft.com/office/drawing/2014/main" id="{CF275690-8CEE-4C26-B9A2-B9BA3FF95F6A}"/>
                </a:ext>
              </a:extLst>
            </p:cNvPr>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4" name="Freeform 711">
              <a:extLst>
                <a:ext uri="{FF2B5EF4-FFF2-40B4-BE49-F238E27FC236}">
                  <a16:creationId xmlns:a16="http://schemas.microsoft.com/office/drawing/2014/main" id="{31681E82-68A4-4A73-9C1F-ED5A177695BA}"/>
                </a:ext>
              </a:extLst>
            </p:cNvPr>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5" name="Freeform 712">
              <a:extLst>
                <a:ext uri="{FF2B5EF4-FFF2-40B4-BE49-F238E27FC236}">
                  <a16:creationId xmlns:a16="http://schemas.microsoft.com/office/drawing/2014/main" id="{D1A9656C-E91F-465B-A8BF-B4303C0CD048}"/>
                </a:ext>
              </a:extLst>
            </p:cNvPr>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6" name="Freeform 713">
              <a:extLst>
                <a:ext uri="{FF2B5EF4-FFF2-40B4-BE49-F238E27FC236}">
                  <a16:creationId xmlns:a16="http://schemas.microsoft.com/office/drawing/2014/main" id="{4F1D660F-E7EB-422F-AA9C-37703FDF8E8E}"/>
                </a:ext>
              </a:extLst>
            </p:cNvPr>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7" name="Freeform 714">
              <a:extLst>
                <a:ext uri="{FF2B5EF4-FFF2-40B4-BE49-F238E27FC236}">
                  <a16:creationId xmlns:a16="http://schemas.microsoft.com/office/drawing/2014/main" id="{F9DC3089-13E6-4013-B106-83129D9384FB}"/>
                </a:ext>
              </a:extLst>
            </p:cNvPr>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8" name="Freeform 715">
              <a:extLst>
                <a:ext uri="{FF2B5EF4-FFF2-40B4-BE49-F238E27FC236}">
                  <a16:creationId xmlns:a16="http://schemas.microsoft.com/office/drawing/2014/main" id="{AFABCBA0-A7C3-4E13-97C9-8C8A2B4BBC38}"/>
                </a:ext>
              </a:extLst>
            </p:cNvPr>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29" name="Freeform 716">
              <a:extLst>
                <a:ext uri="{FF2B5EF4-FFF2-40B4-BE49-F238E27FC236}">
                  <a16:creationId xmlns:a16="http://schemas.microsoft.com/office/drawing/2014/main" id="{6BF877FB-8AD0-4AE1-BE52-4EE4A2362F82}"/>
                </a:ext>
              </a:extLst>
            </p:cNvPr>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0" name="Freeform 717">
              <a:extLst>
                <a:ext uri="{FF2B5EF4-FFF2-40B4-BE49-F238E27FC236}">
                  <a16:creationId xmlns:a16="http://schemas.microsoft.com/office/drawing/2014/main" id="{817D4EA6-7C5B-443D-85D9-403E549FDA71}"/>
                </a:ext>
              </a:extLst>
            </p:cNvPr>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1" name="Freeform 718">
              <a:extLst>
                <a:ext uri="{FF2B5EF4-FFF2-40B4-BE49-F238E27FC236}">
                  <a16:creationId xmlns:a16="http://schemas.microsoft.com/office/drawing/2014/main" id="{764796F1-144F-41BB-B02E-5A43DCD34ED2}"/>
                </a:ext>
              </a:extLst>
            </p:cNvPr>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2" name="Freeform 719">
              <a:extLst>
                <a:ext uri="{FF2B5EF4-FFF2-40B4-BE49-F238E27FC236}">
                  <a16:creationId xmlns:a16="http://schemas.microsoft.com/office/drawing/2014/main" id="{63E832D1-C439-4CDE-80CB-11DD8B6E4696}"/>
                </a:ext>
              </a:extLst>
            </p:cNvPr>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3" name="Freeform 720">
              <a:extLst>
                <a:ext uri="{FF2B5EF4-FFF2-40B4-BE49-F238E27FC236}">
                  <a16:creationId xmlns:a16="http://schemas.microsoft.com/office/drawing/2014/main" id="{C4050EA5-68DC-4926-A862-AA55F157D435}"/>
                </a:ext>
              </a:extLst>
            </p:cNvPr>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4" name="Freeform 721">
              <a:extLst>
                <a:ext uri="{FF2B5EF4-FFF2-40B4-BE49-F238E27FC236}">
                  <a16:creationId xmlns:a16="http://schemas.microsoft.com/office/drawing/2014/main" id="{0FA51507-10B7-4710-B046-EE0003E9051A}"/>
                </a:ext>
              </a:extLst>
            </p:cNvPr>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5" name="Freeform 722">
              <a:extLst>
                <a:ext uri="{FF2B5EF4-FFF2-40B4-BE49-F238E27FC236}">
                  <a16:creationId xmlns:a16="http://schemas.microsoft.com/office/drawing/2014/main" id="{2BC66586-379C-4378-94A7-AB97EBF45458}"/>
                </a:ext>
              </a:extLst>
            </p:cNvPr>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6" name="Freeform 723">
              <a:extLst>
                <a:ext uri="{FF2B5EF4-FFF2-40B4-BE49-F238E27FC236}">
                  <a16:creationId xmlns:a16="http://schemas.microsoft.com/office/drawing/2014/main" id="{2AE3B9DC-F4A8-418F-8AF9-760DB25A83A9}"/>
                </a:ext>
              </a:extLst>
            </p:cNvPr>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7" name="Freeform 724">
              <a:extLst>
                <a:ext uri="{FF2B5EF4-FFF2-40B4-BE49-F238E27FC236}">
                  <a16:creationId xmlns:a16="http://schemas.microsoft.com/office/drawing/2014/main" id="{7C6A425E-6CEC-4474-994D-E214FD725EE2}"/>
                </a:ext>
              </a:extLst>
            </p:cNvPr>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8" name="Freeform 725">
              <a:extLst>
                <a:ext uri="{FF2B5EF4-FFF2-40B4-BE49-F238E27FC236}">
                  <a16:creationId xmlns:a16="http://schemas.microsoft.com/office/drawing/2014/main" id="{8B7D9E91-AAAD-4BDB-8264-51114858DDE5}"/>
                </a:ext>
              </a:extLst>
            </p:cNvPr>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39" name="Freeform 726">
              <a:extLst>
                <a:ext uri="{FF2B5EF4-FFF2-40B4-BE49-F238E27FC236}">
                  <a16:creationId xmlns:a16="http://schemas.microsoft.com/office/drawing/2014/main" id="{AA817666-AABD-40F8-B718-DA303D7952BC}"/>
                </a:ext>
              </a:extLst>
            </p:cNvPr>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0" name="Freeform 727">
              <a:extLst>
                <a:ext uri="{FF2B5EF4-FFF2-40B4-BE49-F238E27FC236}">
                  <a16:creationId xmlns:a16="http://schemas.microsoft.com/office/drawing/2014/main" id="{BF741D44-0308-4743-9A52-17DA25810526}"/>
                </a:ext>
              </a:extLst>
            </p:cNvPr>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1" name="Freeform 728">
              <a:extLst>
                <a:ext uri="{FF2B5EF4-FFF2-40B4-BE49-F238E27FC236}">
                  <a16:creationId xmlns:a16="http://schemas.microsoft.com/office/drawing/2014/main" id="{6AA32E23-13C7-4D6F-939B-35205944C91E}"/>
                </a:ext>
              </a:extLst>
            </p:cNvPr>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2" name="Freeform 729">
              <a:extLst>
                <a:ext uri="{FF2B5EF4-FFF2-40B4-BE49-F238E27FC236}">
                  <a16:creationId xmlns:a16="http://schemas.microsoft.com/office/drawing/2014/main" id="{7929534E-4051-4C65-AC2F-DB5721F260AA}"/>
                </a:ext>
              </a:extLst>
            </p:cNvPr>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3" name="Freeform 730">
              <a:extLst>
                <a:ext uri="{FF2B5EF4-FFF2-40B4-BE49-F238E27FC236}">
                  <a16:creationId xmlns:a16="http://schemas.microsoft.com/office/drawing/2014/main" id="{7DF97C09-5BE9-4CDD-9CA9-D2AA7E99E511}"/>
                </a:ext>
              </a:extLst>
            </p:cNvPr>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4" name="Freeform 731">
              <a:extLst>
                <a:ext uri="{FF2B5EF4-FFF2-40B4-BE49-F238E27FC236}">
                  <a16:creationId xmlns:a16="http://schemas.microsoft.com/office/drawing/2014/main" id="{8839200D-2C37-4170-B9C8-FA01AC3078AE}"/>
                </a:ext>
              </a:extLst>
            </p:cNvPr>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5" name="Freeform 732">
              <a:extLst>
                <a:ext uri="{FF2B5EF4-FFF2-40B4-BE49-F238E27FC236}">
                  <a16:creationId xmlns:a16="http://schemas.microsoft.com/office/drawing/2014/main" id="{DAE8F96C-B61B-4775-B994-37F06A5BCA38}"/>
                </a:ext>
              </a:extLst>
            </p:cNvPr>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6" name="Freeform 733">
              <a:extLst>
                <a:ext uri="{FF2B5EF4-FFF2-40B4-BE49-F238E27FC236}">
                  <a16:creationId xmlns:a16="http://schemas.microsoft.com/office/drawing/2014/main" id="{83FC90FA-DE22-430B-BA22-EE1B784A13FF}"/>
                </a:ext>
              </a:extLst>
            </p:cNvPr>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7" name="Freeform 734">
              <a:extLst>
                <a:ext uri="{FF2B5EF4-FFF2-40B4-BE49-F238E27FC236}">
                  <a16:creationId xmlns:a16="http://schemas.microsoft.com/office/drawing/2014/main" id="{57BC451C-858F-4A83-9DC4-EA301D49F955}"/>
                </a:ext>
              </a:extLst>
            </p:cNvPr>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8" name="Freeform 735">
              <a:extLst>
                <a:ext uri="{FF2B5EF4-FFF2-40B4-BE49-F238E27FC236}">
                  <a16:creationId xmlns:a16="http://schemas.microsoft.com/office/drawing/2014/main" id="{D8B27891-A3B8-4C9A-8BB3-FCB327D2A707}"/>
                </a:ext>
              </a:extLst>
            </p:cNvPr>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49" name="Freeform 736">
              <a:extLst>
                <a:ext uri="{FF2B5EF4-FFF2-40B4-BE49-F238E27FC236}">
                  <a16:creationId xmlns:a16="http://schemas.microsoft.com/office/drawing/2014/main" id="{77740AB1-3BB7-4439-A79F-C4DC0D573BE2}"/>
                </a:ext>
              </a:extLst>
            </p:cNvPr>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0" name="Freeform 737">
              <a:extLst>
                <a:ext uri="{FF2B5EF4-FFF2-40B4-BE49-F238E27FC236}">
                  <a16:creationId xmlns:a16="http://schemas.microsoft.com/office/drawing/2014/main" id="{12C6309F-2C78-4D2D-8CDE-F85FF9D6FBB2}"/>
                </a:ext>
              </a:extLst>
            </p:cNvPr>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1" name="Freeform 738">
              <a:extLst>
                <a:ext uri="{FF2B5EF4-FFF2-40B4-BE49-F238E27FC236}">
                  <a16:creationId xmlns:a16="http://schemas.microsoft.com/office/drawing/2014/main" id="{D2011CB5-AAC4-411C-9775-20CD75ED81B7}"/>
                </a:ext>
              </a:extLst>
            </p:cNvPr>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2" name="Freeform 739">
              <a:extLst>
                <a:ext uri="{FF2B5EF4-FFF2-40B4-BE49-F238E27FC236}">
                  <a16:creationId xmlns:a16="http://schemas.microsoft.com/office/drawing/2014/main" id="{DEFB94CD-4D47-4A57-8BF7-ABDEC930A345}"/>
                </a:ext>
              </a:extLst>
            </p:cNvPr>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3" name="Freeform 740">
              <a:extLst>
                <a:ext uri="{FF2B5EF4-FFF2-40B4-BE49-F238E27FC236}">
                  <a16:creationId xmlns:a16="http://schemas.microsoft.com/office/drawing/2014/main" id="{75DCA972-87C4-498F-8579-FF9434FED0BF}"/>
                </a:ext>
              </a:extLst>
            </p:cNvPr>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4" name="Freeform 741">
              <a:extLst>
                <a:ext uri="{FF2B5EF4-FFF2-40B4-BE49-F238E27FC236}">
                  <a16:creationId xmlns:a16="http://schemas.microsoft.com/office/drawing/2014/main" id="{7F1E3E07-26A8-48E5-B3FD-68B772F84EB9}"/>
                </a:ext>
              </a:extLst>
            </p:cNvPr>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5" name="Freeform 742">
              <a:extLst>
                <a:ext uri="{FF2B5EF4-FFF2-40B4-BE49-F238E27FC236}">
                  <a16:creationId xmlns:a16="http://schemas.microsoft.com/office/drawing/2014/main" id="{470755AA-D485-4024-B12E-5953CC62892E}"/>
                </a:ext>
              </a:extLst>
            </p:cNvPr>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6" name="Freeform 743">
              <a:extLst>
                <a:ext uri="{FF2B5EF4-FFF2-40B4-BE49-F238E27FC236}">
                  <a16:creationId xmlns:a16="http://schemas.microsoft.com/office/drawing/2014/main" id="{02A6A4E9-8747-4C29-B20C-2E7BDE3DC895}"/>
                </a:ext>
              </a:extLst>
            </p:cNvPr>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7" name="Freeform 744">
              <a:extLst>
                <a:ext uri="{FF2B5EF4-FFF2-40B4-BE49-F238E27FC236}">
                  <a16:creationId xmlns:a16="http://schemas.microsoft.com/office/drawing/2014/main" id="{6C268C2F-816D-4BD8-AE36-7C7416CE32FE}"/>
                </a:ext>
              </a:extLst>
            </p:cNvPr>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8" name="Freeform 745">
              <a:extLst>
                <a:ext uri="{FF2B5EF4-FFF2-40B4-BE49-F238E27FC236}">
                  <a16:creationId xmlns:a16="http://schemas.microsoft.com/office/drawing/2014/main" id="{C06F592D-04FD-4C5C-BF99-2C29D5D07F09}"/>
                </a:ext>
              </a:extLst>
            </p:cNvPr>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59" name="Freeform 746">
              <a:extLst>
                <a:ext uri="{FF2B5EF4-FFF2-40B4-BE49-F238E27FC236}">
                  <a16:creationId xmlns:a16="http://schemas.microsoft.com/office/drawing/2014/main" id="{C8C9FA4F-F3E1-47B2-AF7E-270182AD6469}"/>
                </a:ext>
              </a:extLst>
            </p:cNvPr>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0" name="Freeform 747">
              <a:extLst>
                <a:ext uri="{FF2B5EF4-FFF2-40B4-BE49-F238E27FC236}">
                  <a16:creationId xmlns:a16="http://schemas.microsoft.com/office/drawing/2014/main" id="{DAE2163A-E4BE-4779-9D1A-7710F06163EC}"/>
                </a:ext>
              </a:extLst>
            </p:cNvPr>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1" name="Freeform 748">
              <a:extLst>
                <a:ext uri="{FF2B5EF4-FFF2-40B4-BE49-F238E27FC236}">
                  <a16:creationId xmlns:a16="http://schemas.microsoft.com/office/drawing/2014/main" id="{6EF2EF5C-CBBD-4516-9968-4193812D7F83}"/>
                </a:ext>
              </a:extLst>
            </p:cNvPr>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2" name="Freeform 749">
              <a:extLst>
                <a:ext uri="{FF2B5EF4-FFF2-40B4-BE49-F238E27FC236}">
                  <a16:creationId xmlns:a16="http://schemas.microsoft.com/office/drawing/2014/main" id="{428021B8-0139-4E51-9C31-856A75355F7C}"/>
                </a:ext>
              </a:extLst>
            </p:cNvPr>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3" name="Freeform 750">
              <a:extLst>
                <a:ext uri="{FF2B5EF4-FFF2-40B4-BE49-F238E27FC236}">
                  <a16:creationId xmlns:a16="http://schemas.microsoft.com/office/drawing/2014/main" id="{B30D7355-70EE-4BDC-8675-DFCF44472084}"/>
                </a:ext>
              </a:extLst>
            </p:cNvPr>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4" name="Freeform 751">
              <a:extLst>
                <a:ext uri="{FF2B5EF4-FFF2-40B4-BE49-F238E27FC236}">
                  <a16:creationId xmlns:a16="http://schemas.microsoft.com/office/drawing/2014/main" id="{E18939B2-BF28-4F3C-9023-BCEEB578CA64}"/>
                </a:ext>
              </a:extLst>
            </p:cNvPr>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5" name="Freeform 752">
              <a:extLst>
                <a:ext uri="{FF2B5EF4-FFF2-40B4-BE49-F238E27FC236}">
                  <a16:creationId xmlns:a16="http://schemas.microsoft.com/office/drawing/2014/main" id="{A69D61A2-6461-4534-845C-6633835A5132}"/>
                </a:ext>
              </a:extLst>
            </p:cNvPr>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6" name="Freeform 753">
              <a:extLst>
                <a:ext uri="{FF2B5EF4-FFF2-40B4-BE49-F238E27FC236}">
                  <a16:creationId xmlns:a16="http://schemas.microsoft.com/office/drawing/2014/main" id="{41C0F55F-5D50-44B4-9BBE-00839E576181}"/>
                </a:ext>
              </a:extLst>
            </p:cNvPr>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7" name="Freeform 754">
              <a:extLst>
                <a:ext uri="{FF2B5EF4-FFF2-40B4-BE49-F238E27FC236}">
                  <a16:creationId xmlns:a16="http://schemas.microsoft.com/office/drawing/2014/main" id="{F323275A-0C53-4D0A-BE03-145EA7002A23}"/>
                </a:ext>
              </a:extLst>
            </p:cNvPr>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8" name="Freeform 755">
              <a:extLst>
                <a:ext uri="{FF2B5EF4-FFF2-40B4-BE49-F238E27FC236}">
                  <a16:creationId xmlns:a16="http://schemas.microsoft.com/office/drawing/2014/main" id="{EAE674E1-2E99-44F5-B651-D3A766826107}"/>
                </a:ext>
              </a:extLst>
            </p:cNvPr>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69" name="Freeform 756">
              <a:extLst>
                <a:ext uri="{FF2B5EF4-FFF2-40B4-BE49-F238E27FC236}">
                  <a16:creationId xmlns:a16="http://schemas.microsoft.com/office/drawing/2014/main" id="{5AD9BA1A-1D75-4874-AA5B-FED731116677}"/>
                </a:ext>
              </a:extLst>
            </p:cNvPr>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0" name="Freeform 757">
              <a:extLst>
                <a:ext uri="{FF2B5EF4-FFF2-40B4-BE49-F238E27FC236}">
                  <a16:creationId xmlns:a16="http://schemas.microsoft.com/office/drawing/2014/main" id="{0AC2A454-65E7-4A1C-9D9E-7D6CAF5343E8}"/>
                </a:ext>
              </a:extLst>
            </p:cNvPr>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1" name="Freeform 758">
              <a:extLst>
                <a:ext uri="{FF2B5EF4-FFF2-40B4-BE49-F238E27FC236}">
                  <a16:creationId xmlns:a16="http://schemas.microsoft.com/office/drawing/2014/main" id="{444503EF-29D7-4D0D-B9F3-00B837D282CA}"/>
                </a:ext>
              </a:extLst>
            </p:cNvPr>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2" name="Freeform 759">
              <a:extLst>
                <a:ext uri="{FF2B5EF4-FFF2-40B4-BE49-F238E27FC236}">
                  <a16:creationId xmlns:a16="http://schemas.microsoft.com/office/drawing/2014/main" id="{C8EACE24-0B23-48A6-8572-9A186FF363AD}"/>
                </a:ext>
              </a:extLst>
            </p:cNvPr>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3" name="Freeform 760">
              <a:extLst>
                <a:ext uri="{FF2B5EF4-FFF2-40B4-BE49-F238E27FC236}">
                  <a16:creationId xmlns:a16="http://schemas.microsoft.com/office/drawing/2014/main" id="{EB14A9FB-6EDC-431A-A5FE-67DED3776102}"/>
                </a:ext>
              </a:extLst>
            </p:cNvPr>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4" name="Freeform 761">
              <a:extLst>
                <a:ext uri="{FF2B5EF4-FFF2-40B4-BE49-F238E27FC236}">
                  <a16:creationId xmlns:a16="http://schemas.microsoft.com/office/drawing/2014/main" id="{604BCD06-43C4-46ED-A5F3-E9C95ED24B9D}"/>
                </a:ext>
              </a:extLst>
            </p:cNvPr>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5" name="Freeform 762">
              <a:extLst>
                <a:ext uri="{FF2B5EF4-FFF2-40B4-BE49-F238E27FC236}">
                  <a16:creationId xmlns:a16="http://schemas.microsoft.com/office/drawing/2014/main" id="{F3B98579-229F-4954-B084-8884AB2FDFE8}"/>
                </a:ext>
              </a:extLst>
            </p:cNvPr>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6" name="Freeform 763">
              <a:extLst>
                <a:ext uri="{FF2B5EF4-FFF2-40B4-BE49-F238E27FC236}">
                  <a16:creationId xmlns:a16="http://schemas.microsoft.com/office/drawing/2014/main" id="{B85D7ED7-56B9-4654-BE03-D24466991B6B}"/>
                </a:ext>
              </a:extLst>
            </p:cNvPr>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7" name="Freeform 764">
              <a:extLst>
                <a:ext uri="{FF2B5EF4-FFF2-40B4-BE49-F238E27FC236}">
                  <a16:creationId xmlns:a16="http://schemas.microsoft.com/office/drawing/2014/main" id="{3AE86672-0518-42B8-B135-B9314D9AF533}"/>
                </a:ext>
              </a:extLst>
            </p:cNvPr>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8" name="Freeform 765">
              <a:extLst>
                <a:ext uri="{FF2B5EF4-FFF2-40B4-BE49-F238E27FC236}">
                  <a16:creationId xmlns:a16="http://schemas.microsoft.com/office/drawing/2014/main" id="{A1F5EFC8-0608-4945-8CF1-68B75DB78078}"/>
                </a:ext>
              </a:extLst>
            </p:cNvPr>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79" name="Freeform 766">
              <a:extLst>
                <a:ext uri="{FF2B5EF4-FFF2-40B4-BE49-F238E27FC236}">
                  <a16:creationId xmlns:a16="http://schemas.microsoft.com/office/drawing/2014/main" id="{290580C7-665B-48E7-B076-BC468BF2A46E}"/>
                </a:ext>
              </a:extLst>
            </p:cNvPr>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0" name="Freeform 767">
              <a:extLst>
                <a:ext uri="{FF2B5EF4-FFF2-40B4-BE49-F238E27FC236}">
                  <a16:creationId xmlns:a16="http://schemas.microsoft.com/office/drawing/2014/main" id="{53237013-86A4-4B49-B137-BEC60B75579F}"/>
                </a:ext>
              </a:extLst>
            </p:cNvPr>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1" name="Freeform 768">
              <a:extLst>
                <a:ext uri="{FF2B5EF4-FFF2-40B4-BE49-F238E27FC236}">
                  <a16:creationId xmlns:a16="http://schemas.microsoft.com/office/drawing/2014/main" id="{7F42BA17-CEF5-4921-AB2C-7F8512378190}"/>
                </a:ext>
              </a:extLst>
            </p:cNvPr>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2" name="Freeform 769">
              <a:extLst>
                <a:ext uri="{FF2B5EF4-FFF2-40B4-BE49-F238E27FC236}">
                  <a16:creationId xmlns:a16="http://schemas.microsoft.com/office/drawing/2014/main" id="{EDF45483-AC18-4FAE-98A1-BB1423A53744}"/>
                </a:ext>
              </a:extLst>
            </p:cNvPr>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3" name="Freeform 770">
              <a:extLst>
                <a:ext uri="{FF2B5EF4-FFF2-40B4-BE49-F238E27FC236}">
                  <a16:creationId xmlns:a16="http://schemas.microsoft.com/office/drawing/2014/main" id="{31E0E917-357E-4F2D-981B-AAE8C213C55D}"/>
                </a:ext>
              </a:extLst>
            </p:cNvPr>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4" name="Freeform 771">
              <a:extLst>
                <a:ext uri="{FF2B5EF4-FFF2-40B4-BE49-F238E27FC236}">
                  <a16:creationId xmlns:a16="http://schemas.microsoft.com/office/drawing/2014/main" id="{C2159D57-39E9-4388-B14D-228EB81ADDAB}"/>
                </a:ext>
              </a:extLst>
            </p:cNvPr>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5" name="Freeform 772">
              <a:extLst>
                <a:ext uri="{FF2B5EF4-FFF2-40B4-BE49-F238E27FC236}">
                  <a16:creationId xmlns:a16="http://schemas.microsoft.com/office/drawing/2014/main" id="{544A23D4-461A-47EA-B152-4955A2AD0E83}"/>
                </a:ext>
              </a:extLst>
            </p:cNvPr>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6" name="Freeform 773">
              <a:extLst>
                <a:ext uri="{FF2B5EF4-FFF2-40B4-BE49-F238E27FC236}">
                  <a16:creationId xmlns:a16="http://schemas.microsoft.com/office/drawing/2014/main" id="{71D8CD3C-57C9-4CF5-9632-207EB145BB7D}"/>
                </a:ext>
              </a:extLst>
            </p:cNvPr>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7" name="Freeform 774">
              <a:extLst>
                <a:ext uri="{FF2B5EF4-FFF2-40B4-BE49-F238E27FC236}">
                  <a16:creationId xmlns:a16="http://schemas.microsoft.com/office/drawing/2014/main" id="{623C353B-4E97-421C-9F57-0469716A9082}"/>
                </a:ext>
              </a:extLst>
            </p:cNvPr>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8" name="Freeform 775">
              <a:extLst>
                <a:ext uri="{FF2B5EF4-FFF2-40B4-BE49-F238E27FC236}">
                  <a16:creationId xmlns:a16="http://schemas.microsoft.com/office/drawing/2014/main" id="{3620A376-61D6-439C-BBB6-E975790E285E}"/>
                </a:ext>
              </a:extLst>
            </p:cNvPr>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89" name="Freeform 776">
              <a:extLst>
                <a:ext uri="{FF2B5EF4-FFF2-40B4-BE49-F238E27FC236}">
                  <a16:creationId xmlns:a16="http://schemas.microsoft.com/office/drawing/2014/main" id="{7632AFBA-6E52-4356-95A1-4E765A2C13E5}"/>
                </a:ext>
              </a:extLst>
            </p:cNvPr>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0" name="Freeform 777">
              <a:extLst>
                <a:ext uri="{FF2B5EF4-FFF2-40B4-BE49-F238E27FC236}">
                  <a16:creationId xmlns:a16="http://schemas.microsoft.com/office/drawing/2014/main" id="{A456975B-9A54-434A-BCC8-851D6E68DAE2}"/>
                </a:ext>
              </a:extLst>
            </p:cNvPr>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1" name="Freeform 778">
              <a:extLst>
                <a:ext uri="{FF2B5EF4-FFF2-40B4-BE49-F238E27FC236}">
                  <a16:creationId xmlns:a16="http://schemas.microsoft.com/office/drawing/2014/main" id="{A76123F1-0F76-4332-ABED-51CC23DD8FB1}"/>
                </a:ext>
              </a:extLst>
            </p:cNvPr>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2" name="Freeform 779">
              <a:extLst>
                <a:ext uri="{FF2B5EF4-FFF2-40B4-BE49-F238E27FC236}">
                  <a16:creationId xmlns:a16="http://schemas.microsoft.com/office/drawing/2014/main" id="{BE7CB535-C28E-4B2F-B63D-F076515B3E0E}"/>
                </a:ext>
              </a:extLst>
            </p:cNvPr>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3" name="Freeform 780">
              <a:extLst>
                <a:ext uri="{FF2B5EF4-FFF2-40B4-BE49-F238E27FC236}">
                  <a16:creationId xmlns:a16="http://schemas.microsoft.com/office/drawing/2014/main" id="{8C8B4ACC-1853-48F4-96D6-EEB63444FA2C}"/>
                </a:ext>
              </a:extLst>
            </p:cNvPr>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4" name="Freeform 782">
              <a:extLst>
                <a:ext uri="{FF2B5EF4-FFF2-40B4-BE49-F238E27FC236}">
                  <a16:creationId xmlns:a16="http://schemas.microsoft.com/office/drawing/2014/main" id="{FB54F1AD-C2FD-42E0-A366-EDFBC2903DF6}"/>
                </a:ext>
              </a:extLst>
            </p:cNvPr>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5" name="Freeform 783">
              <a:extLst>
                <a:ext uri="{FF2B5EF4-FFF2-40B4-BE49-F238E27FC236}">
                  <a16:creationId xmlns:a16="http://schemas.microsoft.com/office/drawing/2014/main" id="{C4A5C5F3-0096-4A0E-96D4-A3FCD7A17B21}"/>
                </a:ext>
              </a:extLst>
            </p:cNvPr>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6" name="Freeform 784">
              <a:extLst>
                <a:ext uri="{FF2B5EF4-FFF2-40B4-BE49-F238E27FC236}">
                  <a16:creationId xmlns:a16="http://schemas.microsoft.com/office/drawing/2014/main" id="{C749D5BB-8DBE-4197-832C-B2E595FCC42F}"/>
                </a:ext>
              </a:extLst>
            </p:cNvPr>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7" name="Freeform 785">
              <a:extLst>
                <a:ext uri="{FF2B5EF4-FFF2-40B4-BE49-F238E27FC236}">
                  <a16:creationId xmlns:a16="http://schemas.microsoft.com/office/drawing/2014/main" id="{E35CE94A-234E-476A-A78C-94270BD1309C}"/>
                </a:ext>
              </a:extLst>
            </p:cNvPr>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8" name="Freeform 786">
              <a:extLst>
                <a:ext uri="{FF2B5EF4-FFF2-40B4-BE49-F238E27FC236}">
                  <a16:creationId xmlns:a16="http://schemas.microsoft.com/office/drawing/2014/main" id="{F62E4AAA-230E-4513-B41A-C103FEF30EE8}"/>
                </a:ext>
              </a:extLst>
            </p:cNvPr>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399" name="Freeform 787">
              <a:extLst>
                <a:ext uri="{FF2B5EF4-FFF2-40B4-BE49-F238E27FC236}">
                  <a16:creationId xmlns:a16="http://schemas.microsoft.com/office/drawing/2014/main" id="{08397EA4-43AA-4156-986F-37273ED8578C}"/>
                </a:ext>
              </a:extLst>
            </p:cNvPr>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0" name="Freeform 788">
              <a:extLst>
                <a:ext uri="{FF2B5EF4-FFF2-40B4-BE49-F238E27FC236}">
                  <a16:creationId xmlns:a16="http://schemas.microsoft.com/office/drawing/2014/main" id="{B613EBF5-0A4F-48FA-8BD1-7B8AE6284870}"/>
                </a:ext>
              </a:extLst>
            </p:cNvPr>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1" name="Freeform 789">
              <a:extLst>
                <a:ext uri="{FF2B5EF4-FFF2-40B4-BE49-F238E27FC236}">
                  <a16:creationId xmlns:a16="http://schemas.microsoft.com/office/drawing/2014/main" id="{AA8D513E-4F24-4E28-A716-1B45E3E025E0}"/>
                </a:ext>
              </a:extLst>
            </p:cNvPr>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2" name="Freeform 790">
              <a:extLst>
                <a:ext uri="{FF2B5EF4-FFF2-40B4-BE49-F238E27FC236}">
                  <a16:creationId xmlns:a16="http://schemas.microsoft.com/office/drawing/2014/main" id="{E4088C4B-CFBE-4B86-BF3F-B172E2F6D6EA}"/>
                </a:ext>
              </a:extLst>
            </p:cNvPr>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3" name="Freeform 791">
              <a:extLst>
                <a:ext uri="{FF2B5EF4-FFF2-40B4-BE49-F238E27FC236}">
                  <a16:creationId xmlns:a16="http://schemas.microsoft.com/office/drawing/2014/main" id="{A13681D3-A103-41B7-8420-0F534E91AE0C}"/>
                </a:ext>
              </a:extLst>
            </p:cNvPr>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4" name="Freeform 792">
              <a:extLst>
                <a:ext uri="{FF2B5EF4-FFF2-40B4-BE49-F238E27FC236}">
                  <a16:creationId xmlns:a16="http://schemas.microsoft.com/office/drawing/2014/main" id="{126D9F90-88B1-490C-B78A-C302DC4D087A}"/>
                </a:ext>
              </a:extLst>
            </p:cNvPr>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5" name="Freeform 793">
              <a:extLst>
                <a:ext uri="{FF2B5EF4-FFF2-40B4-BE49-F238E27FC236}">
                  <a16:creationId xmlns:a16="http://schemas.microsoft.com/office/drawing/2014/main" id="{D18D9AD7-34C2-4C8E-9A6A-7B3BBBF0BB5D}"/>
                </a:ext>
              </a:extLst>
            </p:cNvPr>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6" name="Freeform 794">
              <a:extLst>
                <a:ext uri="{FF2B5EF4-FFF2-40B4-BE49-F238E27FC236}">
                  <a16:creationId xmlns:a16="http://schemas.microsoft.com/office/drawing/2014/main" id="{6739C54B-EC7A-488C-B04C-472B026F4DF6}"/>
                </a:ext>
              </a:extLst>
            </p:cNvPr>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7" name="Freeform 795">
              <a:extLst>
                <a:ext uri="{FF2B5EF4-FFF2-40B4-BE49-F238E27FC236}">
                  <a16:creationId xmlns:a16="http://schemas.microsoft.com/office/drawing/2014/main" id="{3115BFA2-B84B-4748-8663-573695D8C93D}"/>
                </a:ext>
              </a:extLst>
            </p:cNvPr>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8" name="Freeform 796">
              <a:extLst>
                <a:ext uri="{FF2B5EF4-FFF2-40B4-BE49-F238E27FC236}">
                  <a16:creationId xmlns:a16="http://schemas.microsoft.com/office/drawing/2014/main" id="{648DA11F-150D-4417-9C68-028D727EB4B2}"/>
                </a:ext>
              </a:extLst>
            </p:cNvPr>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3175" cap="flat">
              <a:solidFill>
                <a:schemeClr val="bg1"/>
              </a:solidFill>
              <a:prstDash val="solid"/>
              <a:round/>
              <a:headEnd/>
              <a:tailEnd/>
            </a:ln>
          </p:spPr>
          <p:txBody>
            <a:bodyPr/>
            <a:lstStyle/>
            <a:p>
              <a:pPr defTabSz="1371204">
                <a:defRPr/>
              </a:pPr>
              <a:endParaRPr lang="id-ID" sz="1350"/>
            </a:p>
          </p:txBody>
        </p:sp>
        <p:sp>
          <p:nvSpPr>
            <p:cNvPr id="409" name="Freeform 797">
              <a:extLst>
                <a:ext uri="{FF2B5EF4-FFF2-40B4-BE49-F238E27FC236}">
                  <a16:creationId xmlns:a16="http://schemas.microsoft.com/office/drawing/2014/main" id="{8C2965B8-2791-49AA-B8DB-CA8C69ECB2D6}"/>
                </a:ext>
              </a:extLst>
            </p:cNvPr>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3175" cap="flat">
              <a:solidFill>
                <a:schemeClr val="bg1"/>
              </a:solidFill>
              <a:prstDash val="solid"/>
              <a:round/>
              <a:headEnd/>
              <a:tailEnd/>
            </a:ln>
          </p:spPr>
          <p:txBody>
            <a:bodyPr/>
            <a:lstStyle/>
            <a:p>
              <a:pPr defTabSz="1371204">
                <a:defRPr/>
              </a:pPr>
              <a:endParaRPr lang="id-ID" sz="1350"/>
            </a:p>
          </p:txBody>
        </p:sp>
      </p:grpSp>
      <p:grpSp>
        <p:nvGrpSpPr>
          <p:cNvPr id="6" name="그룹 5">
            <a:extLst>
              <a:ext uri="{FF2B5EF4-FFF2-40B4-BE49-F238E27FC236}">
                <a16:creationId xmlns:a16="http://schemas.microsoft.com/office/drawing/2014/main" id="{C4504048-8FDA-4594-AFE7-FDDCFDAFBE93}"/>
              </a:ext>
            </a:extLst>
          </p:cNvPr>
          <p:cNvGrpSpPr/>
          <p:nvPr/>
        </p:nvGrpSpPr>
        <p:grpSpPr>
          <a:xfrm>
            <a:off x="741404" y="1620725"/>
            <a:ext cx="7682574" cy="2458916"/>
            <a:chOff x="477298" y="1959052"/>
            <a:chExt cx="11031375" cy="2960891"/>
          </a:xfrm>
        </p:grpSpPr>
        <p:pic>
          <p:nvPicPr>
            <p:cNvPr id="450" name="그림 449">
              <a:extLst>
                <a:ext uri="{FF2B5EF4-FFF2-40B4-BE49-F238E27FC236}">
                  <a16:creationId xmlns:a16="http://schemas.microsoft.com/office/drawing/2014/main" id="{F4951F6E-773D-490B-ABC2-4EFE41FA3325}"/>
                </a:ext>
              </a:extLst>
            </p:cNvPr>
            <p:cNvPicPr>
              <a:picLocks noChangeAspect="1"/>
            </p:cNvPicPr>
            <p:nvPr/>
          </p:nvPicPr>
          <p:blipFill>
            <a:blip r:embed="rId4"/>
            <a:stretch>
              <a:fillRect/>
            </a:stretch>
          </p:blipFill>
          <p:spPr>
            <a:xfrm>
              <a:off x="1160267" y="2764538"/>
              <a:ext cx="704489" cy="360000"/>
            </a:xfrm>
            <a:prstGeom prst="rect">
              <a:avLst/>
            </a:prstGeom>
          </p:spPr>
        </p:pic>
        <p:pic>
          <p:nvPicPr>
            <p:cNvPr id="451" name="Picture 6" descr="Image result for johnson and johnson">
              <a:extLst>
                <a:ext uri="{FF2B5EF4-FFF2-40B4-BE49-F238E27FC236}">
                  <a16:creationId xmlns:a16="http://schemas.microsoft.com/office/drawing/2014/main" id="{2231B7C9-C92D-4D8C-862C-9FB0708A0D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286" y="2776581"/>
              <a:ext cx="1190936" cy="180000"/>
            </a:xfrm>
            <a:prstGeom prst="rect">
              <a:avLst/>
            </a:prstGeom>
            <a:noFill/>
            <a:extLst>
              <a:ext uri="{909E8E84-426E-40DD-AFC4-6F175D3DCCD1}">
                <a14:hiddenFill xmlns:a14="http://schemas.microsoft.com/office/drawing/2010/main">
                  <a:solidFill>
                    <a:srgbClr val="FFFFFF"/>
                  </a:solidFill>
                </a14:hiddenFill>
              </a:ext>
            </a:extLst>
          </p:spPr>
        </p:pic>
        <p:pic>
          <p:nvPicPr>
            <p:cNvPr id="452" name="Picture 8" descr="Image result for bnp paribas">
              <a:extLst>
                <a:ext uri="{FF2B5EF4-FFF2-40B4-BE49-F238E27FC236}">
                  <a16:creationId xmlns:a16="http://schemas.microsoft.com/office/drawing/2014/main" id="{52C1E79D-43B1-4CF2-AE2E-D5C47E5A48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44961" y="1995052"/>
              <a:ext cx="171347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53" name="Picture 10" descr="Image result for deloitte">
              <a:extLst>
                <a:ext uri="{FF2B5EF4-FFF2-40B4-BE49-F238E27FC236}">
                  <a16:creationId xmlns:a16="http://schemas.microsoft.com/office/drawing/2014/main" id="{011A95F8-0FB6-4E23-ACBC-CF92C61E00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41793" y="2794581"/>
              <a:ext cx="96899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54" name="Picture 20" descr="Image result for PwC">
              <a:extLst>
                <a:ext uri="{FF2B5EF4-FFF2-40B4-BE49-F238E27FC236}">
                  <a16:creationId xmlns:a16="http://schemas.microsoft.com/office/drawing/2014/main" id="{B317CC63-3E61-4F31-B50B-A14D738E097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036" t="16763" r="18727" b="15746"/>
            <a:stretch/>
          </p:blipFill>
          <p:spPr bwMode="auto">
            <a:xfrm>
              <a:off x="10788673" y="2674183"/>
              <a:ext cx="720000" cy="558662"/>
            </a:xfrm>
            <a:prstGeom prst="rect">
              <a:avLst/>
            </a:prstGeom>
            <a:noFill/>
            <a:extLst>
              <a:ext uri="{909E8E84-426E-40DD-AFC4-6F175D3DCCD1}">
                <a14:hiddenFill xmlns:a14="http://schemas.microsoft.com/office/drawing/2010/main">
                  <a:solidFill>
                    <a:srgbClr val="FFFFFF"/>
                  </a:solidFill>
                </a14:hiddenFill>
              </a:ext>
            </a:extLst>
          </p:spPr>
        </p:pic>
        <p:pic>
          <p:nvPicPr>
            <p:cNvPr id="455" name="Picture 28" descr="File:KPMG logo.svg">
              <a:extLst>
                <a:ext uri="{FF2B5EF4-FFF2-40B4-BE49-F238E27FC236}">
                  <a16:creationId xmlns:a16="http://schemas.microsoft.com/office/drawing/2014/main" id="{0C8DBD49-DADF-45B4-BB46-23CAAE49C58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67400" y="2758581"/>
              <a:ext cx="522055" cy="216000"/>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36" descr="Visa.svg">
              <a:extLst>
                <a:ext uri="{FF2B5EF4-FFF2-40B4-BE49-F238E27FC236}">
                  <a16:creationId xmlns:a16="http://schemas.microsoft.com/office/drawing/2014/main" id="{7A1A789F-E4C6-4ED6-B5A6-E0849E4F28B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86528" y="1995052"/>
              <a:ext cx="566929" cy="360000"/>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38" descr="Image result for wells fargo bank">
              <a:extLst>
                <a:ext uri="{FF2B5EF4-FFF2-40B4-BE49-F238E27FC236}">
                  <a16:creationId xmlns:a16="http://schemas.microsoft.com/office/drawing/2014/main" id="{84218D46-FEBA-4AF1-A402-5CAAD42F1DD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10486" y="2745271"/>
              <a:ext cx="360001" cy="286375"/>
            </a:xfrm>
            <a:prstGeom prst="rect">
              <a:avLst/>
            </a:prstGeom>
            <a:noFill/>
            <a:extLst>
              <a:ext uri="{909E8E84-426E-40DD-AFC4-6F175D3DCCD1}">
                <a14:hiddenFill xmlns:a14="http://schemas.microsoft.com/office/drawing/2010/main">
                  <a:solidFill>
                    <a:srgbClr val="FFFFFF"/>
                  </a:solidFill>
                </a14:hiddenFill>
              </a:ext>
            </a:extLst>
          </p:spPr>
        </p:pic>
        <p:pic>
          <p:nvPicPr>
            <p:cNvPr id="458" name="Picture 40" descr="Image result for mitsubishi ufj">
              <a:extLst>
                <a:ext uri="{FF2B5EF4-FFF2-40B4-BE49-F238E27FC236}">
                  <a16:creationId xmlns:a16="http://schemas.microsoft.com/office/drawing/2014/main" id="{3B663F74-68E0-41D6-9734-0AFAA06C0D72}"/>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36770" r="2837" b="34119"/>
            <a:stretch/>
          </p:blipFill>
          <p:spPr bwMode="auto">
            <a:xfrm>
              <a:off x="5127430" y="2381220"/>
              <a:ext cx="755237" cy="180000"/>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42" descr="Image result for AXA">
              <a:extLst>
                <a:ext uri="{FF2B5EF4-FFF2-40B4-BE49-F238E27FC236}">
                  <a16:creationId xmlns:a16="http://schemas.microsoft.com/office/drawing/2014/main" id="{76BC915B-FFAD-48C6-8EC6-D0BF6E525C6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476872" y="268658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0" name="Picture 44" descr="Image result for reassure">
              <a:extLst>
                <a:ext uri="{FF2B5EF4-FFF2-40B4-BE49-F238E27FC236}">
                  <a16:creationId xmlns:a16="http://schemas.microsoft.com/office/drawing/2014/main" id="{51109D99-5B16-483D-8EF2-2E33EEFCE34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53731" y="1959052"/>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46" descr="Image result for ernst and young">
              <a:extLst>
                <a:ext uri="{FF2B5EF4-FFF2-40B4-BE49-F238E27FC236}">
                  <a16:creationId xmlns:a16="http://schemas.microsoft.com/office/drawing/2014/main" id="{F929C22B-C579-43BC-9D16-B8A34040500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63002" y="1995052"/>
              <a:ext cx="431499"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2" name="Picture 48" descr="Image result for walmart">
              <a:extLst>
                <a:ext uri="{FF2B5EF4-FFF2-40B4-BE49-F238E27FC236}">
                  <a16:creationId xmlns:a16="http://schemas.microsoft.com/office/drawing/2014/main" id="{B551A972-E779-4E1D-8D9F-212F4EEE778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087133" y="1995052"/>
              <a:ext cx="816638"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3" name="Picture 52" descr="Image result for ge healthcare">
              <a:extLst>
                <a:ext uri="{FF2B5EF4-FFF2-40B4-BE49-F238E27FC236}">
                  <a16:creationId xmlns:a16="http://schemas.microsoft.com/office/drawing/2014/main" id="{C771FBE2-4603-4F94-A8DF-2DB19F200BA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550916" y="1995052"/>
              <a:ext cx="106830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4" name="Picture 54" descr="Image result for ge oil and gas">
              <a:extLst>
                <a:ext uri="{FF2B5EF4-FFF2-40B4-BE49-F238E27FC236}">
                  <a16:creationId xmlns:a16="http://schemas.microsoft.com/office/drawing/2014/main" id="{FD698309-F03B-46D2-9B80-142A88E1C6D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878452" y="1995052"/>
              <a:ext cx="949451"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5" name="Picture 58" descr="Image result for mercedes benz logo">
              <a:extLst>
                <a:ext uri="{FF2B5EF4-FFF2-40B4-BE49-F238E27FC236}">
                  <a16:creationId xmlns:a16="http://schemas.microsoft.com/office/drawing/2014/main" id="{0830BE61-1E82-48E0-B0BC-2B809E1D021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0188313" y="1959052"/>
              <a:ext cx="768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66" name="Picture 60" descr="Image result for bmw logo">
              <a:extLst>
                <a:ext uri="{FF2B5EF4-FFF2-40B4-BE49-F238E27FC236}">
                  <a16:creationId xmlns:a16="http://schemas.microsoft.com/office/drawing/2014/main" id="{35D10168-22FA-4415-90DF-FDDAE905228A}"/>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211488" y="2688454"/>
              <a:ext cx="360001"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62" descr="Image result for AT&amp;T labs">
              <a:extLst>
                <a:ext uri="{FF2B5EF4-FFF2-40B4-BE49-F238E27FC236}">
                  <a16:creationId xmlns:a16="http://schemas.microsoft.com/office/drawing/2014/main" id="{A6BD6D10-BF0C-4FC7-8D99-58D8A1F6D1F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278963" y="2710359"/>
              <a:ext cx="876268"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8" name="Picture 64" descr="Image result for verizon logo">
              <a:extLst>
                <a:ext uri="{FF2B5EF4-FFF2-40B4-BE49-F238E27FC236}">
                  <a16:creationId xmlns:a16="http://schemas.microsoft.com/office/drawing/2014/main" id="{B21D1996-A549-41DE-89A6-7FFCC8D50AD7}"/>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26619" b="29942"/>
            <a:stretch/>
          </p:blipFill>
          <p:spPr bwMode="auto">
            <a:xfrm>
              <a:off x="487471" y="3554538"/>
              <a:ext cx="1243148" cy="360000"/>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66" descr="Image result for general motors">
              <a:extLst>
                <a:ext uri="{FF2B5EF4-FFF2-40B4-BE49-F238E27FC236}">
                  <a16:creationId xmlns:a16="http://schemas.microsoft.com/office/drawing/2014/main" id="{4852C055-F840-4705-AEE8-66E9EA9B2E48}"/>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3779" y="2686581"/>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68" descr="Image result for tesla motors logo">
              <a:extLst>
                <a:ext uri="{FF2B5EF4-FFF2-40B4-BE49-F238E27FC236}">
                  <a16:creationId xmlns:a16="http://schemas.microsoft.com/office/drawing/2014/main" id="{6D6048AD-2EB5-4E24-B3FC-0CF0DA01943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012687" y="1995052"/>
              <a:ext cx="278999"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70" descr="Image result for ericsson">
              <a:extLst>
                <a:ext uri="{FF2B5EF4-FFF2-40B4-BE49-F238E27FC236}">
                  <a16:creationId xmlns:a16="http://schemas.microsoft.com/office/drawing/2014/main" id="{B1A7AC38-7375-402B-AC06-9A876C6BC14A}"/>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517667" y="1995052"/>
              <a:ext cx="411416"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2" name="Picture 72" descr="Image result for ing">
              <a:extLst>
                <a:ext uri="{FF2B5EF4-FFF2-40B4-BE49-F238E27FC236}">
                  <a16:creationId xmlns:a16="http://schemas.microsoft.com/office/drawing/2014/main" id="{E14D08E5-B9CC-452D-A390-B8723B40D94F}"/>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7163" t="28398" b="36325"/>
            <a:stretch/>
          </p:blipFill>
          <p:spPr bwMode="auto">
            <a:xfrm>
              <a:off x="4342040" y="2740581"/>
              <a:ext cx="833664" cy="252000"/>
            </a:xfrm>
            <a:prstGeom prst="rect">
              <a:avLst/>
            </a:prstGeom>
            <a:noFill/>
            <a:extLst>
              <a:ext uri="{909E8E84-426E-40DD-AFC4-6F175D3DCCD1}">
                <a14:hiddenFill xmlns:a14="http://schemas.microsoft.com/office/drawing/2010/main">
                  <a:solidFill>
                    <a:srgbClr val="FFFFFF"/>
                  </a:solidFill>
                </a14:hiddenFill>
              </a:ext>
            </a:extLst>
          </p:spPr>
        </p:pic>
        <p:pic>
          <p:nvPicPr>
            <p:cNvPr id="473" name="Picture 6" descr="Image result for apple logo">
              <a:extLst>
                <a:ext uri="{FF2B5EF4-FFF2-40B4-BE49-F238E27FC236}">
                  <a16:creationId xmlns:a16="http://schemas.microsoft.com/office/drawing/2014/main" id="{7064351C-AABB-4FF7-9937-C3127CE0E10C}"/>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4798173" y="3522761"/>
              <a:ext cx="432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474" name="Picture 8" descr="Image result for bank of china">
              <a:extLst>
                <a:ext uri="{FF2B5EF4-FFF2-40B4-BE49-F238E27FC236}">
                  <a16:creationId xmlns:a16="http://schemas.microsoft.com/office/drawing/2014/main" id="{B58EDE23-4024-4220-9EA5-8201F623553F}"/>
                </a:ext>
              </a:extLst>
            </p:cNvPr>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870907" y="3432978"/>
              <a:ext cx="672001" cy="504000"/>
            </a:xfrm>
            <a:prstGeom prst="rect">
              <a:avLst/>
            </a:prstGeom>
            <a:noFill/>
            <a:extLst>
              <a:ext uri="{909E8E84-426E-40DD-AFC4-6F175D3DCCD1}">
                <a14:hiddenFill xmlns:a14="http://schemas.microsoft.com/office/drawing/2010/main">
                  <a:solidFill>
                    <a:srgbClr val="FFFFFF"/>
                  </a:solidFill>
                </a14:hiddenFill>
              </a:ext>
            </a:extLst>
          </p:spPr>
        </p:pic>
        <p:pic>
          <p:nvPicPr>
            <p:cNvPr id="475" name="Picture 10" descr="Image result for exxon">
              <a:extLst>
                <a:ext uri="{FF2B5EF4-FFF2-40B4-BE49-F238E27FC236}">
                  <a16:creationId xmlns:a16="http://schemas.microsoft.com/office/drawing/2014/main" id="{82DDBE99-6510-48F4-8193-7F9EDA6D30B5}"/>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612048" y="3504761"/>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476" name="Picture 12" descr="Image result for toyota logo">
              <a:extLst>
                <a:ext uri="{FF2B5EF4-FFF2-40B4-BE49-F238E27FC236}">
                  <a16:creationId xmlns:a16="http://schemas.microsoft.com/office/drawing/2014/main" id="{EF49437F-DE1A-4F3F-BCA9-02E6EE42FD89}"/>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471575" y="3504761"/>
              <a:ext cx="855772" cy="468000"/>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14" descr="Image result for icbc logo">
              <a:extLst>
                <a:ext uri="{FF2B5EF4-FFF2-40B4-BE49-F238E27FC236}">
                  <a16:creationId xmlns:a16="http://schemas.microsoft.com/office/drawing/2014/main" id="{4C18103B-5958-4300-9CD9-C806C7BFB2EB}"/>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472137" y="3570524"/>
              <a:ext cx="1062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8" name="Picture 18" descr="Image result for lockheed martin logo">
              <a:extLst>
                <a:ext uri="{FF2B5EF4-FFF2-40B4-BE49-F238E27FC236}">
                  <a16:creationId xmlns:a16="http://schemas.microsoft.com/office/drawing/2014/main" id="{BF12FCBC-2842-48C3-BC4D-5B6F256A8E56}"/>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1841999" y="3558761"/>
              <a:ext cx="1324772"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0" descr="Image result for siemens logo">
              <a:extLst>
                <a:ext uri="{FF2B5EF4-FFF2-40B4-BE49-F238E27FC236}">
                  <a16:creationId xmlns:a16="http://schemas.microsoft.com/office/drawing/2014/main" id="{F956B2EE-50ED-422C-B5A6-2E928A30DD5D}"/>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2065704" y="2691095"/>
              <a:ext cx="108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0" name="Picture 22" descr="Image result for societe generale logo">
              <a:extLst>
                <a:ext uri="{FF2B5EF4-FFF2-40B4-BE49-F238E27FC236}">
                  <a16:creationId xmlns:a16="http://schemas.microsoft.com/office/drawing/2014/main" id="{EFFD7317-0257-41D8-A2CF-8D689CFEFFBB}"/>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0068153" y="4306176"/>
              <a:ext cx="1438502"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4" descr="Image result for boehringer ingelheim">
              <a:extLst>
                <a:ext uri="{FF2B5EF4-FFF2-40B4-BE49-F238E27FC236}">
                  <a16:creationId xmlns:a16="http://schemas.microsoft.com/office/drawing/2014/main" id="{8B4E4473-AFC1-4343-9D9C-203D4CD73FED}"/>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0087951" y="3558761"/>
              <a:ext cx="1088161"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2" name="Picture 28" descr="Image result for vodafone logo">
              <a:extLst>
                <a:ext uri="{FF2B5EF4-FFF2-40B4-BE49-F238E27FC236}">
                  <a16:creationId xmlns:a16="http://schemas.microsoft.com/office/drawing/2014/main" id="{B308DA41-C070-4EA1-9B6B-41141FE5F922}"/>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477298" y="1995052"/>
              <a:ext cx="45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3" name="Picture 2" descr="Image result for USAF">
              <a:extLst>
                <a:ext uri="{FF2B5EF4-FFF2-40B4-BE49-F238E27FC236}">
                  <a16:creationId xmlns:a16="http://schemas.microsoft.com/office/drawing/2014/main" id="{B1044CF7-2714-4C65-AB92-56A1115E23C2}"/>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490695" y="4379943"/>
              <a:ext cx="643673"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4" name="Picture 4" descr="Image result for us navy logo">
              <a:extLst>
                <a:ext uri="{FF2B5EF4-FFF2-40B4-BE49-F238E27FC236}">
                  <a16:creationId xmlns:a16="http://schemas.microsoft.com/office/drawing/2014/main" id="{7101AD4E-E4D8-4077-ACD6-56BE7E77317B}"/>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564225" y="437994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5" name="Picture 6" descr="Image result for US department of defence logo">
              <a:extLst>
                <a:ext uri="{FF2B5EF4-FFF2-40B4-BE49-F238E27FC236}">
                  <a16:creationId xmlns:a16="http://schemas.microsoft.com/office/drawing/2014/main" id="{3F3694AA-E134-45DE-A953-7A32ADE2D5B0}"/>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534082" y="4379943"/>
              <a:ext cx="5405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6" name="Picture 8" descr="Image result for US army logo">
              <a:extLst>
                <a:ext uri="{FF2B5EF4-FFF2-40B4-BE49-F238E27FC236}">
                  <a16:creationId xmlns:a16="http://schemas.microsoft.com/office/drawing/2014/main" id="{49F91B01-BEA6-44DA-B2D2-31C3750A7DC7}"/>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3504438" y="437994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Image result for airbus logo">
              <a:extLst>
                <a:ext uri="{FF2B5EF4-FFF2-40B4-BE49-F238E27FC236}">
                  <a16:creationId xmlns:a16="http://schemas.microsoft.com/office/drawing/2014/main" id="{52197A8F-957F-41E7-8FE7-16D0F6F5797C}"/>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8414029" y="3532930"/>
              <a:ext cx="1439999" cy="2735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076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1590211"/>
            <a:ext cx="6001839" cy="2031325"/>
          </a:xfrm>
        </p:spPr>
        <p:txBody>
          <a:bodyPr anchor="ctr"/>
          <a:lstStyle/>
          <a:p>
            <a:r>
              <a:rPr lang="ko-KR" altLang="en-US" dirty="0"/>
              <a:t>데이터 보호</a:t>
            </a:r>
            <a:br>
              <a:rPr lang="en-US" altLang="ko-KR" dirty="0"/>
            </a:br>
            <a:r>
              <a:rPr lang="ko-KR" altLang="en-US" dirty="0"/>
              <a:t>트렌드</a:t>
            </a:r>
            <a:endParaRPr lang="en-NL" dirty="0"/>
          </a:p>
        </p:txBody>
      </p:sp>
    </p:spTree>
    <p:extLst>
      <p:ext uri="{BB962C8B-B14F-4D97-AF65-F5344CB8AC3E}">
        <p14:creationId xmlns:p14="http://schemas.microsoft.com/office/powerpoint/2010/main" val="329845627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국내 고객사</a:t>
            </a:r>
            <a:endParaRPr lang="en-US" dirty="0">
              <a:solidFill>
                <a:srgbClr val="93EB20"/>
              </a:solidFill>
            </a:endParaRPr>
          </a:p>
        </p:txBody>
      </p:sp>
      <p:sp>
        <p:nvSpPr>
          <p:cNvPr id="13" name="Content Placeholder 1">
            <a:extLst>
              <a:ext uri="{FF2B5EF4-FFF2-40B4-BE49-F238E27FC236}">
                <a16:creationId xmlns:a16="http://schemas.microsoft.com/office/drawing/2014/main" id="{4BB4846E-0756-4EA0-8FEB-5132F3EFFB1F}"/>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국내 </a:t>
            </a:r>
            <a:r>
              <a:rPr lang="en-US" altLang="ko-KR" sz="1400" b="1" dirty="0">
                <a:solidFill>
                  <a:schemeClr val="bg1"/>
                </a:solidFill>
                <a:latin typeface="맑은 고딕" panose="020B0503020000020004" pitchFamily="50" charset="-127"/>
                <a:ea typeface="맑은 고딕" panose="020B0503020000020004" pitchFamily="50" charset="-127"/>
              </a:rPr>
              <a:t>400</a:t>
            </a:r>
            <a:r>
              <a:rPr lang="ko-KR" altLang="en-US" sz="1400" b="1" dirty="0">
                <a:solidFill>
                  <a:schemeClr val="bg1"/>
                </a:solidFill>
                <a:latin typeface="맑은 고딕" panose="020B0503020000020004" pitchFamily="50" charset="-127"/>
                <a:ea typeface="맑은 고딕" panose="020B0503020000020004" pitchFamily="50" charset="-127"/>
              </a:rPr>
              <a:t>곳 이상의 공공</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제조</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금융 등 다양한 산업군의 고객사에서 검증된 솔루션입니다</a:t>
            </a:r>
            <a:r>
              <a:rPr lang="en-US" altLang="ko-KR" sz="1400" b="1" dirty="0">
                <a:solidFill>
                  <a:schemeClr val="bg1"/>
                </a:solidFill>
                <a:latin typeface="맑은 고딕" panose="020B0503020000020004" pitchFamily="50" charset="-127"/>
                <a:ea typeface="맑은 고딕" panose="020B0503020000020004" pitchFamily="50" charset="-127"/>
              </a:rPr>
              <a:t>.</a:t>
            </a:r>
          </a:p>
        </p:txBody>
      </p:sp>
      <p:grpSp>
        <p:nvGrpSpPr>
          <p:cNvPr id="2" name="그룹 1">
            <a:extLst>
              <a:ext uri="{FF2B5EF4-FFF2-40B4-BE49-F238E27FC236}">
                <a16:creationId xmlns:a16="http://schemas.microsoft.com/office/drawing/2014/main" id="{BD4CF1A8-3812-4E73-B840-7AD453B63676}"/>
              </a:ext>
            </a:extLst>
          </p:cNvPr>
          <p:cNvGrpSpPr/>
          <p:nvPr/>
        </p:nvGrpSpPr>
        <p:grpSpPr>
          <a:xfrm>
            <a:off x="473314" y="1311275"/>
            <a:ext cx="8220387" cy="3315106"/>
            <a:chOff x="518473" y="1588970"/>
            <a:chExt cx="11081639" cy="4653282"/>
          </a:xfrm>
        </p:grpSpPr>
        <p:sp>
          <p:nvSpPr>
            <p:cNvPr id="598" name="직사각형 597">
              <a:extLst>
                <a:ext uri="{FF2B5EF4-FFF2-40B4-BE49-F238E27FC236}">
                  <a16:creationId xmlns:a16="http://schemas.microsoft.com/office/drawing/2014/main" id="{F81DAB32-2D31-4B12-823B-0C2E4C21B617}"/>
                </a:ext>
              </a:extLst>
            </p:cNvPr>
            <p:cNvSpPr/>
            <p:nvPr/>
          </p:nvSpPr>
          <p:spPr>
            <a:xfrm>
              <a:off x="8938885"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97" name="직사각형 596">
              <a:extLst>
                <a:ext uri="{FF2B5EF4-FFF2-40B4-BE49-F238E27FC236}">
                  <a16:creationId xmlns:a16="http://schemas.microsoft.com/office/drawing/2014/main" id="{065983EB-C4A1-4534-B6EA-C693213D14ED}"/>
                </a:ext>
              </a:extLst>
            </p:cNvPr>
            <p:cNvSpPr/>
            <p:nvPr/>
          </p:nvSpPr>
          <p:spPr>
            <a:xfrm>
              <a:off x="6116476"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96" name="직사각형 595">
              <a:extLst>
                <a:ext uri="{FF2B5EF4-FFF2-40B4-BE49-F238E27FC236}">
                  <a16:creationId xmlns:a16="http://schemas.microsoft.com/office/drawing/2014/main" id="{B585DC0D-EB93-45C2-BB15-BBDEFEA4A18F}"/>
                </a:ext>
              </a:extLst>
            </p:cNvPr>
            <p:cNvSpPr/>
            <p:nvPr/>
          </p:nvSpPr>
          <p:spPr>
            <a:xfrm>
              <a:off x="520122"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515" name="직사각형 514">
              <a:extLst>
                <a:ext uri="{FF2B5EF4-FFF2-40B4-BE49-F238E27FC236}">
                  <a16:creationId xmlns:a16="http://schemas.microsoft.com/office/drawing/2014/main" id="{EBB4BC41-BDDF-4779-B707-24A9B03CAC45}"/>
                </a:ext>
              </a:extLst>
            </p:cNvPr>
            <p:cNvSpPr/>
            <p:nvPr/>
          </p:nvSpPr>
          <p:spPr>
            <a:xfrm>
              <a:off x="3330920" y="2013962"/>
              <a:ext cx="2658937" cy="4228290"/>
            </a:xfrm>
            <a:prstGeom prst="rect">
              <a:avLst/>
            </a:prstGeom>
            <a:solidFill>
              <a:schemeClr val="bg1"/>
            </a:solidFill>
            <a:ln w="12700" cap="flat" cmpd="sng" algn="ctr">
              <a:solidFill>
                <a:srgbClr val="9D9D9C"/>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935" b="0" i="0" u="none" strike="noStrike" kern="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441" name="그림 440">
              <a:extLst>
                <a:ext uri="{FF2B5EF4-FFF2-40B4-BE49-F238E27FC236}">
                  <a16:creationId xmlns:a16="http://schemas.microsoft.com/office/drawing/2014/main" id="{A41F4544-1A6E-44FB-9C8E-26C7A7A171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5130" y="4835833"/>
              <a:ext cx="777340" cy="479997"/>
            </a:xfrm>
            <a:prstGeom prst="rect">
              <a:avLst/>
            </a:prstGeom>
          </p:spPr>
        </p:pic>
        <p:pic>
          <p:nvPicPr>
            <p:cNvPr id="442" name="그림 441">
              <a:extLst>
                <a:ext uri="{FF2B5EF4-FFF2-40B4-BE49-F238E27FC236}">
                  <a16:creationId xmlns:a16="http://schemas.microsoft.com/office/drawing/2014/main" id="{CDC68902-C565-4ADD-9710-1DD991874A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2321" y="5344516"/>
              <a:ext cx="459320" cy="405428"/>
            </a:xfrm>
            <a:prstGeom prst="rect">
              <a:avLst/>
            </a:prstGeom>
          </p:spPr>
        </p:pic>
        <p:pic>
          <p:nvPicPr>
            <p:cNvPr id="443" name="그림 442">
              <a:extLst>
                <a:ext uri="{FF2B5EF4-FFF2-40B4-BE49-F238E27FC236}">
                  <a16:creationId xmlns:a16="http://schemas.microsoft.com/office/drawing/2014/main" id="{B9C87275-6037-48AC-B2C5-2506A5BDC9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8152" y="4341530"/>
              <a:ext cx="1095397" cy="728937"/>
            </a:xfrm>
            <a:prstGeom prst="rect">
              <a:avLst/>
            </a:prstGeom>
          </p:spPr>
        </p:pic>
        <p:pic>
          <p:nvPicPr>
            <p:cNvPr id="444" name="그림 443">
              <a:extLst>
                <a:ext uri="{FF2B5EF4-FFF2-40B4-BE49-F238E27FC236}">
                  <a16:creationId xmlns:a16="http://schemas.microsoft.com/office/drawing/2014/main" id="{9D7A7ECF-0D5A-4986-B40B-C2BA06BCD732}"/>
                </a:ext>
              </a:extLst>
            </p:cNvPr>
            <p:cNvPicPr>
              <a:picLocks noChangeAspect="1"/>
            </p:cNvPicPr>
            <p:nvPr/>
          </p:nvPicPr>
          <p:blipFill>
            <a:blip r:embed="rId6"/>
            <a:stretch>
              <a:fillRect/>
            </a:stretch>
          </p:blipFill>
          <p:spPr>
            <a:xfrm>
              <a:off x="3352952" y="4848829"/>
              <a:ext cx="1622092" cy="390230"/>
            </a:xfrm>
            <a:prstGeom prst="rect">
              <a:avLst/>
            </a:prstGeom>
          </p:spPr>
        </p:pic>
        <p:pic>
          <p:nvPicPr>
            <p:cNvPr id="445" name="그림 444">
              <a:extLst>
                <a:ext uri="{FF2B5EF4-FFF2-40B4-BE49-F238E27FC236}">
                  <a16:creationId xmlns:a16="http://schemas.microsoft.com/office/drawing/2014/main" id="{D7034F34-8A14-4E66-A431-47A080C622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090" y="4023787"/>
              <a:ext cx="918285" cy="640545"/>
            </a:xfrm>
            <a:prstGeom prst="rect">
              <a:avLst/>
            </a:prstGeom>
          </p:spPr>
        </p:pic>
        <p:pic>
          <p:nvPicPr>
            <p:cNvPr id="446" name="그림 445">
              <a:extLst>
                <a:ext uri="{FF2B5EF4-FFF2-40B4-BE49-F238E27FC236}">
                  <a16:creationId xmlns:a16="http://schemas.microsoft.com/office/drawing/2014/main" id="{4EE6FC1F-4C51-4C22-BE73-BE9A8A765D7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18105" y="4546817"/>
              <a:ext cx="536185" cy="404050"/>
            </a:xfrm>
            <a:prstGeom prst="rect">
              <a:avLst/>
            </a:prstGeom>
          </p:spPr>
        </p:pic>
        <p:pic>
          <p:nvPicPr>
            <p:cNvPr id="447" name="그림 446">
              <a:extLst>
                <a:ext uri="{FF2B5EF4-FFF2-40B4-BE49-F238E27FC236}">
                  <a16:creationId xmlns:a16="http://schemas.microsoft.com/office/drawing/2014/main" id="{DEA39466-8C2D-4BFE-8133-68006686A5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46486" y="3333506"/>
              <a:ext cx="1219669" cy="528524"/>
            </a:xfrm>
            <a:prstGeom prst="rect">
              <a:avLst/>
            </a:prstGeom>
          </p:spPr>
        </p:pic>
        <p:pic>
          <p:nvPicPr>
            <p:cNvPr id="448" name="그림 447">
              <a:extLst>
                <a:ext uri="{FF2B5EF4-FFF2-40B4-BE49-F238E27FC236}">
                  <a16:creationId xmlns:a16="http://schemas.microsoft.com/office/drawing/2014/main" id="{930C0014-1EC3-44A3-933A-55A38E480940}"/>
                </a:ext>
              </a:extLst>
            </p:cNvPr>
            <p:cNvPicPr>
              <a:picLocks noChangeAspect="1"/>
            </p:cNvPicPr>
            <p:nvPr/>
          </p:nvPicPr>
          <p:blipFill>
            <a:blip r:embed="rId10"/>
            <a:stretch>
              <a:fillRect/>
            </a:stretch>
          </p:blipFill>
          <p:spPr>
            <a:xfrm>
              <a:off x="5079506" y="5354026"/>
              <a:ext cx="476907" cy="330283"/>
            </a:xfrm>
            <a:prstGeom prst="rect">
              <a:avLst/>
            </a:prstGeom>
          </p:spPr>
        </p:pic>
        <p:pic>
          <p:nvPicPr>
            <p:cNvPr id="449" name="Picture 66">
              <a:extLst>
                <a:ext uri="{FF2B5EF4-FFF2-40B4-BE49-F238E27FC236}">
                  <a16:creationId xmlns:a16="http://schemas.microsoft.com/office/drawing/2014/main" id="{08B15291-5678-4BCD-B0B8-9D0D7BF74FD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l="27721" t="55270" r="39310" b="15985"/>
            <a:stretch>
              <a:fillRect/>
            </a:stretch>
          </p:blipFill>
          <p:spPr bwMode="auto">
            <a:xfrm>
              <a:off x="4331001" y="5483780"/>
              <a:ext cx="599942" cy="237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8" name="그림 487">
              <a:extLst>
                <a:ext uri="{FF2B5EF4-FFF2-40B4-BE49-F238E27FC236}">
                  <a16:creationId xmlns:a16="http://schemas.microsoft.com/office/drawing/2014/main" id="{74AE578E-07D3-4A55-9C28-B76F5AA30E9D}"/>
                </a:ext>
              </a:extLst>
            </p:cNvPr>
            <p:cNvPicPr>
              <a:picLocks noChangeAspect="1"/>
            </p:cNvPicPr>
            <p:nvPr/>
          </p:nvPicPr>
          <p:blipFill>
            <a:blip r:embed="rId12"/>
            <a:stretch>
              <a:fillRect/>
            </a:stretch>
          </p:blipFill>
          <p:spPr>
            <a:xfrm>
              <a:off x="3341069" y="5471100"/>
              <a:ext cx="898476" cy="277690"/>
            </a:xfrm>
            <a:prstGeom prst="rect">
              <a:avLst/>
            </a:prstGeom>
          </p:spPr>
        </p:pic>
        <p:pic>
          <p:nvPicPr>
            <p:cNvPr id="489" name="그림 488">
              <a:extLst>
                <a:ext uri="{FF2B5EF4-FFF2-40B4-BE49-F238E27FC236}">
                  <a16:creationId xmlns:a16="http://schemas.microsoft.com/office/drawing/2014/main" id="{596C26E4-E42A-42A5-92DD-2093BA4C79B1}"/>
                </a:ext>
              </a:extLst>
            </p:cNvPr>
            <p:cNvPicPr>
              <a:picLocks noChangeAspect="1"/>
            </p:cNvPicPr>
            <p:nvPr/>
          </p:nvPicPr>
          <p:blipFill>
            <a:blip r:embed="rId13"/>
            <a:stretch>
              <a:fillRect/>
            </a:stretch>
          </p:blipFill>
          <p:spPr>
            <a:xfrm>
              <a:off x="3405068" y="3135774"/>
              <a:ext cx="1034655" cy="311243"/>
            </a:xfrm>
            <a:prstGeom prst="rect">
              <a:avLst/>
            </a:prstGeom>
          </p:spPr>
        </p:pic>
        <p:pic>
          <p:nvPicPr>
            <p:cNvPr id="490" name="그림 489">
              <a:extLst>
                <a:ext uri="{FF2B5EF4-FFF2-40B4-BE49-F238E27FC236}">
                  <a16:creationId xmlns:a16="http://schemas.microsoft.com/office/drawing/2014/main" id="{4CCCC30E-5EE5-4C5A-A144-A912F7127D1F}"/>
                </a:ext>
              </a:extLst>
            </p:cNvPr>
            <p:cNvPicPr>
              <a:picLocks noChangeAspect="1"/>
            </p:cNvPicPr>
            <p:nvPr/>
          </p:nvPicPr>
          <p:blipFill>
            <a:blip r:embed="rId14"/>
            <a:stretch>
              <a:fillRect/>
            </a:stretch>
          </p:blipFill>
          <p:spPr>
            <a:xfrm>
              <a:off x="3383994" y="3459870"/>
              <a:ext cx="1152101" cy="310464"/>
            </a:xfrm>
            <a:prstGeom prst="rect">
              <a:avLst/>
            </a:prstGeom>
          </p:spPr>
        </p:pic>
        <p:pic>
          <p:nvPicPr>
            <p:cNvPr id="491" name="그림 490">
              <a:extLst>
                <a:ext uri="{FF2B5EF4-FFF2-40B4-BE49-F238E27FC236}">
                  <a16:creationId xmlns:a16="http://schemas.microsoft.com/office/drawing/2014/main" id="{0E9D7633-2AC7-4F93-825B-D6E4039D9C4D}"/>
                </a:ext>
              </a:extLst>
            </p:cNvPr>
            <p:cNvPicPr>
              <a:picLocks noChangeAspect="1"/>
            </p:cNvPicPr>
            <p:nvPr/>
          </p:nvPicPr>
          <p:blipFill>
            <a:blip r:embed="rId15"/>
            <a:stretch>
              <a:fillRect/>
            </a:stretch>
          </p:blipFill>
          <p:spPr>
            <a:xfrm>
              <a:off x="7910235" y="3784203"/>
              <a:ext cx="724345" cy="464754"/>
            </a:xfrm>
            <a:prstGeom prst="rect">
              <a:avLst/>
            </a:prstGeom>
          </p:spPr>
        </p:pic>
        <p:pic>
          <p:nvPicPr>
            <p:cNvPr id="492" name="그림 491">
              <a:extLst>
                <a:ext uri="{FF2B5EF4-FFF2-40B4-BE49-F238E27FC236}">
                  <a16:creationId xmlns:a16="http://schemas.microsoft.com/office/drawing/2014/main" id="{E45A430D-121C-496E-92B8-64DD96E8EBCF}"/>
                </a:ext>
              </a:extLst>
            </p:cNvPr>
            <p:cNvPicPr>
              <a:picLocks noChangeAspect="1"/>
            </p:cNvPicPr>
            <p:nvPr/>
          </p:nvPicPr>
          <p:blipFill>
            <a:blip r:embed="rId16"/>
            <a:stretch>
              <a:fillRect/>
            </a:stretch>
          </p:blipFill>
          <p:spPr>
            <a:xfrm>
              <a:off x="6141433" y="5974046"/>
              <a:ext cx="1474164" cy="238414"/>
            </a:xfrm>
            <a:prstGeom prst="rect">
              <a:avLst/>
            </a:prstGeom>
          </p:spPr>
        </p:pic>
        <p:pic>
          <p:nvPicPr>
            <p:cNvPr id="493" name="그림 492">
              <a:extLst>
                <a:ext uri="{FF2B5EF4-FFF2-40B4-BE49-F238E27FC236}">
                  <a16:creationId xmlns:a16="http://schemas.microsoft.com/office/drawing/2014/main" id="{4567D307-1CEE-432D-87F8-8387E5A64A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399997" y="2773549"/>
              <a:ext cx="1343146" cy="358676"/>
            </a:xfrm>
            <a:prstGeom prst="rect">
              <a:avLst/>
            </a:prstGeom>
          </p:spPr>
        </p:pic>
        <p:pic>
          <p:nvPicPr>
            <p:cNvPr id="494" name="Picture 4" descr="한국재정정보원">
              <a:extLst>
                <a:ext uri="{FF2B5EF4-FFF2-40B4-BE49-F238E27FC236}">
                  <a16:creationId xmlns:a16="http://schemas.microsoft.com/office/drawing/2014/main" id="{C7D23266-BDCD-4A2C-B94E-F775D038015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01477" y="2493555"/>
              <a:ext cx="1090338" cy="304266"/>
            </a:xfrm>
            <a:prstGeom prst="rect">
              <a:avLst/>
            </a:prstGeom>
            <a:noFill/>
            <a:extLst>
              <a:ext uri="{909E8E84-426E-40DD-AFC4-6F175D3DCCD1}">
                <a14:hiddenFill xmlns:a14="http://schemas.microsoft.com/office/drawing/2010/main">
                  <a:solidFill>
                    <a:srgbClr val="FFFFFF"/>
                  </a:solidFill>
                </a14:hiddenFill>
              </a:ext>
            </a:extLst>
          </p:spPr>
        </p:pic>
        <p:pic>
          <p:nvPicPr>
            <p:cNvPr id="495" name="그림 494">
              <a:extLst>
                <a:ext uri="{FF2B5EF4-FFF2-40B4-BE49-F238E27FC236}">
                  <a16:creationId xmlns:a16="http://schemas.microsoft.com/office/drawing/2014/main" id="{C3112F26-F327-4470-92D3-08A43485AB16}"/>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259007" y="3679071"/>
              <a:ext cx="874451" cy="642127"/>
            </a:xfrm>
            <a:prstGeom prst="rect">
              <a:avLst/>
            </a:prstGeom>
          </p:spPr>
        </p:pic>
        <p:pic>
          <p:nvPicPr>
            <p:cNvPr id="496" name="그림 495">
              <a:extLst>
                <a:ext uri="{FF2B5EF4-FFF2-40B4-BE49-F238E27FC236}">
                  <a16:creationId xmlns:a16="http://schemas.microsoft.com/office/drawing/2014/main" id="{F3C3620A-AAF2-4E75-822C-806171DCCD7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4383" y="4087323"/>
              <a:ext cx="1163787" cy="705219"/>
            </a:xfrm>
            <a:prstGeom prst="rect">
              <a:avLst/>
            </a:prstGeom>
          </p:spPr>
        </p:pic>
        <p:pic>
          <p:nvPicPr>
            <p:cNvPr id="497" name="Picture 2" descr="한국투자캐피탈">
              <a:extLst>
                <a:ext uri="{FF2B5EF4-FFF2-40B4-BE49-F238E27FC236}">
                  <a16:creationId xmlns:a16="http://schemas.microsoft.com/office/drawing/2014/main" id="{EADC4533-2AED-411D-B685-4573EF953AB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24100" y="3875183"/>
              <a:ext cx="1581307" cy="205736"/>
            </a:xfrm>
            <a:prstGeom prst="rect">
              <a:avLst/>
            </a:prstGeom>
            <a:noFill/>
            <a:extLst>
              <a:ext uri="{909E8E84-426E-40DD-AFC4-6F175D3DCCD1}">
                <a14:hiddenFill xmlns:a14="http://schemas.microsoft.com/office/drawing/2010/main">
                  <a:solidFill>
                    <a:srgbClr val="FFFFFF"/>
                  </a:solidFill>
                </a14:hiddenFill>
              </a:ext>
            </a:extLst>
          </p:spPr>
        </p:pic>
        <p:pic>
          <p:nvPicPr>
            <p:cNvPr id="498" name="그림 497">
              <a:extLst>
                <a:ext uri="{FF2B5EF4-FFF2-40B4-BE49-F238E27FC236}">
                  <a16:creationId xmlns:a16="http://schemas.microsoft.com/office/drawing/2014/main" id="{BD1D4CFB-650F-4731-9718-084DA34A501F}"/>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219947" y="2486826"/>
              <a:ext cx="817142" cy="817142"/>
            </a:xfrm>
            <a:prstGeom prst="rect">
              <a:avLst/>
            </a:prstGeom>
          </p:spPr>
        </p:pic>
        <p:pic>
          <p:nvPicPr>
            <p:cNvPr id="499" name="그림 498">
              <a:extLst>
                <a:ext uri="{FF2B5EF4-FFF2-40B4-BE49-F238E27FC236}">
                  <a16:creationId xmlns:a16="http://schemas.microsoft.com/office/drawing/2014/main" id="{14B1CC63-D1CC-4578-AE1D-319A902167B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007411" y="4423626"/>
              <a:ext cx="1972422" cy="734818"/>
            </a:xfrm>
            <a:prstGeom prst="rect">
              <a:avLst/>
            </a:prstGeom>
          </p:spPr>
        </p:pic>
        <p:pic>
          <p:nvPicPr>
            <p:cNvPr id="500" name="그림 499">
              <a:extLst>
                <a:ext uri="{FF2B5EF4-FFF2-40B4-BE49-F238E27FC236}">
                  <a16:creationId xmlns:a16="http://schemas.microsoft.com/office/drawing/2014/main" id="{E9A6B4A7-5092-49B5-A196-8B9857052FC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071244" y="4975422"/>
              <a:ext cx="1494049" cy="424236"/>
            </a:xfrm>
            <a:prstGeom prst="rect">
              <a:avLst/>
            </a:prstGeom>
          </p:spPr>
        </p:pic>
        <p:pic>
          <p:nvPicPr>
            <p:cNvPr id="501" name="그림 500">
              <a:extLst>
                <a:ext uri="{FF2B5EF4-FFF2-40B4-BE49-F238E27FC236}">
                  <a16:creationId xmlns:a16="http://schemas.microsoft.com/office/drawing/2014/main" id="{5989966B-9671-4842-B952-5157E99BE948}"/>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974204" y="4142389"/>
              <a:ext cx="1315953" cy="490800"/>
            </a:xfrm>
            <a:prstGeom prst="rect">
              <a:avLst/>
            </a:prstGeom>
          </p:spPr>
        </p:pic>
        <p:pic>
          <p:nvPicPr>
            <p:cNvPr id="502" name="그림 501">
              <a:extLst>
                <a:ext uri="{FF2B5EF4-FFF2-40B4-BE49-F238E27FC236}">
                  <a16:creationId xmlns:a16="http://schemas.microsoft.com/office/drawing/2014/main" id="{1E9A2094-830F-4549-BE94-00A9279291EB}"/>
                </a:ext>
              </a:extLst>
            </p:cNvPr>
            <p:cNvPicPr>
              <a:picLocks noChangeAspect="1"/>
            </p:cNvPicPr>
            <p:nvPr/>
          </p:nvPicPr>
          <p:blipFill>
            <a:blip r:embed="rId26"/>
            <a:stretch>
              <a:fillRect/>
            </a:stretch>
          </p:blipFill>
          <p:spPr>
            <a:xfrm>
              <a:off x="10380606" y="4274481"/>
              <a:ext cx="1202738" cy="307928"/>
            </a:xfrm>
            <a:prstGeom prst="rect">
              <a:avLst/>
            </a:prstGeom>
          </p:spPr>
        </p:pic>
        <p:pic>
          <p:nvPicPr>
            <p:cNvPr id="503" name="그림 502">
              <a:extLst>
                <a:ext uri="{FF2B5EF4-FFF2-40B4-BE49-F238E27FC236}">
                  <a16:creationId xmlns:a16="http://schemas.microsoft.com/office/drawing/2014/main" id="{CD4C8B7C-9C2C-41B4-9E29-FC388E27CD60}"/>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0455029" y="2871658"/>
              <a:ext cx="598563" cy="552448"/>
            </a:xfrm>
            <a:prstGeom prst="rect">
              <a:avLst/>
            </a:prstGeom>
          </p:spPr>
        </p:pic>
        <p:pic>
          <p:nvPicPr>
            <p:cNvPr id="504" name="그림 503">
              <a:extLst>
                <a:ext uri="{FF2B5EF4-FFF2-40B4-BE49-F238E27FC236}">
                  <a16:creationId xmlns:a16="http://schemas.microsoft.com/office/drawing/2014/main" id="{308A1130-C217-4615-8DC9-EFBF0D8AD9A0}"/>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007409" y="2902256"/>
              <a:ext cx="1492997" cy="443310"/>
            </a:xfrm>
            <a:prstGeom prst="rect">
              <a:avLst/>
            </a:prstGeom>
          </p:spPr>
        </p:pic>
        <p:pic>
          <p:nvPicPr>
            <p:cNvPr id="505" name="그림 504">
              <a:extLst>
                <a:ext uri="{FF2B5EF4-FFF2-40B4-BE49-F238E27FC236}">
                  <a16:creationId xmlns:a16="http://schemas.microsoft.com/office/drawing/2014/main" id="{42EF72BC-DF0D-4178-869F-CF5855ED3DD6}"/>
                </a:ext>
              </a:extLst>
            </p:cNvPr>
            <p:cNvPicPr>
              <a:picLocks noChangeAspect="1"/>
            </p:cNvPicPr>
            <p:nvPr/>
          </p:nvPicPr>
          <p:blipFill>
            <a:blip r:embed="rId29"/>
            <a:stretch>
              <a:fillRect/>
            </a:stretch>
          </p:blipFill>
          <p:spPr>
            <a:xfrm>
              <a:off x="8974205" y="2450591"/>
              <a:ext cx="1433655" cy="508977"/>
            </a:xfrm>
            <a:prstGeom prst="rect">
              <a:avLst/>
            </a:prstGeom>
          </p:spPr>
        </p:pic>
        <p:pic>
          <p:nvPicPr>
            <p:cNvPr id="506" name="그림 505">
              <a:extLst>
                <a:ext uri="{FF2B5EF4-FFF2-40B4-BE49-F238E27FC236}">
                  <a16:creationId xmlns:a16="http://schemas.microsoft.com/office/drawing/2014/main" id="{E7C884F8-07DC-4A5D-AD5C-CCD3CE701F71}"/>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007410" y="3345309"/>
              <a:ext cx="1390188" cy="436513"/>
            </a:xfrm>
            <a:prstGeom prst="rect">
              <a:avLst/>
            </a:prstGeom>
          </p:spPr>
        </p:pic>
        <p:pic>
          <p:nvPicPr>
            <p:cNvPr id="507" name="그림 506">
              <a:extLst>
                <a:ext uri="{FF2B5EF4-FFF2-40B4-BE49-F238E27FC236}">
                  <a16:creationId xmlns:a16="http://schemas.microsoft.com/office/drawing/2014/main" id="{FF4CF4E9-F9A7-4A86-8B7A-E6883A31C8F4}"/>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058831" y="5854453"/>
              <a:ext cx="1298351" cy="362128"/>
            </a:xfrm>
            <a:prstGeom prst="rect">
              <a:avLst/>
            </a:prstGeom>
          </p:spPr>
        </p:pic>
        <p:pic>
          <p:nvPicPr>
            <p:cNvPr id="508" name="그림 507">
              <a:extLst>
                <a:ext uri="{FF2B5EF4-FFF2-40B4-BE49-F238E27FC236}">
                  <a16:creationId xmlns:a16="http://schemas.microsoft.com/office/drawing/2014/main" id="{D6E58836-6259-49F4-BF35-516620551883}"/>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653317" y="5120406"/>
              <a:ext cx="904670" cy="812286"/>
            </a:xfrm>
            <a:prstGeom prst="rect">
              <a:avLst/>
            </a:prstGeom>
          </p:spPr>
        </p:pic>
        <p:pic>
          <p:nvPicPr>
            <p:cNvPr id="509" name="그림 508">
              <a:extLst>
                <a:ext uri="{FF2B5EF4-FFF2-40B4-BE49-F238E27FC236}">
                  <a16:creationId xmlns:a16="http://schemas.microsoft.com/office/drawing/2014/main" id="{276BA0DE-929D-49AB-9045-8BD6F752672C}"/>
                </a:ext>
              </a:extLst>
            </p:cNvPr>
            <p:cNvPicPr>
              <a:picLocks noChangeAspect="1"/>
            </p:cNvPicPr>
            <p:nvPr/>
          </p:nvPicPr>
          <p:blipFill rotWithShape="1">
            <a:blip r:embed="rId33">
              <a:extLst>
                <a:ext uri="{28A0092B-C50C-407E-A947-70E740481C1C}">
                  <a14:useLocalDpi xmlns:a14="http://schemas.microsoft.com/office/drawing/2010/main" val="0"/>
                </a:ext>
              </a:extLst>
            </a:blip>
            <a:srcRect t="12250" r="36361" b="50073"/>
            <a:stretch/>
          </p:blipFill>
          <p:spPr>
            <a:xfrm>
              <a:off x="555121" y="3118805"/>
              <a:ext cx="1489004" cy="304388"/>
            </a:xfrm>
            <a:prstGeom prst="rect">
              <a:avLst/>
            </a:prstGeom>
          </p:spPr>
        </p:pic>
        <p:pic>
          <p:nvPicPr>
            <p:cNvPr id="510" name="그림 509">
              <a:extLst>
                <a:ext uri="{FF2B5EF4-FFF2-40B4-BE49-F238E27FC236}">
                  <a16:creationId xmlns:a16="http://schemas.microsoft.com/office/drawing/2014/main" id="{6421AE73-3504-4BFA-A572-3D2F5CFF5A83}"/>
                </a:ext>
              </a:extLst>
            </p:cNvPr>
            <p:cNvPicPr>
              <a:picLocks noChangeAspect="1"/>
            </p:cNvPicPr>
            <p:nvPr/>
          </p:nvPicPr>
          <p:blipFill>
            <a:blip r:embed="rId34"/>
            <a:stretch>
              <a:fillRect/>
            </a:stretch>
          </p:blipFill>
          <p:spPr>
            <a:xfrm>
              <a:off x="7740877" y="3464558"/>
              <a:ext cx="959933" cy="256674"/>
            </a:xfrm>
            <a:prstGeom prst="rect">
              <a:avLst/>
            </a:prstGeom>
          </p:spPr>
        </p:pic>
        <p:sp>
          <p:nvSpPr>
            <p:cNvPr id="516" name="직사각형 515">
              <a:extLst>
                <a:ext uri="{FF2B5EF4-FFF2-40B4-BE49-F238E27FC236}">
                  <a16:creationId xmlns:a16="http://schemas.microsoft.com/office/drawing/2014/main" id="{451381A1-7BA3-4DA5-A577-7E98832CE64F}"/>
                </a:ext>
              </a:extLst>
            </p:cNvPr>
            <p:cNvSpPr/>
            <p:nvPr/>
          </p:nvSpPr>
          <p:spPr>
            <a:xfrm>
              <a:off x="3329254" y="1588970"/>
              <a:ext cx="2677546" cy="392717"/>
            </a:xfrm>
            <a:prstGeom prst="rect">
              <a:avLst/>
            </a:prstGeom>
            <a:solidFill>
              <a:srgbClr val="00B492"/>
            </a:solidFill>
            <a:ln w="635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1400" b="1" kern="0" dirty="0">
                  <a:solidFill>
                    <a:prstClr val="white"/>
                  </a:solidFill>
                  <a:latin typeface="맑은 고딕" panose="020F0502020204030204"/>
                  <a:ea typeface="맑은 고딕" panose="020B0503020000020004" pitchFamily="50" charset="-127"/>
                </a:rPr>
                <a:t>제조</a:t>
              </a:r>
              <a:r>
                <a:rPr lang="en-US" altLang="ko-KR" sz="1400" b="1" kern="0" dirty="0">
                  <a:solidFill>
                    <a:prstClr val="white"/>
                  </a:solidFill>
                  <a:latin typeface="맑은 고딕" panose="020F0502020204030204"/>
                  <a:ea typeface="맑은 고딕" panose="020B0503020000020004" pitchFamily="50" charset="-127"/>
                </a:rPr>
                <a:t>,</a:t>
              </a:r>
              <a:r>
                <a:rPr lang="ko-KR" altLang="en-US" sz="1400" b="1" kern="0" dirty="0">
                  <a:solidFill>
                    <a:prstClr val="white"/>
                  </a:solidFill>
                  <a:latin typeface="맑은 고딕" panose="020F0502020204030204"/>
                  <a:ea typeface="맑은 고딕" panose="020B0503020000020004" pitchFamily="50" charset="-127"/>
                </a:rPr>
                <a:t>유통</a:t>
              </a:r>
              <a:r>
                <a:rPr lang="en-US" altLang="ko-KR" sz="1400" b="1" kern="0" dirty="0">
                  <a:solidFill>
                    <a:prstClr val="white"/>
                  </a:solidFill>
                  <a:latin typeface="맑은 고딕" panose="020F0502020204030204"/>
                  <a:ea typeface="맑은 고딕" panose="020B0503020000020004" pitchFamily="50" charset="-127"/>
                </a:rPr>
                <a:t>,</a:t>
              </a:r>
              <a:r>
                <a:rPr lang="ko-KR" altLang="en-US" sz="1400" b="1" kern="0" dirty="0">
                  <a:solidFill>
                    <a:prstClr val="white"/>
                  </a:solidFill>
                  <a:latin typeface="맑은 고딕" panose="020F0502020204030204"/>
                  <a:ea typeface="맑은 고딕" panose="020B0503020000020004" pitchFamily="50" charset="-127"/>
                </a:rPr>
                <a:t>제약</a:t>
              </a:r>
              <a:endParaRPr kumimoji="0" lang="en-US" altLang="ko-KR" sz="1400" b="1" i="0" u="none" strike="noStrike" kern="0" cap="none" spc="0" normalizeH="0" baseline="0" noProof="0" dirty="0">
                <a:ln>
                  <a:noFill/>
                </a:ln>
                <a:solidFill>
                  <a:prstClr val="white"/>
                </a:solidFill>
                <a:effectLst/>
                <a:uLnTx/>
                <a:uFillTx/>
                <a:latin typeface="맑은 고딕" panose="020F0502020204030204"/>
                <a:ea typeface="맑은 고딕" panose="020B0503020000020004" pitchFamily="50" charset="-127"/>
                <a:cs typeface="+mn-cs"/>
              </a:endParaRPr>
            </a:p>
          </p:txBody>
        </p:sp>
        <p:pic>
          <p:nvPicPr>
            <p:cNvPr id="519" name="그림 518">
              <a:extLst>
                <a:ext uri="{FF2B5EF4-FFF2-40B4-BE49-F238E27FC236}">
                  <a16:creationId xmlns:a16="http://schemas.microsoft.com/office/drawing/2014/main" id="{1643F58D-B769-4C6A-8A9B-4E66B6AFD488}"/>
                </a:ext>
              </a:extLst>
            </p:cNvPr>
            <p:cNvPicPr>
              <a:picLocks noChangeAspect="1"/>
            </p:cNvPicPr>
            <p:nvPr/>
          </p:nvPicPr>
          <p:blipFill>
            <a:blip r:embed="rId35"/>
            <a:stretch>
              <a:fillRect/>
            </a:stretch>
          </p:blipFill>
          <p:spPr>
            <a:xfrm>
              <a:off x="10531795" y="2494400"/>
              <a:ext cx="1012418" cy="377258"/>
            </a:xfrm>
            <a:prstGeom prst="rect">
              <a:avLst/>
            </a:prstGeom>
          </p:spPr>
        </p:pic>
        <p:pic>
          <p:nvPicPr>
            <p:cNvPr id="520" name="그림 519">
              <a:extLst>
                <a:ext uri="{FF2B5EF4-FFF2-40B4-BE49-F238E27FC236}">
                  <a16:creationId xmlns:a16="http://schemas.microsoft.com/office/drawing/2014/main" id="{2ECB72FD-CFC2-4B47-B414-AEE383F3E887}"/>
                </a:ext>
              </a:extLst>
            </p:cNvPr>
            <p:cNvPicPr>
              <a:picLocks noChangeAspect="1"/>
            </p:cNvPicPr>
            <p:nvPr/>
          </p:nvPicPr>
          <p:blipFill>
            <a:blip r:embed="rId36"/>
            <a:stretch>
              <a:fillRect/>
            </a:stretch>
          </p:blipFill>
          <p:spPr>
            <a:xfrm>
              <a:off x="11058894" y="2914200"/>
              <a:ext cx="482308" cy="448865"/>
            </a:xfrm>
            <a:prstGeom prst="rect">
              <a:avLst/>
            </a:prstGeom>
          </p:spPr>
        </p:pic>
        <p:pic>
          <p:nvPicPr>
            <p:cNvPr id="521" name="그림 520">
              <a:extLst>
                <a:ext uri="{FF2B5EF4-FFF2-40B4-BE49-F238E27FC236}">
                  <a16:creationId xmlns:a16="http://schemas.microsoft.com/office/drawing/2014/main" id="{8462755C-B5B0-41D9-A5B0-6F76446968CF}"/>
                </a:ext>
              </a:extLst>
            </p:cNvPr>
            <p:cNvPicPr>
              <a:picLocks noChangeAspect="1"/>
            </p:cNvPicPr>
            <p:nvPr/>
          </p:nvPicPr>
          <p:blipFill>
            <a:blip r:embed="rId37"/>
            <a:stretch>
              <a:fillRect/>
            </a:stretch>
          </p:blipFill>
          <p:spPr>
            <a:xfrm>
              <a:off x="9074419" y="5408769"/>
              <a:ext cx="1611721" cy="441516"/>
            </a:xfrm>
            <a:prstGeom prst="rect">
              <a:avLst/>
            </a:prstGeom>
          </p:spPr>
        </p:pic>
        <p:pic>
          <p:nvPicPr>
            <p:cNvPr id="522" name="그림 521">
              <a:extLst>
                <a:ext uri="{FF2B5EF4-FFF2-40B4-BE49-F238E27FC236}">
                  <a16:creationId xmlns:a16="http://schemas.microsoft.com/office/drawing/2014/main" id="{F11FEB63-BA76-4D40-ABE9-3140A0C5329A}"/>
                </a:ext>
              </a:extLst>
            </p:cNvPr>
            <p:cNvPicPr>
              <a:picLocks noChangeAspect="1"/>
            </p:cNvPicPr>
            <p:nvPr/>
          </p:nvPicPr>
          <p:blipFill>
            <a:blip r:embed="rId38"/>
            <a:stretch>
              <a:fillRect/>
            </a:stretch>
          </p:blipFill>
          <p:spPr>
            <a:xfrm>
              <a:off x="9041788" y="2069268"/>
              <a:ext cx="1266017" cy="411669"/>
            </a:xfrm>
            <a:prstGeom prst="rect">
              <a:avLst/>
            </a:prstGeom>
          </p:spPr>
        </p:pic>
        <p:pic>
          <p:nvPicPr>
            <p:cNvPr id="523" name="그림 522">
              <a:extLst>
                <a:ext uri="{FF2B5EF4-FFF2-40B4-BE49-F238E27FC236}">
                  <a16:creationId xmlns:a16="http://schemas.microsoft.com/office/drawing/2014/main" id="{A87DFEB1-9C86-4C28-80B5-7B165E5FE02E}"/>
                </a:ext>
              </a:extLst>
            </p:cNvPr>
            <p:cNvPicPr>
              <a:picLocks noChangeAspect="1"/>
            </p:cNvPicPr>
            <p:nvPr/>
          </p:nvPicPr>
          <p:blipFill>
            <a:blip r:embed="rId39"/>
            <a:stretch>
              <a:fillRect/>
            </a:stretch>
          </p:blipFill>
          <p:spPr>
            <a:xfrm>
              <a:off x="10311473" y="3839913"/>
              <a:ext cx="1271871" cy="375197"/>
            </a:xfrm>
            <a:prstGeom prst="rect">
              <a:avLst/>
            </a:prstGeom>
          </p:spPr>
        </p:pic>
        <p:pic>
          <p:nvPicPr>
            <p:cNvPr id="524" name="그림 523">
              <a:extLst>
                <a:ext uri="{FF2B5EF4-FFF2-40B4-BE49-F238E27FC236}">
                  <a16:creationId xmlns:a16="http://schemas.microsoft.com/office/drawing/2014/main" id="{3FF20FB6-52CA-4A7C-86AF-4B6587722A7D}"/>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028935" y="5143751"/>
              <a:ext cx="1027775" cy="685043"/>
            </a:xfrm>
            <a:prstGeom prst="rect">
              <a:avLst/>
            </a:prstGeom>
          </p:spPr>
        </p:pic>
        <p:pic>
          <p:nvPicPr>
            <p:cNvPr id="525" name="그림 524">
              <a:extLst>
                <a:ext uri="{FF2B5EF4-FFF2-40B4-BE49-F238E27FC236}">
                  <a16:creationId xmlns:a16="http://schemas.microsoft.com/office/drawing/2014/main" id="{43FA1092-5D8A-4913-8367-EDF27398CF94}"/>
                </a:ext>
              </a:extLst>
            </p:cNvPr>
            <p:cNvPicPr>
              <a:picLocks noChangeAspect="1"/>
            </p:cNvPicPr>
            <p:nvPr/>
          </p:nvPicPr>
          <p:blipFill>
            <a:blip r:embed="rId41"/>
            <a:stretch>
              <a:fillRect/>
            </a:stretch>
          </p:blipFill>
          <p:spPr>
            <a:xfrm>
              <a:off x="2232823" y="5723922"/>
              <a:ext cx="828225" cy="445871"/>
            </a:xfrm>
            <a:prstGeom prst="rect">
              <a:avLst/>
            </a:prstGeom>
          </p:spPr>
        </p:pic>
        <p:pic>
          <p:nvPicPr>
            <p:cNvPr id="526" name="그림 525">
              <a:extLst>
                <a:ext uri="{FF2B5EF4-FFF2-40B4-BE49-F238E27FC236}">
                  <a16:creationId xmlns:a16="http://schemas.microsoft.com/office/drawing/2014/main" id="{EBD15E00-4DCB-46D1-8554-5733BD696741}"/>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574759" y="4732954"/>
              <a:ext cx="1407030" cy="743081"/>
            </a:xfrm>
            <a:prstGeom prst="rect">
              <a:avLst/>
            </a:prstGeom>
          </p:spPr>
        </p:pic>
        <p:pic>
          <p:nvPicPr>
            <p:cNvPr id="527" name="그림 526">
              <a:extLst>
                <a:ext uri="{FF2B5EF4-FFF2-40B4-BE49-F238E27FC236}">
                  <a16:creationId xmlns:a16="http://schemas.microsoft.com/office/drawing/2014/main" id="{24CAE939-2C4C-4EC2-8133-3B980A169C70}"/>
                </a:ext>
              </a:extLst>
            </p:cNvPr>
            <p:cNvPicPr>
              <a:picLocks noChangeAspect="1"/>
            </p:cNvPicPr>
            <p:nvPr/>
          </p:nvPicPr>
          <p:blipFill>
            <a:blip r:embed="rId43"/>
            <a:stretch>
              <a:fillRect/>
            </a:stretch>
          </p:blipFill>
          <p:spPr>
            <a:xfrm>
              <a:off x="2299589" y="2094664"/>
              <a:ext cx="770834" cy="536926"/>
            </a:xfrm>
            <a:prstGeom prst="rect">
              <a:avLst/>
            </a:prstGeom>
          </p:spPr>
        </p:pic>
        <p:pic>
          <p:nvPicPr>
            <p:cNvPr id="528" name="Picture 2" descr="File:KT Logo.svg">
              <a:extLst>
                <a:ext uri="{FF2B5EF4-FFF2-40B4-BE49-F238E27FC236}">
                  <a16:creationId xmlns:a16="http://schemas.microsoft.com/office/drawing/2014/main" id="{3F0EB25B-563D-4D4E-A195-720DD026548E}"/>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128021" y="3154682"/>
              <a:ext cx="266924" cy="237266"/>
            </a:xfrm>
            <a:prstGeom prst="rect">
              <a:avLst/>
            </a:prstGeom>
            <a:noFill/>
            <a:extLst>
              <a:ext uri="{909E8E84-426E-40DD-AFC4-6F175D3DCCD1}">
                <a14:hiddenFill xmlns:a14="http://schemas.microsoft.com/office/drawing/2010/main">
                  <a:solidFill>
                    <a:srgbClr val="FFFFFF"/>
                  </a:solidFill>
                </a14:hiddenFill>
              </a:ext>
            </a:extLst>
          </p:spPr>
        </p:pic>
        <p:pic>
          <p:nvPicPr>
            <p:cNvPr id="529" name="그림 528">
              <a:extLst>
                <a:ext uri="{FF2B5EF4-FFF2-40B4-BE49-F238E27FC236}">
                  <a16:creationId xmlns:a16="http://schemas.microsoft.com/office/drawing/2014/main" id="{0693E733-820F-41FB-849B-7F03064E84AF}"/>
                </a:ext>
              </a:extLst>
            </p:cNvPr>
            <p:cNvPicPr>
              <a:picLocks noChangeAspect="1"/>
            </p:cNvPicPr>
            <p:nvPr/>
          </p:nvPicPr>
          <p:blipFill>
            <a:blip r:embed="rId45"/>
            <a:stretch>
              <a:fillRect/>
            </a:stretch>
          </p:blipFill>
          <p:spPr>
            <a:xfrm>
              <a:off x="1437058" y="5873158"/>
              <a:ext cx="593065" cy="325279"/>
            </a:xfrm>
            <a:prstGeom prst="rect">
              <a:avLst/>
            </a:prstGeom>
          </p:spPr>
        </p:pic>
        <p:pic>
          <p:nvPicPr>
            <p:cNvPr id="530" name="그림 529">
              <a:extLst>
                <a:ext uri="{FF2B5EF4-FFF2-40B4-BE49-F238E27FC236}">
                  <a16:creationId xmlns:a16="http://schemas.microsoft.com/office/drawing/2014/main" id="{4F1319F4-1948-4DE9-A812-F17E7164CFE2}"/>
                </a:ext>
              </a:extLst>
            </p:cNvPr>
            <p:cNvPicPr>
              <a:picLocks noChangeAspect="1"/>
            </p:cNvPicPr>
            <p:nvPr/>
          </p:nvPicPr>
          <p:blipFill>
            <a:blip r:embed="rId46"/>
            <a:stretch>
              <a:fillRect/>
            </a:stretch>
          </p:blipFill>
          <p:spPr>
            <a:xfrm>
              <a:off x="602813" y="2746519"/>
              <a:ext cx="1396953" cy="308419"/>
            </a:xfrm>
            <a:prstGeom prst="rect">
              <a:avLst/>
            </a:prstGeom>
          </p:spPr>
        </p:pic>
        <p:pic>
          <p:nvPicPr>
            <p:cNvPr id="531" name="그림 530">
              <a:extLst>
                <a:ext uri="{FF2B5EF4-FFF2-40B4-BE49-F238E27FC236}">
                  <a16:creationId xmlns:a16="http://schemas.microsoft.com/office/drawing/2014/main" id="{B375DE4A-8542-4CB0-BD51-1916F4566CC5}"/>
                </a:ext>
              </a:extLst>
            </p:cNvPr>
            <p:cNvPicPr>
              <a:picLocks noChangeAspect="1"/>
            </p:cNvPicPr>
            <p:nvPr/>
          </p:nvPicPr>
          <p:blipFill>
            <a:blip r:embed="rId47"/>
            <a:stretch>
              <a:fillRect/>
            </a:stretch>
          </p:blipFill>
          <p:spPr>
            <a:xfrm>
              <a:off x="2553136" y="3156319"/>
              <a:ext cx="532149" cy="295298"/>
            </a:xfrm>
            <a:prstGeom prst="rect">
              <a:avLst/>
            </a:prstGeom>
          </p:spPr>
        </p:pic>
        <p:pic>
          <p:nvPicPr>
            <p:cNvPr id="532" name="그림 531">
              <a:extLst>
                <a:ext uri="{FF2B5EF4-FFF2-40B4-BE49-F238E27FC236}">
                  <a16:creationId xmlns:a16="http://schemas.microsoft.com/office/drawing/2014/main" id="{2A797021-5617-44AD-8455-DB748CB8B67C}"/>
                </a:ext>
              </a:extLst>
            </p:cNvPr>
            <p:cNvPicPr>
              <a:picLocks noChangeAspect="1"/>
            </p:cNvPicPr>
            <p:nvPr/>
          </p:nvPicPr>
          <p:blipFill>
            <a:blip r:embed="rId48"/>
            <a:stretch>
              <a:fillRect/>
            </a:stretch>
          </p:blipFill>
          <p:spPr>
            <a:xfrm>
              <a:off x="2029973" y="3469678"/>
              <a:ext cx="1114277" cy="327729"/>
            </a:xfrm>
            <a:prstGeom prst="rect">
              <a:avLst/>
            </a:prstGeom>
          </p:spPr>
        </p:pic>
        <p:pic>
          <p:nvPicPr>
            <p:cNvPr id="533" name="그림 532">
              <a:extLst>
                <a:ext uri="{FF2B5EF4-FFF2-40B4-BE49-F238E27FC236}">
                  <a16:creationId xmlns:a16="http://schemas.microsoft.com/office/drawing/2014/main" id="{04CFFCEB-DF6E-4AFA-9212-2E65A65F1439}"/>
                </a:ext>
              </a:extLst>
            </p:cNvPr>
            <p:cNvPicPr>
              <a:picLocks noChangeAspect="1"/>
            </p:cNvPicPr>
            <p:nvPr/>
          </p:nvPicPr>
          <p:blipFill>
            <a:blip r:embed="rId49"/>
            <a:stretch>
              <a:fillRect/>
            </a:stretch>
          </p:blipFill>
          <p:spPr>
            <a:xfrm>
              <a:off x="657341" y="3496044"/>
              <a:ext cx="1297480" cy="266150"/>
            </a:xfrm>
            <a:prstGeom prst="rect">
              <a:avLst/>
            </a:prstGeom>
          </p:spPr>
        </p:pic>
        <p:pic>
          <p:nvPicPr>
            <p:cNvPr id="534" name="그림 533">
              <a:extLst>
                <a:ext uri="{FF2B5EF4-FFF2-40B4-BE49-F238E27FC236}">
                  <a16:creationId xmlns:a16="http://schemas.microsoft.com/office/drawing/2014/main" id="{4D127BA8-5CBC-4E9F-8F62-D63952BDA2B3}"/>
                </a:ext>
              </a:extLst>
            </p:cNvPr>
            <p:cNvPicPr>
              <a:picLocks noChangeAspect="1"/>
            </p:cNvPicPr>
            <p:nvPr/>
          </p:nvPicPr>
          <p:blipFill>
            <a:blip r:embed="rId50"/>
            <a:stretch>
              <a:fillRect/>
            </a:stretch>
          </p:blipFill>
          <p:spPr>
            <a:xfrm>
              <a:off x="549233" y="2025217"/>
              <a:ext cx="704523" cy="628200"/>
            </a:xfrm>
            <a:prstGeom prst="rect">
              <a:avLst/>
            </a:prstGeom>
          </p:spPr>
        </p:pic>
        <p:pic>
          <p:nvPicPr>
            <p:cNvPr id="535" name="그림 534">
              <a:extLst>
                <a:ext uri="{FF2B5EF4-FFF2-40B4-BE49-F238E27FC236}">
                  <a16:creationId xmlns:a16="http://schemas.microsoft.com/office/drawing/2014/main" id="{AB9A24D5-F4D5-49FF-B712-0948C44232EF}"/>
                </a:ext>
              </a:extLst>
            </p:cNvPr>
            <p:cNvPicPr>
              <a:picLocks noChangeAspect="1"/>
            </p:cNvPicPr>
            <p:nvPr/>
          </p:nvPicPr>
          <p:blipFill>
            <a:blip r:embed="rId51"/>
            <a:stretch>
              <a:fillRect/>
            </a:stretch>
          </p:blipFill>
          <p:spPr>
            <a:xfrm>
              <a:off x="1975049" y="4545031"/>
              <a:ext cx="1097277" cy="460689"/>
            </a:xfrm>
            <a:prstGeom prst="rect">
              <a:avLst/>
            </a:prstGeom>
          </p:spPr>
        </p:pic>
        <p:pic>
          <p:nvPicPr>
            <p:cNvPr id="536" name="그림 535">
              <a:extLst>
                <a:ext uri="{FF2B5EF4-FFF2-40B4-BE49-F238E27FC236}">
                  <a16:creationId xmlns:a16="http://schemas.microsoft.com/office/drawing/2014/main" id="{BC274FC1-D7C3-4F49-8F57-41B7AFF60155}"/>
                </a:ext>
              </a:extLst>
            </p:cNvPr>
            <p:cNvPicPr>
              <a:picLocks noChangeAspect="1"/>
            </p:cNvPicPr>
            <p:nvPr/>
          </p:nvPicPr>
          <p:blipFill>
            <a:blip r:embed="rId52"/>
            <a:stretch>
              <a:fillRect/>
            </a:stretch>
          </p:blipFill>
          <p:spPr>
            <a:xfrm>
              <a:off x="1837560" y="4206515"/>
              <a:ext cx="1247725" cy="309181"/>
            </a:xfrm>
            <a:prstGeom prst="rect">
              <a:avLst/>
            </a:prstGeom>
          </p:spPr>
        </p:pic>
        <p:pic>
          <p:nvPicPr>
            <p:cNvPr id="537" name="그림 536">
              <a:extLst>
                <a:ext uri="{FF2B5EF4-FFF2-40B4-BE49-F238E27FC236}">
                  <a16:creationId xmlns:a16="http://schemas.microsoft.com/office/drawing/2014/main" id="{98B4620A-AD3B-45D8-B7EF-C15DF2901EE8}"/>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742987" y="5315005"/>
              <a:ext cx="1063059" cy="472193"/>
            </a:xfrm>
            <a:prstGeom prst="rect">
              <a:avLst/>
            </a:prstGeom>
          </p:spPr>
        </p:pic>
        <p:pic>
          <p:nvPicPr>
            <p:cNvPr id="538" name="그림 537">
              <a:extLst>
                <a:ext uri="{FF2B5EF4-FFF2-40B4-BE49-F238E27FC236}">
                  <a16:creationId xmlns:a16="http://schemas.microsoft.com/office/drawing/2014/main" id="{C6028E30-5539-4162-90D1-02D33FA2ACCB}"/>
                </a:ext>
              </a:extLst>
            </p:cNvPr>
            <p:cNvPicPr>
              <a:picLocks noChangeAspect="1"/>
            </p:cNvPicPr>
            <p:nvPr/>
          </p:nvPicPr>
          <p:blipFill>
            <a:blip r:embed="rId54"/>
            <a:stretch>
              <a:fillRect/>
            </a:stretch>
          </p:blipFill>
          <p:spPr>
            <a:xfrm>
              <a:off x="660798" y="5873158"/>
              <a:ext cx="674316" cy="353291"/>
            </a:xfrm>
            <a:prstGeom prst="rect">
              <a:avLst/>
            </a:prstGeom>
          </p:spPr>
        </p:pic>
        <p:pic>
          <p:nvPicPr>
            <p:cNvPr id="539" name="그림 538">
              <a:extLst>
                <a:ext uri="{FF2B5EF4-FFF2-40B4-BE49-F238E27FC236}">
                  <a16:creationId xmlns:a16="http://schemas.microsoft.com/office/drawing/2014/main" id="{BB06865D-3772-4966-9420-AF9AC12C193B}"/>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6229337" y="4549713"/>
              <a:ext cx="1203576" cy="793331"/>
            </a:xfrm>
            <a:prstGeom prst="rect">
              <a:avLst/>
            </a:prstGeom>
          </p:spPr>
        </p:pic>
        <p:pic>
          <p:nvPicPr>
            <p:cNvPr id="540" name="그림 539">
              <a:extLst>
                <a:ext uri="{FF2B5EF4-FFF2-40B4-BE49-F238E27FC236}">
                  <a16:creationId xmlns:a16="http://schemas.microsoft.com/office/drawing/2014/main" id="{88540984-A953-412B-9886-17D097AD9A42}"/>
                </a:ext>
              </a:extLst>
            </p:cNvPr>
            <p:cNvPicPr>
              <a:picLocks noChangeAspect="1"/>
            </p:cNvPicPr>
            <p:nvPr/>
          </p:nvPicPr>
          <p:blipFill>
            <a:blip r:embed="rId56"/>
            <a:stretch>
              <a:fillRect/>
            </a:stretch>
          </p:blipFill>
          <p:spPr>
            <a:xfrm>
              <a:off x="8216564" y="4839296"/>
              <a:ext cx="493652" cy="447869"/>
            </a:xfrm>
            <a:prstGeom prst="rect">
              <a:avLst/>
            </a:prstGeom>
          </p:spPr>
        </p:pic>
        <p:pic>
          <p:nvPicPr>
            <p:cNvPr id="541" name="그림 540">
              <a:extLst>
                <a:ext uri="{FF2B5EF4-FFF2-40B4-BE49-F238E27FC236}">
                  <a16:creationId xmlns:a16="http://schemas.microsoft.com/office/drawing/2014/main" id="{6325AC53-A329-488F-823E-EC47410666E8}"/>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7624842" y="4216166"/>
              <a:ext cx="916134" cy="322645"/>
            </a:xfrm>
            <a:prstGeom prst="rect">
              <a:avLst/>
            </a:prstGeom>
          </p:spPr>
        </p:pic>
        <p:pic>
          <p:nvPicPr>
            <p:cNvPr id="543" name="그림 542">
              <a:extLst>
                <a:ext uri="{FF2B5EF4-FFF2-40B4-BE49-F238E27FC236}">
                  <a16:creationId xmlns:a16="http://schemas.microsoft.com/office/drawing/2014/main" id="{082BCE70-7F52-4F2F-9E58-295CDCB9C193}"/>
                </a:ext>
              </a:extLst>
            </p:cNvPr>
            <p:cNvPicPr>
              <a:picLocks noChangeAspect="1"/>
            </p:cNvPicPr>
            <p:nvPr/>
          </p:nvPicPr>
          <p:blipFill>
            <a:blip r:embed="rId58"/>
            <a:stretch>
              <a:fillRect/>
            </a:stretch>
          </p:blipFill>
          <p:spPr>
            <a:xfrm>
              <a:off x="7463908" y="3153752"/>
              <a:ext cx="1252287" cy="276123"/>
            </a:xfrm>
            <a:prstGeom prst="rect">
              <a:avLst/>
            </a:prstGeom>
          </p:spPr>
        </p:pic>
        <p:pic>
          <p:nvPicPr>
            <p:cNvPr id="544" name="그림 543">
              <a:extLst>
                <a:ext uri="{FF2B5EF4-FFF2-40B4-BE49-F238E27FC236}">
                  <a16:creationId xmlns:a16="http://schemas.microsoft.com/office/drawing/2014/main" id="{51840F43-AA76-4629-BBBF-714EC56AF294}"/>
                </a:ext>
              </a:extLst>
            </p:cNvPr>
            <p:cNvPicPr>
              <a:picLocks noChangeAspect="1"/>
            </p:cNvPicPr>
            <p:nvPr/>
          </p:nvPicPr>
          <p:blipFill>
            <a:blip r:embed="rId59"/>
            <a:stretch>
              <a:fillRect/>
            </a:stretch>
          </p:blipFill>
          <p:spPr>
            <a:xfrm>
              <a:off x="6181812" y="4475723"/>
              <a:ext cx="1165953" cy="313372"/>
            </a:xfrm>
            <a:prstGeom prst="rect">
              <a:avLst/>
            </a:prstGeom>
          </p:spPr>
        </p:pic>
        <p:pic>
          <p:nvPicPr>
            <p:cNvPr id="545" name="그림 544">
              <a:extLst>
                <a:ext uri="{FF2B5EF4-FFF2-40B4-BE49-F238E27FC236}">
                  <a16:creationId xmlns:a16="http://schemas.microsoft.com/office/drawing/2014/main" id="{2A05315E-2499-4316-98DE-761741216C97}"/>
                </a:ext>
              </a:extLst>
            </p:cNvPr>
            <p:cNvPicPr>
              <a:picLocks noChangeAspect="1"/>
            </p:cNvPicPr>
            <p:nvPr/>
          </p:nvPicPr>
          <p:blipFill>
            <a:blip r:embed="rId60"/>
            <a:stretch>
              <a:fillRect/>
            </a:stretch>
          </p:blipFill>
          <p:spPr>
            <a:xfrm>
              <a:off x="6203705" y="5108592"/>
              <a:ext cx="1251425" cy="254709"/>
            </a:xfrm>
            <a:prstGeom prst="rect">
              <a:avLst/>
            </a:prstGeom>
          </p:spPr>
        </p:pic>
        <p:pic>
          <p:nvPicPr>
            <p:cNvPr id="546" name="그림 545">
              <a:extLst>
                <a:ext uri="{FF2B5EF4-FFF2-40B4-BE49-F238E27FC236}">
                  <a16:creationId xmlns:a16="http://schemas.microsoft.com/office/drawing/2014/main" id="{BA4B9827-4652-415B-A81B-9BE15BFD8C7A}"/>
                </a:ext>
              </a:extLst>
            </p:cNvPr>
            <p:cNvPicPr>
              <a:picLocks noChangeAspect="1"/>
            </p:cNvPicPr>
            <p:nvPr/>
          </p:nvPicPr>
          <p:blipFill>
            <a:blip r:embed="rId61"/>
            <a:stretch>
              <a:fillRect/>
            </a:stretch>
          </p:blipFill>
          <p:spPr>
            <a:xfrm>
              <a:off x="7392615" y="2448006"/>
              <a:ext cx="1308195" cy="371075"/>
            </a:xfrm>
            <a:prstGeom prst="rect">
              <a:avLst/>
            </a:prstGeom>
          </p:spPr>
        </p:pic>
        <p:pic>
          <p:nvPicPr>
            <p:cNvPr id="547" name="그림 546">
              <a:extLst>
                <a:ext uri="{FF2B5EF4-FFF2-40B4-BE49-F238E27FC236}">
                  <a16:creationId xmlns:a16="http://schemas.microsoft.com/office/drawing/2014/main" id="{E4D2CA43-C5AA-498A-82B6-0969F5246B07}"/>
                </a:ext>
              </a:extLst>
            </p:cNvPr>
            <p:cNvPicPr>
              <a:picLocks noChangeAspect="1"/>
            </p:cNvPicPr>
            <p:nvPr/>
          </p:nvPicPr>
          <p:blipFill>
            <a:blip r:embed="rId62"/>
            <a:stretch>
              <a:fillRect/>
            </a:stretch>
          </p:blipFill>
          <p:spPr>
            <a:xfrm>
              <a:off x="7654676" y="5347902"/>
              <a:ext cx="970751" cy="216422"/>
            </a:xfrm>
            <a:prstGeom prst="rect">
              <a:avLst/>
            </a:prstGeom>
          </p:spPr>
        </p:pic>
        <p:pic>
          <p:nvPicPr>
            <p:cNvPr id="548" name="그림 547">
              <a:extLst>
                <a:ext uri="{FF2B5EF4-FFF2-40B4-BE49-F238E27FC236}">
                  <a16:creationId xmlns:a16="http://schemas.microsoft.com/office/drawing/2014/main" id="{0D3DE764-6E1F-4DE2-8AF8-7DB8627ECEE5}"/>
                </a:ext>
              </a:extLst>
            </p:cNvPr>
            <p:cNvPicPr>
              <a:picLocks noChangeAspect="1"/>
            </p:cNvPicPr>
            <p:nvPr/>
          </p:nvPicPr>
          <p:blipFill>
            <a:blip r:embed="rId63"/>
            <a:stretch>
              <a:fillRect/>
            </a:stretch>
          </p:blipFill>
          <p:spPr>
            <a:xfrm>
              <a:off x="6171388" y="4165745"/>
              <a:ext cx="1303738" cy="243488"/>
            </a:xfrm>
            <a:prstGeom prst="rect">
              <a:avLst/>
            </a:prstGeom>
          </p:spPr>
        </p:pic>
        <p:pic>
          <p:nvPicPr>
            <p:cNvPr id="549" name="그림 548">
              <a:extLst>
                <a:ext uri="{FF2B5EF4-FFF2-40B4-BE49-F238E27FC236}">
                  <a16:creationId xmlns:a16="http://schemas.microsoft.com/office/drawing/2014/main" id="{70D21F06-EAAD-4347-B83C-63758F555945}"/>
                </a:ext>
              </a:extLst>
            </p:cNvPr>
            <p:cNvPicPr>
              <a:picLocks noChangeAspect="1"/>
            </p:cNvPicPr>
            <p:nvPr/>
          </p:nvPicPr>
          <p:blipFill>
            <a:blip r:embed="rId64"/>
            <a:stretch>
              <a:fillRect/>
            </a:stretch>
          </p:blipFill>
          <p:spPr>
            <a:xfrm>
              <a:off x="7375090" y="4570883"/>
              <a:ext cx="1283188" cy="278815"/>
            </a:xfrm>
            <a:prstGeom prst="rect">
              <a:avLst/>
            </a:prstGeom>
          </p:spPr>
        </p:pic>
        <p:pic>
          <p:nvPicPr>
            <p:cNvPr id="550" name="그림 549">
              <a:extLst>
                <a:ext uri="{FF2B5EF4-FFF2-40B4-BE49-F238E27FC236}">
                  <a16:creationId xmlns:a16="http://schemas.microsoft.com/office/drawing/2014/main" id="{BAB581DF-A5D6-4A94-94D9-CD339322B3CD}"/>
                </a:ext>
              </a:extLst>
            </p:cNvPr>
            <p:cNvPicPr>
              <a:picLocks noChangeAspect="1"/>
            </p:cNvPicPr>
            <p:nvPr/>
          </p:nvPicPr>
          <p:blipFill>
            <a:blip r:embed="rId65"/>
            <a:stretch>
              <a:fillRect/>
            </a:stretch>
          </p:blipFill>
          <p:spPr>
            <a:xfrm>
              <a:off x="6185413" y="2090339"/>
              <a:ext cx="826244" cy="301266"/>
            </a:xfrm>
            <a:prstGeom prst="rect">
              <a:avLst/>
            </a:prstGeom>
          </p:spPr>
        </p:pic>
        <p:pic>
          <p:nvPicPr>
            <p:cNvPr id="551" name="그림 550">
              <a:extLst>
                <a:ext uri="{FF2B5EF4-FFF2-40B4-BE49-F238E27FC236}">
                  <a16:creationId xmlns:a16="http://schemas.microsoft.com/office/drawing/2014/main" id="{EAF084EF-77EE-4EE1-91F3-E24C114C869B}"/>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8140052" y="2053787"/>
              <a:ext cx="518226" cy="487085"/>
            </a:xfrm>
            <a:prstGeom prst="rect">
              <a:avLst/>
            </a:prstGeom>
          </p:spPr>
        </p:pic>
        <p:pic>
          <p:nvPicPr>
            <p:cNvPr id="552" name="그림 551">
              <a:extLst>
                <a:ext uri="{FF2B5EF4-FFF2-40B4-BE49-F238E27FC236}">
                  <a16:creationId xmlns:a16="http://schemas.microsoft.com/office/drawing/2014/main" id="{F58C40A9-FFDF-43E7-861D-F847F774E46D}"/>
                </a:ext>
              </a:extLst>
            </p:cNvPr>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255769" y="2104740"/>
              <a:ext cx="705351" cy="276002"/>
            </a:xfrm>
            <a:prstGeom prst="rect">
              <a:avLst/>
            </a:prstGeom>
          </p:spPr>
        </p:pic>
        <p:pic>
          <p:nvPicPr>
            <p:cNvPr id="553" name="그림 552">
              <a:extLst>
                <a:ext uri="{FF2B5EF4-FFF2-40B4-BE49-F238E27FC236}">
                  <a16:creationId xmlns:a16="http://schemas.microsoft.com/office/drawing/2014/main" id="{E052BDFF-1DC1-4BDB-9AF5-657F1AD202FF}"/>
                </a:ext>
              </a:extLst>
            </p:cNvPr>
            <p:cNvPicPr>
              <a:picLocks noChangeAspect="1"/>
            </p:cNvPicPr>
            <p:nvPr/>
          </p:nvPicPr>
          <p:blipFill>
            <a:blip r:embed="rId68" cstate="print">
              <a:extLst>
                <a:ext uri="{28A0092B-C50C-407E-A947-70E740481C1C}">
                  <a14:useLocalDpi xmlns:a14="http://schemas.microsoft.com/office/drawing/2010/main" val="0"/>
                </a:ext>
              </a:extLst>
            </a:blip>
            <a:stretch>
              <a:fillRect/>
            </a:stretch>
          </p:blipFill>
          <p:spPr>
            <a:xfrm>
              <a:off x="6219189" y="2826447"/>
              <a:ext cx="1123819" cy="280925"/>
            </a:xfrm>
            <a:prstGeom prst="rect">
              <a:avLst/>
            </a:prstGeom>
          </p:spPr>
        </p:pic>
        <p:pic>
          <p:nvPicPr>
            <p:cNvPr id="554" name="그림 553">
              <a:extLst>
                <a:ext uri="{FF2B5EF4-FFF2-40B4-BE49-F238E27FC236}">
                  <a16:creationId xmlns:a16="http://schemas.microsoft.com/office/drawing/2014/main" id="{AA4FB99E-26C6-4E97-9055-A470C52A4A10}"/>
                </a:ext>
              </a:extLst>
            </p:cNvPr>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6204725" y="3201861"/>
              <a:ext cx="1083872" cy="161109"/>
            </a:xfrm>
            <a:prstGeom prst="rect">
              <a:avLst/>
            </a:prstGeom>
          </p:spPr>
        </p:pic>
        <p:pic>
          <p:nvPicPr>
            <p:cNvPr id="555" name="그림 554">
              <a:extLst>
                <a:ext uri="{FF2B5EF4-FFF2-40B4-BE49-F238E27FC236}">
                  <a16:creationId xmlns:a16="http://schemas.microsoft.com/office/drawing/2014/main" id="{7585CA03-802E-4C56-B160-9D9B8FC896B0}"/>
                </a:ext>
              </a:extLst>
            </p:cNvPr>
            <p:cNvPicPr>
              <a:picLocks noChangeAspect="1"/>
            </p:cNvPicPr>
            <p:nvPr/>
          </p:nvPicPr>
          <p:blipFill>
            <a:blip r:embed="rId70" cstate="print">
              <a:extLst>
                <a:ext uri="{28A0092B-C50C-407E-A947-70E740481C1C}">
                  <a14:useLocalDpi xmlns:a14="http://schemas.microsoft.com/office/drawing/2010/main" val="0"/>
                </a:ext>
              </a:extLst>
            </a:blip>
            <a:stretch>
              <a:fillRect/>
            </a:stretch>
          </p:blipFill>
          <p:spPr>
            <a:xfrm>
              <a:off x="6204725" y="3492505"/>
              <a:ext cx="1397454" cy="279084"/>
            </a:xfrm>
            <a:prstGeom prst="rect">
              <a:avLst/>
            </a:prstGeom>
          </p:spPr>
        </p:pic>
        <p:pic>
          <p:nvPicPr>
            <p:cNvPr id="556" name="그림 555">
              <a:extLst>
                <a:ext uri="{FF2B5EF4-FFF2-40B4-BE49-F238E27FC236}">
                  <a16:creationId xmlns:a16="http://schemas.microsoft.com/office/drawing/2014/main" id="{2AAA343C-BEC3-4CF7-8077-2C4FB352A30A}"/>
                </a:ext>
              </a:extLst>
            </p:cNvPr>
            <p:cNvPicPr>
              <a:picLocks noChangeAspect="1"/>
            </p:cNvPicPr>
            <p:nvPr/>
          </p:nvPicPr>
          <p:blipFill>
            <a:blip r:embed="rId71"/>
            <a:stretch>
              <a:fillRect/>
            </a:stretch>
          </p:blipFill>
          <p:spPr>
            <a:xfrm>
              <a:off x="901973" y="4577868"/>
              <a:ext cx="951172" cy="306843"/>
            </a:xfrm>
            <a:prstGeom prst="rect">
              <a:avLst/>
            </a:prstGeom>
          </p:spPr>
        </p:pic>
        <p:pic>
          <p:nvPicPr>
            <p:cNvPr id="557" name="그림 556">
              <a:extLst>
                <a:ext uri="{FF2B5EF4-FFF2-40B4-BE49-F238E27FC236}">
                  <a16:creationId xmlns:a16="http://schemas.microsoft.com/office/drawing/2014/main" id="{4A98DBB7-7AF0-4158-8B9B-DA50EF9774FA}"/>
                </a:ext>
              </a:extLst>
            </p:cNvPr>
            <p:cNvPicPr>
              <a:picLocks noChangeAspect="1"/>
            </p:cNvPicPr>
            <p:nvPr/>
          </p:nvPicPr>
          <p:blipFill>
            <a:blip r:embed="rId72"/>
            <a:stretch>
              <a:fillRect/>
            </a:stretch>
          </p:blipFill>
          <p:spPr>
            <a:xfrm>
              <a:off x="1345932" y="2049809"/>
              <a:ext cx="772123" cy="605302"/>
            </a:xfrm>
            <a:prstGeom prst="rect">
              <a:avLst/>
            </a:prstGeom>
          </p:spPr>
        </p:pic>
        <p:pic>
          <p:nvPicPr>
            <p:cNvPr id="558" name="그림 557">
              <a:extLst>
                <a:ext uri="{FF2B5EF4-FFF2-40B4-BE49-F238E27FC236}">
                  <a16:creationId xmlns:a16="http://schemas.microsoft.com/office/drawing/2014/main" id="{449A12EF-6F18-4B20-BB58-CBD6A5B760C5}"/>
                </a:ext>
              </a:extLst>
            </p:cNvPr>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10853423" y="4658088"/>
              <a:ext cx="620502" cy="620502"/>
            </a:xfrm>
            <a:prstGeom prst="rect">
              <a:avLst/>
            </a:prstGeom>
          </p:spPr>
        </p:pic>
        <p:pic>
          <p:nvPicPr>
            <p:cNvPr id="559" name="그림 558">
              <a:extLst>
                <a:ext uri="{FF2B5EF4-FFF2-40B4-BE49-F238E27FC236}">
                  <a16:creationId xmlns:a16="http://schemas.microsoft.com/office/drawing/2014/main" id="{C44E168E-8E6D-42EC-88B7-442775074E58}"/>
                </a:ext>
              </a:extLst>
            </p:cNvPr>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10410721" y="2061366"/>
              <a:ext cx="1074137" cy="408172"/>
            </a:xfrm>
            <a:prstGeom prst="rect">
              <a:avLst/>
            </a:prstGeom>
          </p:spPr>
        </p:pic>
        <p:pic>
          <p:nvPicPr>
            <p:cNvPr id="560" name="그림 559">
              <a:extLst>
                <a:ext uri="{FF2B5EF4-FFF2-40B4-BE49-F238E27FC236}">
                  <a16:creationId xmlns:a16="http://schemas.microsoft.com/office/drawing/2014/main" id="{036B8AA5-87C6-4E4D-96D7-982710D6658F}"/>
                </a:ext>
              </a:extLst>
            </p:cNvPr>
            <p:cNvPicPr>
              <a:picLocks noChangeAspect="1"/>
            </p:cNvPicPr>
            <p:nvPr/>
          </p:nvPicPr>
          <p:blipFill>
            <a:blip r:embed="rId75" cstate="print">
              <a:extLst>
                <a:ext uri="{28A0092B-C50C-407E-A947-70E740481C1C}">
                  <a14:useLocalDpi xmlns:a14="http://schemas.microsoft.com/office/drawing/2010/main" val="0"/>
                </a:ext>
              </a:extLst>
            </a:blip>
            <a:stretch>
              <a:fillRect/>
            </a:stretch>
          </p:blipFill>
          <p:spPr>
            <a:xfrm>
              <a:off x="8949979" y="3768884"/>
              <a:ext cx="1331778" cy="347040"/>
            </a:xfrm>
            <a:prstGeom prst="rect">
              <a:avLst/>
            </a:prstGeom>
          </p:spPr>
        </p:pic>
        <p:pic>
          <p:nvPicPr>
            <p:cNvPr id="561" name="그림 560">
              <a:extLst>
                <a:ext uri="{FF2B5EF4-FFF2-40B4-BE49-F238E27FC236}">
                  <a16:creationId xmlns:a16="http://schemas.microsoft.com/office/drawing/2014/main" id="{09CE6683-C248-40DD-B902-9AF1DD4717F8}"/>
                </a:ext>
              </a:extLst>
            </p:cNvPr>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10311473" y="5873159"/>
              <a:ext cx="1213626" cy="272397"/>
            </a:xfrm>
            <a:prstGeom prst="rect">
              <a:avLst/>
            </a:prstGeom>
          </p:spPr>
        </p:pic>
        <p:pic>
          <p:nvPicPr>
            <p:cNvPr id="562" name="그림 561">
              <a:extLst>
                <a:ext uri="{FF2B5EF4-FFF2-40B4-BE49-F238E27FC236}">
                  <a16:creationId xmlns:a16="http://schemas.microsoft.com/office/drawing/2014/main" id="{007AAD9D-49F4-4558-8D30-8EA601CD85CA}"/>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2032257" y="4948788"/>
              <a:ext cx="1017647" cy="402369"/>
            </a:xfrm>
            <a:prstGeom prst="rect">
              <a:avLst/>
            </a:prstGeom>
          </p:spPr>
        </p:pic>
        <p:pic>
          <p:nvPicPr>
            <p:cNvPr id="563" name="그림 562">
              <a:extLst>
                <a:ext uri="{FF2B5EF4-FFF2-40B4-BE49-F238E27FC236}">
                  <a16:creationId xmlns:a16="http://schemas.microsoft.com/office/drawing/2014/main" id="{F07056FF-E11D-4253-B7E3-C01A2B21255D}"/>
                </a:ext>
              </a:extLst>
            </p:cNvPr>
            <p:cNvPicPr>
              <a:picLocks noChangeAspect="1"/>
            </p:cNvPicPr>
            <p:nvPr/>
          </p:nvPicPr>
          <p:blipFill>
            <a:blip r:embed="rId78"/>
            <a:stretch>
              <a:fillRect/>
            </a:stretch>
          </p:blipFill>
          <p:spPr>
            <a:xfrm>
              <a:off x="6158820" y="3800215"/>
              <a:ext cx="1579842" cy="407255"/>
            </a:xfrm>
            <a:prstGeom prst="rect">
              <a:avLst/>
            </a:prstGeom>
          </p:spPr>
        </p:pic>
        <p:pic>
          <p:nvPicPr>
            <p:cNvPr id="564" name="그림 563">
              <a:extLst>
                <a:ext uri="{FF2B5EF4-FFF2-40B4-BE49-F238E27FC236}">
                  <a16:creationId xmlns:a16="http://schemas.microsoft.com/office/drawing/2014/main" id="{2B43BAB0-EBC1-4E7D-8D65-4E95C34D7F0C}"/>
                </a:ext>
              </a:extLst>
            </p:cNvPr>
            <p:cNvPicPr>
              <a:picLocks noChangeAspect="1"/>
            </p:cNvPicPr>
            <p:nvPr/>
          </p:nvPicPr>
          <p:blipFill>
            <a:blip r:embed="rId79"/>
            <a:stretch>
              <a:fillRect/>
            </a:stretch>
          </p:blipFill>
          <p:spPr>
            <a:xfrm>
              <a:off x="6361052" y="5381451"/>
              <a:ext cx="1097883" cy="257667"/>
            </a:xfrm>
            <a:prstGeom prst="rect">
              <a:avLst/>
            </a:prstGeom>
          </p:spPr>
        </p:pic>
        <p:pic>
          <p:nvPicPr>
            <p:cNvPr id="565" name="그림 564">
              <a:extLst>
                <a:ext uri="{FF2B5EF4-FFF2-40B4-BE49-F238E27FC236}">
                  <a16:creationId xmlns:a16="http://schemas.microsoft.com/office/drawing/2014/main" id="{B2FCC09C-22B7-454B-A70D-5DE6DF8DF5EB}"/>
                </a:ext>
              </a:extLst>
            </p:cNvPr>
            <p:cNvPicPr>
              <a:picLocks noChangeAspect="1"/>
            </p:cNvPicPr>
            <p:nvPr/>
          </p:nvPicPr>
          <p:blipFill>
            <a:blip r:embed="rId80"/>
            <a:stretch>
              <a:fillRect/>
            </a:stretch>
          </p:blipFill>
          <p:spPr>
            <a:xfrm>
              <a:off x="7706415" y="5974046"/>
              <a:ext cx="936682" cy="177070"/>
            </a:xfrm>
            <a:prstGeom prst="rect">
              <a:avLst/>
            </a:prstGeom>
          </p:spPr>
        </p:pic>
        <p:pic>
          <p:nvPicPr>
            <p:cNvPr id="566" name="그림 565">
              <a:extLst>
                <a:ext uri="{FF2B5EF4-FFF2-40B4-BE49-F238E27FC236}">
                  <a16:creationId xmlns:a16="http://schemas.microsoft.com/office/drawing/2014/main" id="{42087FA4-88FF-4CB0-9417-C7EA44F919F6}"/>
                </a:ext>
              </a:extLst>
            </p:cNvPr>
            <p:cNvPicPr>
              <a:picLocks noChangeAspect="1"/>
            </p:cNvPicPr>
            <p:nvPr/>
          </p:nvPicPr>
          <p:blipFill>
            <a:blip r:embed="rId81"/>
            <a:stretch>
              <a:fillRect/>
            </a:stretch>
          </p:blipFill>
          <p:spPr>
            <a:xfrm>
              <a:off x="7874669" y="5597184"/>
              <a:ext cx="841132" cy="313408"/>
            </a:xfrm>
            <a:prstGeom prst="rect">
              <a:avLst/>
            </a:prstGeom>
          </p:spPr>
        </p:pic>
        <p:pic>
          <p:nvPicPr>
            <p:cNvPr id="567" name="그림 566">
              <a:extLst>
                <a:ext uri="{FF2B5EF4-FFF2-40B4-BE49-F238E27FC236}">
                  <a16:creationId xmlns:a16="http://schemas.microsoft.com/office/drawing/2014/main" id="{54F12963-F517-4D00-9640-03F9F9779FF5}"/>
                </a:ext>
              </a:extLst>
            </p:cNvPr>
            <p:cNvPicPr>
              <a:picLocks noChangeAspect="1"/>
            </p:cNvPicPr>
            <p:nvPr/>
          </p:nvPicPr>
          <p:blipFill>
            <a:blip r:embed="rId82"/>
            <a:stretch>
              <a:fillRect/>
            </a:stretch>
          </p:blipFill>
          <p:spPr>
            <a:xfrm>
              <a:off x="7048491" y="5664620"/>
              <a:ext cx="663125" cy="268072"/>
            </a:xfrm>
            <a:prstGeom prst="rect">
              <a:avLst/>
            </a:prstGeom>
          </p:spPr>
        </p:pic>
        <p:pic>
          <p:nvPicPr>
            <p:cNvPr id="568" name="그림 567">
              <a:extLst>
                <a:ext uri="{FF2B5EF4-FFF2-40B4-BE49-F238E27FC236}">
                  <a16:creationId xmlns:a16="http://schemas.microsoft.com/office/drawing/2014/main" id="{89D42E42-7405-4B3E-8327-C97AFF2A7F93}"/>
                </a:ext>
              </a:extLst>
            </p:cNvPr>
            <p:cNvPicPr>
              <a:picLocks noChangeAspect="1"/>
            </p:cNvPicPr>
            <p:nvPr/>
          </p:nvPicPr>
          <p:blipFill>
            <a:blip r:embed="rId83"/>
            <a:stretch>
              <a:fillRect/>
            </a:stretch>
          </p:blipFill>
          <p:spPr>
            <a:xfrm>
              <a:off x="6138766" y="5626127"/>
              <a:ext cx="810425" cy="319236"/>
            </a:xfrm>
            <a:prstGeom prst="rect">
              <a:avLst/>
            </a:prstGeom>
          </p:spPr>
        </p:pic>
        <p:pic>
          <p:nvPicPr>
            <p:cNvPr id="569" name="그림 568">
              <a:extLst>
                <a:ext uri="{FF2B5EF4-FFF2-40B4-BE49-F238E27FC236}">
                  <a16:creationId xmlns:a16="http://schemas.microsoft.com/office/drawing/2014/main" id="{C1B5F762-4F0E-4430-8A0A-02544C492F24}"/>
                </a:ext>
              </a:extLst>
            </p:cNvPr>
            <p:cNvPicPr>
              <a:picLocks noChangeAspect="1"/>
            </p:cNvPicPr>
            <p:nvPr/>
          </p:nvPicPr>
          <p:blipFill rotWithShape="1">
            <a:blip r:embed="rId84" cstate="print">
              <a:extLst>
                <a:ext uri="{28A0092B-C50C-407E-A947-70E740481C1C}">
                  <a14:useLocalDpi xmlns:a14="http://schemas.microsoft.com/office/drawing/2010/main" val="0"/>
                </a:ext>
              </a:extLst>
            </a:blip>
            <a:srcRect l="15307" t="25014" r="12867" b="17157"/>
            <a:stretch/>
          </p:blipFill>
          <p:spPr>
            <a:xfrm>
              <a:off x="3449892" y="5773781"/>
              <a:ext cx="677998" cy="220173"/>
            </a:xfrm>
            <a:prstGeom prst="rect">
              <a:avLst/>
            </a:prstGeom>
          </p:spPr>
        </p:pic>
        <p:pic>
          <p:nvPicPr>
            <p:cNvPr id="570" name="Picture 2" descr="한독 영문 국문 CI">
              <a:extLst>
                <a:ext uri="{FF2B5EF4-FFF2-40B4-BE49-F238E27FC236}">
                  <a16:creationId xmlns:a16="http://schemas.microsoft.com/office/drawing/2014/main" id="{5454D38B-B549-4353-A64F-7CDD21F4EC5B}"/>
                </a:ext>
              </a:extLst>
            </p:cNvPr>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17839" t="8315" r="43338"/>
            <a:stretch/>
          </p:blipFill>
          <p:spPr bwMode="auto">
            <a:xfrm>
              <a:off x="4322205" y="5729013"/>
              <a:ext cx="806995" cy="314835"/>
            </a:xfrm>
            <a:prstGeom prst="rect">
              <a:avLst/>
            </a:prstGeom>
            <a:noFill/>
            <a:extLst>
              <a:ext uri="{909E8E84-426E-40DD-AFC4-6F175D3DCCD1}">
                <a14:hiddenFill xmlns:a14="http://schemas.microsoft.com/office/drawing/2010/main">
                  <a:solidFill>
                    <a:srgbClr val="FFFFFF"/>
                  </a:solidFill>
                </a14:hiddenFill>
              </a:ext>
            </a:extLst>
          </p:spPr>
        </p:pic>
        <p:pic>
          <p:nvPicPr>
            <p:cNvPr id="571" name="Picture 10" descr="SAMSUNG BIOLOGICS">
              <a:extLst>
                <a:ext uri="{FF2B5EF4-FFF2-40B4-BE49-F238E27FC236}">
                  <a16:creationId xmlns:a16="http://schemas.microsoft.com/office/drawing/2014/main" id="{45381E75-7C23-45C5-AA4D-7EEE018BA5D2}"/>
                </a:ext>
              </a:extLst>
            </p:cNvPr>
            <p:cNvPicPr>
              <a:picLocks noChangeAspect="1" noChangeArrowheads="1"/>
            </p:cNvPicPr>
            <p:nvPr/>
          </p:nvPicPr>
          <p:blipFill>
            <a:blip r:embed="rId86">
              <a:extLst>
                <a:ext uri="{28A0092B-C50C-407E-A947-70E740481C1C}">
                  <a14:useLocalDpi xmlns:a14="http://schemas.microsoft.com/office/drawing/2010/main" val="0"/>
                </a:ext>
              </a:extLst>
            </a:blip>
            <a:srcRect/>
            <a:stretch>
              <a:fillRect/>
            </a:stretch>
          </p:blipFill>
          <p:spPr bwMode="auto">
            <a:xfrm>
              <a:off x="3460591" y="2773202"/>
              <a:ext cx="767801" cy="270988"/>
            </a:xfrm>
            <a:prstGeom prst="rect">
              <a:avLst/>
            </a:prstGeom>
            <a:noFill/>
            <a:extLst>
              <a:ext uri="{909E8E84-426E-40DD-AFC4-6F175D3DCCD1}">
                <a14:hiddenFill xmlns:a14="http://schemas.microsoft.com/office/drawing/2010/main">
                  <a:solidFill>
                    <a:srgbClr val="FFFFFF"/>
                  </a:solidFill>
                </a14:hiddenFill>
              </a:ext>
            </a:extLst>
          </p:spPr>
        </p:pic>
        <p:pic>
          <p:nvPicPr>
            <p:cNvPr id="572" name="그림 571">
              <a:extLst>
                <a:ext uri="{FF2B5EF4-FFF2-40B4-BE49-F238E27FC236}">
                  <a16:creationId xmlns:a16="http://schemas.microsoft.com/office/drawing/2014/main" id="{F2BE1B9B-85C2-4137-8579-E0FC10D54D27}"/>
                </a:ext>
              </a:extLst>
            </p:cNvPr>
            <p:cNvPicPr>
              <a:picLocks noChangeAspect="1"/>
            </p:cNvPicPr>
            <p:nvPr/>
          </p:nvPicPr>
          <p:blipFill>
            <a:blip r:embed="rId87"/>
            <a:stretch>
              <a:fillRect/>
            </a:stretch>
          </p:blipFill>
          <p:spPr>
            <a:xfrm>
              <a:off x="5383918" y="3152420"/>
              <a:ext cx="555934" cy="304210"/>
            </a:xfrm>
            <a:prstGeom prst="rect">
              <a:avLst/>
            </a:prstGeom>
          </p:spPr>
        </p:pic>
        <p:pic>
          <p:nvPicPr>
            <p:cNvPr id="573" name="그림 572">
              <a:extLst>
                <a:ext uri="{FF2B5EF4-FFF2-40B4-BE49-F238E27FC236}">
                  <a16:creationId xmlns:a16="http://schemas.microsoft.com/office/drawing/2014/main" id="{DA222138-C33B-4A33-871B-EA848B28D808}"/>
                </a:ext>
              </a:extLst>
            </p:cNvPr>
            <p:cNvPicPr>
              <a:picLocks noChangeAspect="1"/>
            </p:cNvPicPr>
            <p:nvPr/>
          </p:nvPicPr>
          <p:blipFill>
            <a:blip r:embed="rId88"/>
            <a:stretch>
              <a:fillRect/>
            </a:stretch>
          </p:blipFill>
          <p:spPr>
            <a:xfrm>
              <a:off x="4375205" y="2415411"/>
              <a:ext cx="1458387" cy="321040"/>
            </a:xfrm>
            <a:prstGeom prst="rect">
              <a:avLst/>
            </a:prstGeom>
          </p:spPr>
        </p:pic>
        <p:pic>
          <p:nvPicPr>
            <p:cNvPr id="574" name="그림 573">
              <a:extLst>
                <a:ext uri="{FF2B5EF4-FFF2-40B4-BE49-F238E27FC236}">
                  <a16:creationId xmlns:a16="http://schemas.microsoft.com/office/drawing/2014/main" id="{688FCF18-C8FC-43A7-B617-17DA29ED288D}"/>
                </a:ext>
              </a:extLst>
            </p:cNvPr>
            <p:cNvPicPr>
              <a:picLocks noChangeAspect="1"/>
            </p:cNvPicPr>
            <p:nvPr/>
          </p:nvPicPr>
          <p:blipFill>
            <a:blip r:embed="rId89"/>
            <a:stretch>
              <a:fillRect/>
            </a:stretch>
          </p:blipFill>
          <p:spPr>
            <a:xfrm>
              <a:off x="3394786" y="4156590"/>
              <a:ext cx="738164" cy="374940"/>
            </a:xfrm>
            <a:prstGeom prst="rect">
              <a:avLst/>
            </a:prstGeom>
          </p:spPr>
        </p:pic>
        <p:pic>
          <p:nvPicPr>
            <p:cNvPr id="575" name="그림 574">
              <a:extLst>
                <a:ext uri="{FF2B5EF4-FFF2-40B4-BE49-F238E27FC236}">
                  <a16:creationId xmlns:a16="http://schemas.microsoft.com/office/drawing/2014/main" id="{67956633-74E9-44BB-859B-4C0FA5E5EAD4}"/>
                </a:ext>
              </a:extLst>
            </p:cNvPr>
            <p:cNvPicPr>
              <a:picLocks noChangeAspect="1"/>
            </p:cNvPicPr>
            <p:nvPr/>
          </p:nvPicPr>
          <p:blipFill>
            <a:blip r:embed="rId90"/>
            <a:stretch>
              <a:fillRect/>
            </a:stretch>
          </p:blipFill>
          <p:spPr>
            <a:xfrm>
              <a:off x="4422684" y="2782273"/>
              <a:ext cx="869003" cy="290122"/>
            </a:xfrm>
            <a:prstGeom prst="rect">
              <a:avLst/>
            </a:prstGeom>
          </p:spPr>
        </p:pic>
        <p:pic>
          <p:nvPicPr>
            <p:cNvPr id="576" name="그림 575">
              <a:extLst>
                <a:ext uri="{FF2B5EF4-FFF2-40B4-BE49-F238E27FC236}">
                  <a16:creationId xmlns:a16="http://schemas.microsoft.com/office/drawing/2014/main" id="{B096C754-DAC9-4726-9793-FFE31C1421EF}"/>
                </a:ext>
              </a:extLst>
            </p:cNvPr>
            <p:cNvPicPr>
              <a:picLocks noChangeAspect="1"/>
            </p:cNvPicPr>
            <p:nvPr/>
          </p:nvPicPr>
          <p:blipFill>
            <a:blip r:embed="rId91"/>
            <a:stretch>
              <a:fillRect/>
            </a:stretch>
          </p:blipFill>
          <p:spPr>
            <a:xfrm>
              <a:off x="4312966" y="5210804"/>
              <a:ext cx="746963" cy="265164"/>
            </a:xfrm>
            <a:prstGeom prst="rect">
              <a:avLst/>
            </a:prstGeom>
          </p:spPr>
        </p:pic>
        <p:pic>
          <p:nvPicPr>
            <p:cNvPr id="577" name="그림 576">
              <a:extLst>
                <a:ext uri="{FF2B5EF4-FFF2-40B4-BE49-F238E27FC236}">
                  <a16:creationId xmlns:a16="http://schemas.microsoft.com/office/drawing/2014/main" id="{6D11683F-A376-4C38-8272-645282841085}"/>
                </a:ext>
              </a:extLst>
            </p:cNvPr>
            <p:cNvPicPr>
              <a:picLocks noChangeAspect="1"/>
            </p:cNvPicPr>
            <p:nvPr/>
          </p:nvPicPr>
          <p:blipFill>
            <a:blip r:embed="rId92"/>
            <a:stretch>
              <a:fillRect/>
            </a:stretch>
          </p:blipFill>
          <p:spPr>
            <a:xfrm>
              <a:off x="3347275" y="3827216"/>
              <a:ext cx="1030945" cy="294748"/>
            </a:xfrm>
            <a:prstGeom prst="rect">
              <a:avLst/>
            </a:prstGeom>
          </p:spPr>
        </p:pic>
        <p:pic>
          <p:nvPicPr>
            <p:cNvPr id="578" name="그림 577">
              <a:extLst>
                <a:ext uri="{FF2B5EF4-FFF2-40B4-BE49-F238E27FC236}">
                  <a16:creationId xmlns:a16="http://schemas.microsoft.com/office/drawing/2014/main" id="{85C60B08-C0A3-4D10-84B9-AC4FEE7C526E}"/>
                </a:ext>
              </a:extLst>
            </p:cNvPr>
            <p:cNvPicPr>
              <a:picLocks noChangeAspect="1"/>
            </p:cNvPicPr>
            <p:nvPr/>
          </p:nvPicPr>
          <p:blipFill>
            <a:blip r:embed="rId93"/>
            <a:stretch>
              <a:fillRect/>
            </a:stretch>
          </p:blipFill>
          <p:spPr>
            <a:xfrm>
              <a:off x="4558798" y="3457323"/>
              <a:ext cx="861721" cy="345573"/>
            </a:xfrm>
            <a:prstGeom prst="rect">
              <a:avLst/>
            </a:prstGeom>
          </p:spPr>
        </p:pic>
        <p:pic>
          <p:nvPicPr>
            <p:cNvPr id="579" name="그림 578">
              <a:extLst>
                <a:ext uri="{FF2B5EF4-FFF2-40B4-BE49-F238E27FC236}">
                  <a16:creationId xmlns:a16="http://schemas.microsoft.com/office/drawing/2014/main" id="{1370958F-5FB6-46B4-B81E-DB5405A2C695}"/>
                </a:ext>
              </a:extLst>
            </p:cNvPr>
            <p:cNvPicPr>
              <a:picLocks noChangeAspect="1"/>
            </p:cNvPicPr>
            <p:nvPr/>
          </p:nvPicPr>
          <p:blipFill>
            <a:blip r:embed="rId94"/>
            <a:stretch>
              <a:fillRect/>
            </a:stretch>
          </p:blipFill>
          <p:spPr>
            <a:xfrm>
              <a:off x="4405949" y="3077703"/>
              <a:ext cx="951378" cy="307450"/>
            </a:xfrm>
            <a:prstGeom prst="rect">
              <a:avLst/>
            </a:prstGeom>
          </p:spPr>
        </p:pic>
        <p:pic>
          <p:nvPicPr>
            <p:cNvPr id="580" name="그림 579">
              <a:extLst>
                <a:ext uri="{FF2B5EF4-FFF2-40B4-BE49-F238E27FC236}">
                  <a16:creationId xmlns:a16="http://schemas.microsoft.com/office/drawing/2014/main" id="{157F14A2-A677-41A8-BB65-C147E697882C}"/>
                </a:ext>
              </a:extLst>
            </p:cNvPr>
            <p:cNvPicPr>
              <a:picLocks noChangeAspect="1"/>
            </p:cNvPicPr>
            <p:nvPr/>
          </p:nvPicPr>
          <p:blipFill>
            <a:blip r:embed="rId95"/>
            <a:stretch>
              <a:fillRect/>
            </a:stretch>
          </p:blipFill>
          <p:spPr>
            <a:xfrm>
              <a:off x="5280330" y="3839237"/>
              <a:ext cx="668676" cy="289618"/>
            </a:xfrm>
            <a:prstGeom prst="rect">
              <a:avLst/>
            </a:prstGeom>
          </p:spPr>
        </p:pic>
        <p:pic>
          <p:nvPicPr>
            <p:cNvPr id="581" name="그림 580">
              <a:extLst>
                <a:ext uri="{FF2B5EF4-FFF2-40B4-BE49-F238E27FC236}">
                  <a16:creationId xmlns:a16="http://schemas.microsoft.com/office/drawing/2014/main" id="{CA2C7276-D67C-4C34-8959-D2CEDD381DA2}"/>
                </a:ext>
              </a:extLst>
            </p:cNvPr>
            <p:cNvPicPr>
              <a:picLocks noChangeAspect="1"/>
            </p:cNvPicPr>
            <p:nvPr/>
          </p:nvPicPr>
          <p:blipFill>
            <a:blip r:embed="rId96"/>
            <a:stretch>
              <a:fillRect/>
            </a:stretch>
          </p:blipFill>
          <p:spPr>
            <a:xfrm>
              <a:off x="3430181" y="2057065"/>
              <a:ext cx="799115" cy="596351"/>
            </a:xfrm>
            <a:prstGeom prst="rect">
              <a:avLst/>
            </a:prstGeom>
          </p:spPr>
        </p:pic>
        <p:pic>
          <p:nvPicPr>
            <p:cNvPr id="582" name="그림 581">
              <a:extLst>
                <a:ext uri="{FF2B5EF4-FFF2-40B4-BE49-F238E27FC236}">
                  <a16:creationId xmlns:a16="http://schemas.microsoft.com/office/drawing/2014/main" id="{93545180-797C-4868-BEA0-68068B6A8246}"/>
                </a:ext>
              </a:extLst>
            </p:cNvPr>
            <p:cNvPicPr>
              <a:picLocks noChangeAspect="1"/>
            </p:cNvPicPr>
            <p:nvPr/>
          </p:nvPicPr>
          <p:blipFill>
            <a:blip r:embed="rId97"/>
            <a:stretch>
              <a:fillRect/>
            </a:stretch>
          </p:blipFill>
          <p:spPr>
            <a:xfrm>
              <a:off x="4368702" y="2041052"/>
              <a:ext cx="1518158" cy="353109"/>
            </a:xfrm>
            <a:prstGeom prst="rect">
              <a:avLst/>
            </a:prstGeom>
          </p:spPr>
        </p:pic>
        <p:pic>
          <p:nvPicPr>
            <p:cNvPr id="583" name="그림 582">
              <a:extLst>
                <a:ext uri="{FF2B5EF4-FFF2-40B4-BE49-F238E27FC236}">
                  <a16:creationId xmlns:a16="http://schemas.microsoft.com/office/drawing/2014/main" id="{FA1F1354-4B9E-47C7-BE20-D719D4E0A42F}"/>
                </a:ext>
              </a:extLst>
            </p:cNvPr>
            <p:cNvPicPr>
              <a:picLocks noChangeAspect="1"/>
            </p:cNvPicPr>
            <p:nvPr/>
          </p:nvPicPr>
          <p:blipFill>
            <a:blip r:embed="rId98"/>
            <a:stretch>
              <a:fillRect/>
            </a:stretch>
          </p:blipFill>
          <p:spPr>
            <a:xfrm>
              <a:off x="5477949" y="3495579"/>
              <a:ext cx="451755" cy="217959"/>
            </a:xfrm>
            <a:prstGeom prst="rect">
              <a:avLst/>
            </a:prstGeom>
          </p:spPr>
        </p:pic>
        <p:pic>
          <p:nvPicPr>
            <p:cNvPr id="584" name="그림 583">
              <a:extLst>
                <a:ext uri="{FF2B5EF4-FFF2-40B4-BE49-F238E27FC236}">
                  <a16:creationId xmlns:a16="http://schemas.microsoft.com/office/drawing/2014/main" id="{4A30609B-799C-438D-8228-59D2426AA166}"/>
                </a:ext>
              </a:extLst>
            </p:cNvPr>
            <p:cNvPicPr>
              <a:picLocks noChangeAspect="1"/>
            </p:cNvPicPr>
            <p:nvPr/>
          </p:nvPicPr>
          <p:blipFill>
            <a:blip r:embed="rId99"/>
            <a:stretch>
              <a:fillRect/>
            </a:stretch>
          </p:blipFill>
          <p:spPr>
            <a:xfrm>
              <a:off x="3383994" y="5198645"/>
              <a:ext cx="809794" cy="264063"/>
            </a:xfrm>
            <a:prstGeom prst="rect">
              <a:avLst/>
            </a:prstGeom>
          </p:spPr>
        </p:pic>
        <p:pic>
          <p:nvPicPr>
            <p:cNvPr id="585" name="그림 584">
              <a:extLst>
                <a:ext uri="{FF2B5EF4-FFF2-40B4-BE49-F238E27FC236}">
                  <a16:creationId xmlns:a16="http://schemas.microsoft.com/office/drawing/2014/main" id="{6F73065E-5996-4366-A3DB-326FF2B48B8F}"/>
                </a:ext>
              </a:extLst>
            </p:cNvPr>
            <p:cNvPicPr>
              <a:picLocks noChangeAspect="1"/>
            </p:cNvPicPr>
            <p:nvPr/>
          </p:nvPicPr>
          <p:blipFill>
            <a:blip r:embed="rId100"/>
            <a:stretch>
              <a:fillRect/>
            </a:stretch>
          </p:blipFill>
          <p:spPr>
            <a:xfrm>
              <a:off x="5436725" y="5796999"/>
              <a:ext cx="477309" cy="376427"/>
            </a:xfrm>
            <a:prstGeom prst="rect">
              <a:avLst/>
            </a:prstGeom>
          </p:spPr>
        </p:pic>
        <p:pic>
          <p:nvPicPr>
            <p:cNvPr id="586" name="그림 585">
              <a:extLst>
                <a:ext uri="{FF2B5EF4-FFF2-40B4-BE49-F238E27FC236}">
                  <a16:creationId xmlns:a16="http://schemas.microsoft.com/office/drawing/2014/main" id="{C4120780-B423-44C0-9A2F-5BDF03EDAD84}"/>
                </a:ext>
              </a:extLst>
            </p:cNvPr>
            <p:cNvPicPr>
              <a:picLocks noChangeAspect="1"/>
            </p:cNvPicPr>
            <p:nvPr/>
          </p:nvPicPr>
          <p:blipFill>
            <a:blip r:embed="rId101" cstate="print">
              <a:extLst>
                <a:ext uri="{28A0092B-C50C-407E-A947-70E740481C1C}">
                  <a14:useLocalDpi xmlns:a14="http://schemas.microsoft.com/office/drawing/2010/main" val="0"/>
                </a:ext>
              </a:extLst>
            </a:blip>
            <a:stretch>
              <a:fillRect/>
            </a:stretch>
          </p:blipFill>
          <p:spPr>
            <a:xfrm>
              <a:off x="4318076" y="3840367"/>
              <a:ext cx="972897" cy="263232"/>
            </a:xfrm>
            <a:prstGeom prst="rect">
              <a:avLst/>
            </a:prstGeom>
          </p:spPr>
        </p:pic>
        <p:pic>
          <p:nvPicPr>
            <p:cNvPr id="587" name="그림 586">
              <a:extLst>
                <a:ext uri="{FF2B5EF4-FFF2-40B4-BE49-F238E27FC236}">
                  <a16:creationId xmlns:a16="http://schemas.microsoft.com/office/drawing/2014/main" id="{833BCEE3-BAD7-487B-969E-B358E52701F2}"/>
                </a:ext>
              </a:extLst>
            </p:cNvPr>
            <p:cNvPicPr>
              <a:picLocks noChangeAspect="1"/>
            </p:cNvPicPr>
            <p:nvPr/>
          </p:nvPicPr>
          <p:blipFill>
            <a:blip r:embed="rId102" cstate="print">
              <a:extLst>
                <a:ext uri="{28A0092B-C50C-407E-A947-70E740481C1C}">
                  <a14:useLocalDpi xmlns:a14="http://schemas.microsoft.com/office/drawing/2010/main" val="0"/>
                </a:ext>
              </a:extLst>
            </a:blip>
            <a:stretch>
              <a:fillRect/>
            </a:stretch>
          </p:blipFill>
          <p:spPr>
            <a:xfrm>
              <a:off x="4317652" y="6012385"/>
              <a:ext cx="906547" cy="177300"/>
            </a:xfrm>
            <a:prstGeom prst="rect">
              <a:avLst/>
            </a:prstGeom>
          </p:spPr>
        </p:pic>
        <p:pic>
          <p:nvPicPr>
            <p:cNvPr id="588" name="그림 587">
              <a:extLst>
                <a:ext uri="{FF2B5EF4-FFF2-40B4-BE49-F238E27FC236}">
                  <a16:creationId xmlns:a16="http://schemas.microsoft.com/office/drawing/2014/main" id="{D601A72B-3717-4240-9E02-3A5B12621699}"/>
                </a:ext>
              </a:extLst>
            </p:cNvPr>
            <p:cNvPicPr>
              <a:picLocks noChangeAspect="1"/>
            </p:cNvPicPr>
            <p:nvPr/>
          </p:nvPicPr>
          <p:blipFill>
            <a:blip r:embed="rId103" cstate="print">
              <a:extLst>
                <a:ext uri="{28A0092B-C50C-407E-A947-70E740481C1C}">
                  <a14:useLocalDpi xmlns:a14="http://schemas.microsoft.com/office/drawing/2010/main" val="0"/>
                </a:ext>
              </a:extLst>
            </a:blip>
            <a:stretch>
              <a:fillRect/>
            </a:stretch>
          </p:blipFill>
          <p:spPr>
            <a:xfrm>
              <a:off x="4531649" y="4541962"/>
              <a:ext cx="659897" cy="355517"/>
            </a:xfrm>
            <a:prstGeom prst="rect">
              <a:avLst/>
            </a:prstGeom>
          </p:spPr>
        </p:pic>
        <p:pic>
          <p:nvPicPr>
            <p:cNvPr id="589" name="그림 588">
              <a:extLst>
                <a:ext uri="{FF2B5EF4-FFF2-40B4-BE49-F238E27FC236}">
                  <a16:creationId xmlns:a16="http://schemas.microsoft.com/office/drawing/2014/main" id="{DD1BE623-A3FE-43D9-B445-F009F82054B6}"/>
                </a:ext>
              </a:extLst>
            </p:cNvPr>
            <p:cNvPicPr>
              <a:picLocks noChangeAspect="1"/>
            </p:cNvPicPr>
            <p:nvPr/>
          </p:nvPicPr>
          <p:blipFill>
            <a:blip r:embed="rId104" cstate="print">
              <a:extLst>
                <a:ext uri="{28A0092B-C50C-407E-A947-70E740481C1C}">
                  <a14:useLocalDpi xmlns:a14="http://schemas.microsoft.com/office/drawing/2010/main" val="0"/>
                </a:ext>
              </a:extLst>
            </a:blip>
            <a:stretch>
              <a:fillRect/>
            </a:stretch>
          </p:blipFill>
          <p:spPr>
            <a:xfrm>
              <a:off x="5057793" y="4921055"/>
              <a:ext cx="882059" cy="371975"/>
            </a:xfrm>
            <a:prstGeom prst="rect">
              <a:avLst/>
            </a:prstGeom>
          </p:spPr>
        </p:pic>
        <p:pic>
          <p:nvPicPr>
            <p:cNvPr id="590" name="그림 589">
              <a:extLst>
                <a:ext uri="{FF2B5EF4-FFF2-40B4-BE49-F238E27FC236}">
                  <a16:creationId xmlns:a16="http://schemas.microsoft.com/office/drawing/2014/main" id="{51967A73-8680-4AD0-A343-6E3E298D740E}"/>
                </a:ext>
              </a:extLst>
            </p:cNvPr>
            <p:cNvPicPr>
              <a:picLocks noChangeAspect="1"/>
            </p:cNvPicPr>
            <p:nvPr/>
          </p:nvPicPr>
          <p:blipFill>
            <a:blip r:embed="rId105" cstate="print">
              <a:extLst>
                <a:ext uri="{28A0092B-C50C-407E-A947-70E740481C1C}">
                  <a14:useLocalDpi xmlns:a14="http://schemas.microsoft.com/office/drawing/2010/main" val="0"/>
                </a:ext>
              </a:extLst>
            </a:blip>
            <a:stretch>
              <a:fillRect/>
            </a:stretch>
          </p:blipFill>
          <p:spPr>
            <a:xfrm>
              <a:off x="5468216" y="2744296"/>
              <a:ext cx="438874" cy="274073"/>
            </a:xfrm>
            <a:prstGeom prst="rect">
              <a:avLst/>
            </a:prstGeom>
          </p:spPr>
        </p:pic>
        <p:pic>
          <p:nvPicPr>
            <p:cNvPr id="591" name="그림 590">
              <a:extLst>
                <a:ext uri="{FF2B5EF4-FFF2-40B4-BE49-F238E27FC236}">
                  <a16:creationId xmlns:a16="http://schemas.microsoft.com/office/drawing/2014/main" id="{F6A73105-E3FB-4891-9146-5E69654742EF}"/>
                </a:ext>
              </a:extLst>
            </p:cNvPr>
            <p:cNvPicPr>
              <a:picLocks noChangeAspect="1"/>
            </p:cNvPicPr>
            <p:nvPr/>
          </p:nvPicPr>
          <p:blipFill>
            <a:blip r:embed="rId106" cstate="print">
              <a:extLst>
                <a:ext uri="{28A0092B-C50C-407E-A947-70E740481C1C}">
                  <a14:useLocalDpi xmlns:a14="http://schemas.microsoft.com/office/drawing/2010/main" val="0"/>
                </a:ext>
              </a:extLst>
            </a:blip>
            <a:stretch>
              <a:fillRect/>
            </a:stretch>
          </p:blipFill>
          <p:spPr>
            <a:xfrm>
              <a:off x="3359801" y="5994176"/>
              <a:ext cx="808135" cy="210899"/>
            </a:xfrm>
            <a:prstGeom prst="rect">
              <a:avLst/>
            </a:prstGeom>
          </p:spPr>
        </p:pic>
        <p:pic>
          <p:nvPicPr>
            <p:cNvPr id="592" name="그림 591">
              <a:extLst>
                <a:ext uri="{FF2B5EF4-FFF2-40B4-BE49-F238E27FC236}">
                  <a16:creationId xmlns:a16="http://schemas.microsoft.com/office/drawing/2014/main" id="{156F1E99-EAB7-476D-87D9-557071CB541C}"/>
                </a:ext>
              </a:extLst>
            </p:cNvPr>
            <p:cNvPicPr>
              <a:picLocks noChangeAspect="1"/>
            </p:cNvPicPr>
            <p:nvPr/>
          </p:nvPicPr>
          <p:blipFill>
            <a:blip r:embed="rId107"/>
            <a:stretch>
              <a:fillRect/>
            </a:stretch>
          </p:blipFill>
          <p:spPr>
            <a:xfrm>
              <a:off x="4237428" y="4178845"/>
              <a:ext cx="741603" cy="311290"/>
            </a:xfrm>
            <a:prstGeom prst="rect">
              <a:avLst/>
            </a:prstGeom>
          </p:spPr>
        </p:pic>
        <p:sp>
          <p:nvSpPr>
            <p:cNvPr id="593" name="직사각형 592">
              <a:extLst>
                <a:ext uri="{FF2B5EF4-FFF2-40B4-BE49-F238E27FC236}">
                  <a16:creationId xmlns:a16="http://schemas.microsoft.com/office/drawing/2014/main" id="{73719CFC-61FF-41B2-BACB-27488921036F}"/>
                </a:ext>
              </a:extLst>
            </p:cNvPr>
            <p:cNvSpPr/>
            <p:nvPr/>
          </p:nvSpPr>
          <p:spPr>
            <a:xfrm>
              <a:off x="518473" y="1588970"/>
              <a:ext cx="2677546" cy="392717"/>
            </a:xfrm>
            <a:prstGeom prst="rect">
              <a:avLst/>
            </a:prstGeom>
            <a:solidFill>
              <a:srgbClr val="00B492"/>
            </a:solidFill>
            <a:ln w="6350" cap="flat" cmpd="sng" algn="ctr">
              <a:noFill/>
              <a:prstDash val="solid"/>
              <a:miter lim="800000"/>
            </a:ln>
            <a:effectLst/>
          </p:spPr>
          <p:txBody>
            <a:bodyPr anchor="ctr"/>
            <a:lstStyle/>
            <a:p>
              <a:pPr lvl="0" algn="ctr">
                <a:defRPr/>
              </a:pPr>
              <a:r>
                <a:rPr lang="ko-KR" altLang="en-US" sz="1400" b="1" kern="0" dirty="0">
                  <a:solidFill>
                    <a:prstClr val="white"/>
                  </a:solidFill>
                </a:rPr>
                <a:t>금융</a:t>
              </a:r>
              <a:r>
                <a:rPr lang="en-US" altLang="ko-KR" sz="1400" b="1" kern="0" dirty="0">
                  <a:solidFill>
                    <a:prstClr val="white"/>
                  </a:solidFill>
                </a:rPr>
                <a:t>, </a:t>
              </a:r>
              <a:r>
                <a:rPr lang="ko-KR" altLang="en-US" sz="1400" b="1" kern="0" dirty="0">
                  <a:solidFill>
                    <a:prstClr val="white"/>
                  </a:solidFill>
                </a:rPr>
                <a:t>통신</a:t>
              </a:r>
              <a:r>
                <a:rPr lang="en-US" altLang="ko-KR" sz="1400" b="1" kern="0" dirty="0">
                  <a:solidFill>
                    <a:prstClr val="white"/>
                  </a:solidFill>
                </a:rPr>
                <a:t>, </a:t>
              </a:r>
              <a:r>
                <a:rPr lang="ko-KR" altLang="en-US" sz="1400" b="1" kern="0" dirty="0">
                  <a:solidFill>
                    <a:prstClr val="white"/>
                  </a:solidFill>
                </a:rPr>
                <a:t>하이테크</a:t>
              </a:r>
              <a:endParaRPr lang="en-US" altLang="ko-KR" sz="1400" b="1" kern="0" dirty="0">
                <a:solidFill>
                  <a:prstClr val="white"/>
                </a:solidFill>
              </a:endParaRPr>
            </a:p>
          </p:txBody>
        </p:sp>
        <p:sp>
          <p:nvSpPr>
            <p:cNvPr id="594" name="직사각형 593">
              <a:extLst>
                <a:ext uri="{FF2B5EF4-FFF2-40B4-BE49-F238E27FC236}">
                  <a16:creationId xmlns:a16="http://schemas.microsoft.com/office/drawing/2014/main" id="{BCCFA9A8-BA7A-470B-8621-8609B6A71B08}"/>
                </a:ext>
              </a:extLst>
            </p:cNvPr>
            <p:cNvSpPr/>
            <p:nvPr/>
          </p:nvSpPr>
          <p:spPr>
            <a:xfrm>
              <a:off x="6113913" y="1588970"/>
              <a:ext cx="2677546" cy="392717"/>
            </a:xfrm>
            <a:prstGeom prst="rect">
              <a:avLst/>
            </a:prstGeom>
            <a:solidFill>
              <a:srgbClr val="00B492"/>
            </a:solidFill>
            <a:ln w="6350" cap="flat" cmpd="sng" algn="ctr">
              <a:noFill/>
              <a:prstDash val="solid"/>
              <a:miter lim="800000"/>
            </a:ln>
            <a:effectLst/>
          </p:spPr>
          <p:txBody>
            <a:bodyPr anchor="ctr"/>
            <a:lstStyle/>
            <a:p>
              <a:pPr lvl="0" algn="ctr" defTabSz="914400">
                <a:defRPr/>
              </a:pPr>
              <a:r>
                <a:rPr lang="ko-KR" altLang="en-US" sz="1400" b="1" kern="0" dirty="0">
                  <a:solidFill>
                    <a:prstClr val="white"/>
                  </a:solidFill>
                  <a:latin typeface="맑은 고딕" panose="020F0502020204030204"/>
                  <a:ea typeface="맑은 고딕" panose="020B0503020000020004" pitchFamily="50" charset="-127"/>
                </a:rPr>
                <a:t>공공</a:t>
              </a:r>
              <a:endParaRPr lang="en-US" altLang="ko-KR" sz="1400" b="1" kern="0" dirty="0">
                <a:solidFill>
                  <a:prstClr val="white"/>
                </a:solidFill>
                <a:latin typeface="맑은 고딕" panose="020F0502020204030204"/>
                <a:ea typeface="맑은 고딕" panose="020B0503020000020004" pitchFamily="50" charset="-127"/>
              </a:endParaRPr>
            </a:p>
          </p:txBody>
        </p:sp>
        <p:sp>
          <p:nvSpPr>
            <p:cNvPr id="595" name="직사각형 594">
              <a:extLst>
                <a:ext uri="{FF2B5EF4-FFF2-40B4-BE49-F238E27FC236}">
                  <a16:creationId xmlns:a16="http://schemas.microsoft.com/office/drawing/2014/main" id="{B84CAFC4-A9CF-4185-9CB6-C44048F09D5F}"/>
                </a:ext>
              </a:extLst>
            </p:cNvPr>
            <p:cNvSpPr/>
            <p:nvPr/>
          </p:nvSpPr>
          <p:spPr>
            <a:xfrm>
              <a:off x="8922566" y="1588970"/>
              <a:ext cx="2677546" cy="392717"/>
            </a:xfrm>
            <a:prstGeom prst="rect">
              <a:avLst/>
            </a:prstGeom>
            <a:solidFill>
              <a:srgbClr val="00B492"/>
            </a:solidFill>
            <a:ln w="6350" cap="flat" cmpd="sng" algn="ctr">
              <a:noFill/>
              <a:prstDash val="solid"/>
              <a:miter lim="800000"/>
            </a:ln>
            <a:effectLst/>
          </p:spPr>
          <p:txBody>
            <a:bodyPr anchor="ctr"/>
            <a:lstStyle/>
            <a:p>
              <a:pPr lvl="0" algn="ctr">
                <a:defRPr/>
              </a:pPr>
              <a:r>
                <a:rPr lang="ko-KR" altLang="en-US" sz="1400" b="1" kern="0" dirty="0">
                  <a:solidFill>
                    <a:prstClr val="white"/>
                  </a:solidFill>
                </a:rPr>
                <a:t>교육</a:t>
              </a:r>
              <a:r>
                <a:rPr lang="en-US" altLang="ko-KR" sz="1400" b="1" kern="0" dirty="0">
                  <a:solidFill>
                    <a:prstClr val="white"/>
                  </a:solidFill>
                </a:rPr>
                <a:t>, </a:t>
              </a:r>
              <a:r>
                <a:rPr lang="ko-KR" altLang="en-US" sz="1400" b="1" kern="0" dirty="0">
                  <a:solidFill>
                    <a:prstClr val="white"/>
                  </a:solidFill>
                </a:rPr>
                <a:t>병원</a:t>
              </a:r>
              <a:endParaRPr lang="en-US" altLang="ko-KR" sz="1400" b="1" kern="0" dirty="0">
                <a:solidFill>
                  <a:prstClr val="white"/>
                </a:solidFill>
              </a:endParaRPr>
            </a:p>
          </p:txBody>
        </p:sp>
      </p:grpSp>
    </p:spTree>
    <p:extLst>
      <p:ext uri="{BB962C8B-B14F-4D97-AF65-F5344CB8AC3E}">
        <p14:creationId xmlns:p14="http://schemas.microsoft.com/office/powerpoint/2010/main" val="313500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2098042"/>
            <a:ext cx="6001839" cy="1015663"/>
          </a:xfrm>
        </p:spPr>
        <p:txBody>
          <a:bodyPr anchor="ctr"/>
          <a:lstStyle/>
          <a:p>
            <a:r>
              <a:rPr lang="ko-KR" altLang="en-US" dirty="0"/>
              <a:t>제품 소개 요약</a:t>
            </a:r>
            <a:endParaRPr lang="en-NL" dirty="0"/>
          </a:p>
        </p:txBody>
      </p:sp>
    </p:spTree>
    <p:extLst>
      <p:ext uri="{BB962C8B-B14F-4D97-AF65-F5344CB8AC3E}">
        <p14:creationId xmlns:p14="http://schemas.microsoft.com/office/powerpoint/2010/main" val="42634712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4E188E8-5A2C-4193-865A-7E9697BD71DF}"/>
              </a:ext>
            </a:extLst>
          </p:cNvPr>
          <p:cNvSpPr/>
          <p:nvPr/>
        </p:nvSpPr>
        <p:spPr bwMode="auto">
          <a:xfrm>
            <a:off x="2471636" y="1349456"/>
            <a:ext cx="960120"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ko-KR" altLang="en-US" sz="1200" kern="0" dirty="0">
                <a:solidFill>
                  <a:srgbClr val="43FFC0"/>
                </a:solidFill>
                <a:latin typeface="Tahoma"/>
                <a:ea typeface="Segoe UI" pitchFamily="34" charset="0"/>
                <a:cs typeface="Segoe UI" pitchFamily="34" charset="0"/>
              </a:rPr>
              <a:t>가상환경</a:t>
            </a:r>
            <a:endParaRPr lang="en-US" sz="1200" kern="0" dirty="0">
              <a:solidFill>
                <a:srgbClr val="43FFC0"/>
              </a:solidFill>
              <a:latin typeface="Tahoma"/>
              <a:ea typeface="Segoe UI" pitchFamily="34" charset="0"/>
              <a:cs typeface="Segoe UI" pitchFamily="34" charset="0"/>
            </a:endParaRPr>
          </a:p>
        </p:txBody>
      </p:sp>
      <p:sp>
        <p:nvSpPr>
          <p:cNvPr id="38" name="Rectangle 37">
            <a:extLst>
              <a:ext uri="{FF2B5EF4-FFF2-40B4-BE49-F238E27FC236}">
                <a16:creationId xmlns:a16="http://schemas.microsoft.com/office/drawing/2014/main" id="{AD427496-E1FB-4424-9C6C-90DE177CC2DE}"/>
              </a:ext>
            </a:extLst>
          </p:cNvPr>
          <p:cNvSpPr/>
          <p:nvPr/>
        </p:nvSpPr>
        <p:spPr bwMode="auto">
          <a:xfrm>
            <a:off x="5787491" y="1349456"/>
            <a:ext cx="950194"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ko-KR" altLang="en-US" sz="1200" kern="0" dirty="0">
                <a:solidFill>
                  <a:srgbClr val="43FFC0"/>
                </a:solidFill>
                <a:latin typeface="Tahoma"/>
                <a:ea typeface="Segoe UI" pitchFamily="34" charset="0"/>
                <a:cs typeface="Segoe UI" pitchFamily="34" charset="0"/>
              </a:rPr>
              <a:t>클라우드</a:t>
            </a:r>
            <a:endParaRPr lang="en-US" sz="1200" kern="0" dirty="0">
              <a:solidFill>
                <a:srgbClr val="43FFC0"/>
              </a:solidFill>
              <a:latin typeface="Tahoma"/>
              <a:ea typeface="Segoe UI" pitchFamily="34" charset="0"/>
              <a:cs typeface="Segoe UI" pitchFamily="34" charset="0"/>
            </a:endParaRPr>
          </a:p>
        </p:txBody>
      </p:sp>
      <p:sp>
        <p:nvSpPr>
          <p:cNvPr id="39" name="Rectangle 38">
            <a:extLst>
              <a:ext uri="{FF2B5EF4-FFF2-40B4-BE49-F238E27FC236}">
                <a16:creationId xmlns:a16="http://schemas.microsoft.com/office/drawing/2014/main" id="{67F5E8E3-9909-4F9B-A554-C24AD0D6913F}"/>
              </a:ext>
            </a:extLst>
          </p:cNvPr>
          <p:cNvSpPr/>
          <p:nvPr/>
        </p:nvSpPr>
        <p:spPr bwMode="auto">
          <a:xfrm>
            <a:off x="3583483" y="1349456"/>
            <a:ext cx="960120"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ko-KR" altLang="en-US" sz="1200" kern="0" dirty="0">
                <a:solidFill>
                  <a:srgbClr val="43FFC0"/>
                </a:solidFill>
                <a:latin typeface="Tahoma"/>
                <a:ea typeface="Segoe UI" pitchFamily="34" charset="0"/>
                <a:cs typeface="Segoe UI" pitchFamily="34" charset="0"/>
              </a:rPr>
              <a:t>물리환경</a:t>
            </a:r>
            <a:endParaRPr lang="en-US" sz="1200" kern="0" dirty="0">
              <a:solidFill>
                <a:srgbClr val="43FFC0"/>
              </a:solidFill>
              <a:latin typeface="Tahoma"/>
              <a:ea typeface="Segoe UI" pitchFamily="34" charset="0"/>
              <a:cs typeface="Segoe UI" pitchFamily="34" charset="0"/>
            </a:endParaRPr>
          </a:p>
        </p:txBody>
      </p:sp>
      <p:sp>
        <p:nvSpPr>
          <p:cNvPr id="40" name="Rectangle 39">
            <a:extLst>
              <a:ext uri="{FF2B5EF4-FFF2-40B4-BE49-F238E27FC236}">
                <a16:creationId xmlns:a16="http://schemas.microsoft.com/office/drawing/2014/main" id="{620BF3C8-2892-4002-B18B-7219068D7305}"/>
              </a:ext>
            </a:extLst>
          </p:cNvPr>
          <p:cNvSpPr/>
          <p:nvPr/>
        </p:nvSpPr>
        <p:spPr bwMode="auto">
          <a:xfrm>
            <a:off x="4676337" y="1349456"/>
            <a:ext cx="960120"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en-US" sz="1200" kern="0">
                <a:solidFill>
                  <a:srgbClr val="43FFC0"/>
                </a:solidFill>
                <a:latin typeface="Tahoma"/>
                <a:ea typeface="Segoe UI" pitchFamily="34" charset="0"/>
                <a:cs typeface="Segoe UI" pitchFamily="34" charset="0"/>
              </a:rPr>
              <a:t>SaaS</a:t>
            </a:r>
          </a:p>
        </p:txBody>
      </p:sp>
      <p:sp>
        <p:nvSpPr>
          <p:cNvPr id="51" name="Rectangle 50">
            <a:extLst>
              <a:ext uri="{FF2B5EF4-FFF2-40B4-BE49-F238E27FC236}">
                <a16:creationId xmlns:a16="http://schemas.microsoft.com/office/drawing/2014/main" id="{74D357B1-5D16-45A2-8051-85CFE0C442D8}"/>
              </a:ext>
            </a:extLst>
          </p:cNvPr>
          <p:cNvSpPr/>
          <p:nvPr/>
        </p:nvSpPr>
        <p:spPr bwMode="auto">
          <a:xfrm>
            <a:off x="2471637" y="3445742"/>
            <a:ext cx="4275972" cy="425962"/>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err="1">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52" name="Rectangle 51">
            <a:extLst>
              <a:ext uri="{FF2B5EF4-FFF2-40B4-BE49-F238E27FC236}">
                <a16:creationId xmlns:a16="http://schemas.microsoft.com/office/drawing/2014/main" id="{11DD486E-2EE9-496E-BB90-765583BB1429}"/>
              </a:ext>
            </a:extLst>
          </p:cNvPr>
          <p:cNvSpPr/>
          <p:nvPr/>
        </p:nvSpPr>
        <p:spPr bwMode="auto">
          <a:xfrm>
            <a:off x="2471637" y="2731502"/>
            <a:ext cx="4275974" cy="657029"/>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err="1">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53" name="Rectangle 52">
            <a:extLst>
              <a:ext uri="{FF2B5EF4-FFF2-40B4-BE49-F238E27FC236}">
                <a16:creationId xmlns:a16="http://schemas.microsoft.com/office/drawing/2014/main" id="{459A6666-6644-4487-8329-030C9A753815}"/>
              </a:ext>
            </a:extLst>
          </p:cNvPr>
          <p:cNvSpPr/>
          <p:nvPr/>
        </p:nvSpPr>
        <p:spPr bwMode="auto">
          <a:xfrm>
            <a:off x="2471637" y="1870207"/>
            <a:ext cx="4275974" cy="378516"/>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err="1">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54" name="TextBox 53">
            <a:extLst>
              <a:ext uri="{FF2B5EF4-FFF2-40B4-BE49-F238E27FC236}">
                <a16:creationId xmlns:a16="http://schemas.microsoft.com/office/drawing/2014/main" id="{E2C03AF3-13B7-429E-A4FE-3BA8CD86F8BB}"/>
              </a:ext>
            </a:extLst>
          </p:cNvPr>
          <p:cNvSpPr txBox="1"/>
          <p:nvPr/>
        </p:nvSpPr>
        <p:spPr>
          <a:xfrm>
            <a:off x="3421826" y="2756484"/>
            <a:ext cx="2433243" cy="307777"/>
          </a:xfrm>
          <a:prstGeom prst="rect">
            <a:avLst/>
          </a:prstGeom>
          <a:ln>
            <a:noFill/>
          </a:ln>
        </p:spPr>
        <p:txBody>
          <a:bodyPr wrap="square" lIns="0" rIns="0" rtlCol="0" anchor="ctr">
            <a:spAutoFit/>
          </a:bodyPr>
          <a:lstStyle/>
          <a:p>
            <a:pPr lvl="0" algn="ctr" defTabSz="685783">
              <a:defRPr/>
            </a:pPr>
            <a:r>
              <a:rPr lang="ko-KR" altLang="ko-KR" sz="1400" dirty="0">
                <a:solidFill>
                  <a:srgbClr val="003738"/>
                </a:solidFill>
                <a:ea typeface="Tahoma" panose="020B0604030504040204" pitchFamily="34" charset="0"/>
                <a:cs typeface="Tahoma" panose="020B0604030504040204" pitchFamily="34" charset="0"/>
              </a:rPr>
              <a:t>백업 및 복제</a:t>
            </a:r>
          </a:p>
        </p:txBody>
      </p:sp>
      <p:sp>
        <p:nvSpPr>
          <p:cNvPr id="55" name="Rectangle 54">
            <a:extLst>
              <a:ext uri="{FF2B5EF4-FFF2-40B4-BE49-F238E27FC236}">
                <a16:creationId xmlns:a16="http://schemas.microsoft.com/office/drawing/2014/main" id="{02580848-B68E-436A-B808-5EC019CBD789}"/>
              </a:ext>
            </a:extLst>
          </p:cNvPr>
          <p:cNvSpPr/>
          <p:nvPr/>
        </p:nvSpPr>
        <p:spPr>
          <a:xfrm>
            <a:off x="3429038" y="1907587"/>
            <a:ext cx="2418816" cy="307777"/>
          </a:xfrm>
          <a:prstGeom prst="rect">
            <a:avLst/>
          </a:prstGeom>
        </p:spPr>
        <p:txBody>
          <a:bodyPr wrap="square">
            <a:spAutoFit/>
          </a:bodyPr>
          <a:lstStyle/>
          <a:p>
            <a:pPr algn="ctr" defTabSz="914378">
              <a:defRPr/>
            </a:pPr>
            <a:r>
              <a:rPr lang="ko-KR" altLang="en-US" sz="1400" kern="0" dirty="0">
                <a:solidFill>
                  <a:srgbClr val="003738"/>
                </a:solidFill>
              </a:rPr>
              <a:t>모니터링 및 분석</a:t>
            </a:r>
          </a:p>
        </p:txBody>
      </p:sp>
      <p:sp>
        <p:nvSpPr>
          <p:cNvPr id="56" name="Rectangle 55">
            <a:extLst>
              <a:ext uri="{FF2B5EF4-FFF2-40B4-BE49-F238E27FC236}">
                <a16:creationId xmlns:a16="http://schemas.microsoft.com/office/drawing/2014/main" id="{288F18EE-8883-4D15-ADDB-51147D245514}"/>
              </a:ext>
            </a:extLst>
          </p:cNvPr>
          <p:cNvSpPr/>
          <p:nvPr/>
        </p:nvSpPr>
        <p:spPr bwMode="auto">
          <a:xfrm>
            <a:off x="3751213" y="3086815"/>
            <a:ext cx="1791629" cy="202403"/>
          </a:xfrm>
          <a:prstGeom prst="rect">
            <a:avLst/>
          </a:prstGeom>
          <a:solidFill>
            <a:srgbClr val="00DA43"/>
          </a:solidFill>
          <a:ln>
            <a:solidFill>
              <a:srgbClr val="003738"/>
            </a:solidFill>
            <a:prstDash val="dash"/>
          </a:ln>
        </p:spPr>
        <p:txBody>
          <a:bodyPr rot="0" spcFirstLastPara="0" vertOverflow="overflow" horzOverflow="overflow" vert="horz" wrap="square" lIns="68580" tIns="68580" rIns="36576"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en-US" sz="1100" kern="0">
                <a:solidFill>
                  <a:srgbClr val="003738"/>
                </a:solidFill>
                <a:latin typeface="Tahoma"/>
                <a:ea typeface="Segoe UI" pitchFamily="34" charset="0"/>
                <a:cs typeface="Calibri" panose="020F0502020204030204" pitchFamily="34" charset="0"/>
              </a:rPr>
              <a:t>DataLabs</a:t>
            </a:r>
          </a:p>
        </p:txBody>
      </p:sp>
      <p:sp>
        <p:nvSpPr>
          <p:cNvPr id="57" name="Rectangle 56">
            <a:extLst>
              <a:ext uri="{FF2B5EF4-FFF2-40B4-BE49-F238E27FC236}">
                <a16:creationId xmlns:a16="http://schemas.microsoft.com/office/drawing/2014/main" id="{B43037E8-8543-4317-828F-3C87EEED1754}"/>
              </a:ext>
            </a:extLst>
          </p:cNvPr>
          <p:cNvSpPr/>
          <p:nvPr/>
        </p:nvSpPr>
        <p:spPr bwMode="auto">
          <a:xfrm>
            <a:off x="2471637" y="2313099"/>
            <a:ext cx="4275974" cy="361192"/>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58" name="TextBox 57">
            <a:extLst>
              <a:ext uri="{FF2B5EF4-FFF2-40B4-BE49-F238E27FC236}">
                <a16:creationId xmlns:a16="http://schemas.microsoft.com/office/drawing/2014/main" id="{7D476192-7DA6-42FA-8F00-4721B95A41E6}"/>
              </a:ext>
            </a:extLst>
          </p:cNvPr>
          <p:cNvSpPr txBox="1"/>
          <p:nvPr/>
        </p:nvSpPr>
        <p:spPr>
          <a:xfrm>
            <a:off x="3881669" y="2341686"/>
            <a:ext cx="1513555" cy="307777"/>
          </a:xfrm>
          <a:prstGeom prst="rect">
            <a:avLst/>
          </a:prstGeom>
          <a:ln>
            <a:noFill/>
          </a:ln>
        </p:spPr>
        <p:txBody>
          <a:bodyPr wrap="square" rtlCol="0" anchor="ctr">
            <a:spAutoFit/>
          </a:bodyPr>
          <a:lstStyle/>
          <a:p>
            <a:pPr lvl="0" algn="ctr" defTabSz="685783">
              <a:defRPr/>
            </a:pPr>
            <a:r>
              <a:rPr lang="ko-KR" altLang="ko-KR" sz="1400" dirty="0">
                <a:solidFill>
                  <a:srgbClr val="003738"/>
                </a:solidFill>
                <a:ea typeface="Tahoma" panose="020B0604030504040204" pitchFamily="34" charset="0"/>
                <a:cs typeface="Tahoma" panose="020B0604030504040204" pitchFamily="34" charset="0"/>
              </a:rPr>
              <a:t>통합 서비스</a:t>
            </a:r>
          </a:p>
        </p:txBody>
      </p:sp>
      <p:sp>
        <p:nvSpPr>
          <p:cNvPr id="59" name="TextBox 58">
            <a:extLst>
              <a:ext uri="{FF2B5EF4-FFF2-40B4-BE49-F238E27FC236}">
                <a16:creationId xmlns:a16="http://schemas.microsoft.com/office/drawing/2014/main" id="{89418FF3-BF7D-41E2-B3E5-41BDFE4DB246}"/>
              </a:ext>
            </a:extLst>
          </p:cNvPr>
          <p:cNvSpPr txBox="1"/>
          <p:nvPr/>
        </p:nvSpPr>
        <p:spPr>
          <a:xfrm>
            <a:off x="3462737" y="3506715"/>
            <a:ext cx="2351419" cy="307777"/>
          </a:xfrm>
          <a:prstGeom prst="rect">
            <a:avLst/>
          </a:prstGeom>
          <a:ln>
            <a:noFill/>
          </a:ln>
        </p:spPr>
        <p:txBody>
          <a:bodyPr wrap="square" rtlCol="0" anchor="ctr">
            <a:spAutoFit/>
          </a:bodyPr>
          <a:lstStyle/>
          <a:p>
            <a:pPr lvl="0" algn="ctr" defTabSz="685783">
              <a:defRPr/>
            </a:pPr>
            <a:r>
              <a:rPr lang="ko-KR" altLang="ko-KR" sz="1400" dirty="0">
                <a:solidFill>
                  <a:srgbClr val="003738"/>
                </a:solidFill>
                <a:ea typeface="Tahoma" panose="020B0604030504040204" pitchFamily="34" charset="0"/>
                <a:cs typeface="Tahoma" panose="020B0604030504040204" pitchFamily="34" charset="0"/>
              </a:rPr>
              <a:t>범용 스토리지 API</a:t>
            </a:r>
            <a:r>
              <a:rPr lang="en-US" altLang="ko-KR" sz="1400" dirty="0">
                <a:solidFill>
                  <a:srgbClr val="003738"/>
                </a:solidFill>
                <a:ea typeface="Tahoma" panose="020B0604030504040204" pitchFamily="34" charset="0"/>
                <a:cs typeface="Tahoma" panose="020B0604030504040204" pitchFamily="34" charset="0"/>
              </a:rPr>
              <a:t>s</a:t>
            </a:r>
            <a:endParaRPr lang="ko-KR" altLang="ko-KR" sz="1400" dirty="0">
              <a:solidFill>
                <a:srgbClr val="003738"/>
              </a:solidFill>
              <a:ea typeface="Tahoma" panose="020B0604030504040204" pitchFamily="34" charset="0"/>
              <a:cs typeface="Tahoma" panose="020B0604030504040204" pitchFamily="34" charset="0"/>
            </a:endParaRPr>
          </a:p>
        </p:txBody>
      </p:sp>
      <p:pic>
        <p:nvPicPr>
          <p:cNvPr id="60" name="Graphic 59">
            <a:extLst>
              <a:ext uri="{FF2B5EF4-FFF2-40B4-BE49-F238E27FC236}">
                <a16:creationId xmlns:a16="http://schemas.microsoft.com/office/drawing/2014/main" id="{91B89CA4-0E26-436B-B61A-A494B80E4E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44451" y="2407591"/>
            <a:ext cx="209550" cy="209550"/>
          </a:xfrm>
          <a:prstGeom prst="rect">
            <a:avLst/>
          </a:prstGeom>
        </p:spPr>
      </p:pic>
      <p:pic>
        <p:nvPicPr>
          <p:cNvPr id="61" name="Graphic 60">
            <a:extLst>
              <a:ext uri="{FF2B5EF4-FFF2-40B4-BE49-F238E27FC236}">
                <a16:creationId xmlns:a16="http://schemas.microsoft.com/office/drawing/2014/main" id="{3074A4EC-72F1-4CB6-A4C0-51149365D8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8917" y="1954166"/>
            <a:ext cx="228600" cy="209550"/>
          </a:xfrm>
          <a:prstGeom prst="rect">
            <a:avLst/>
          </a:prstGeom>
        </p:spPr>
      </p:pic>
      <p:pic>
        <p:nvPicPr>
          <p:cNvPr id="62" name="Graphic 61">
            <a:extLst>
              <a:ext uri="{FF2B5EF4-FFF2-40B4-BE49-F238E27FC236}">
                <a16:creationId xmlns:a16="http://schemas.microsoft.com/office/drawing/2014/main" id="{ADBB66CD-EDC4-4E38-803E-2A22575C81B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27687" y="3547445"/>
            <a:ext cx="226314" cy="226314"/>
          </a:xfrm>
          <a:prstGeom prst="rect">
            <a:avLst/>
          </a:prstGeom>
        </p:spPr>
      </p:pic>
      <p:pic>
        <p:nvPicPr>
          <p:cNvPr id="63" name="Graphic 62">
            <a:extLst>
              <a:ext uri="{FF2B5EF4-FFF2-40B4-BE49-F238E27FC236}">
                <a16:creationId xmlns:a16="http://schemas.microsoft.com/office/drawing/2014/main" id="{013D6675-D531-4BA9-BA5F-20C0FA8CA7B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22588" y="2819326"/>
            <a:ext cx="228600" cy="228600"/>
          </a:xfrm>
          <a:prstGeom prst="rect">
            <a:avLst/>
          </a:prstGeom>
        </p:spPr>
      </p:pic>
      <p:sp>
        <p:nvSpPr>
          <p:cNvPr id="20" name="Title 7">
            <a:extLst>
              <a:ext uri="{FF2B5EF4-FFF2-40B4-BE49-F238E27FC236}">
                <a16:creationId xmlns:a16="http://schemas.microsoft.com/office/drawing/2014/main" id="{B1FFE083-A992-4D6E-9C9A-403E8296E64C}"/>
              </a:ext>
            </a:extLst>
          </p:cNvPr>
          <p:cNvSpPr txBox="1">
            <a:spLocks/>
          </p:cNvSpPr>
          <p:nvPr/>
        </p:nvSpPr>
        <p:spPr>
          <a:xfrm>
            <a:off x="360000" y="171451"/>
            <a:ext cx="8363938" cy="430887"/>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pPr>
              <a:defRPr/>
            </a:pPr>
            <a:r>
              <a:rPr lang="ko-KR" altLang="en-US" sz="2800" dirty="0"/>
              <a:t>클라우드</a:t>
            </a:r>
            <a:r>
              <a:rPr lang="en-US" altLang="ko-KR" sz="2800" dirty="0"/>
              <a:t>, </a:t>
            </a:r>
            <a:r>
              <a:rPr lang="ko-KR" altLang="en-US" sz="2800" dirty="0"/>
              <a:t>가상화</a:t>
            </a:r>
            <a:r>
              <a:rPr lang="en-US" altLang="ko-KR" sz="2800" dirty="0"/>
              <a:t>, </a:t>
            </a:r>
            <a:r>
              <a:rPr lang="ko-KR" altLang="en-US" sz="2800" dirty="0"/>
              <a:t>물리서버를 위한 단일 플랫폼</a:t>
            </a:r>
          </a:p>
        </p:txBody>
      </p:sp>
    </p:spTree>
    <p:extLst>
      <p:ext uri="{BB962C8B-B14F-4D97-AF65-F5344CB8AC3E}">
        <p14:creationId xmlns:p14="http://schemas.microsoft.com/office/powerpoint/2010/main" val="259988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hidden="1">
            <a:extLst>
              <a:ext uri="{FF2B5EF4-FFF2-40B4-BE49-F238E27FC236}">
                <a16:creationId xmlns:a16="http://schemas.microsoft.com/office/drawing/2014/main" id="{E57E5EB7-9A27-4B89-9CE7-DF7BC1652084}"/>
              </a:ext>
            </a:extLst>
          </p:cNvPr>
          <p:cNvPicPr>
            <a:picLocks noChangeAspect="1"/>
          </p:cNvPicPr>
          <p:nvPr/>
        </p:nvPicPr>
        <p:blipFill>
          <a:blip r:embed="rId3"/>
          <a:stretch>
            <a:fillRect/>
          </a:stretch>
        </p:blipFill>
        <p:spPr>
          <a:xfrm>
            <a:off x="-581026" y="-274142"/>
            <a:ext cx="10525125" cy="5920383"/>
          </a:xfrm>
          <a:prstGeom prst="rect">
            <a:avLst/>
          </a:prstGeom>
        </p:spPr>
      </p:pic>
      <p:pic>
        <p:nvPicPr>
          <p:cNvPr id="22" name="Picture 21" hidden="1">
            <a:extLst>
              <a:ext uri="{FF2B5EF4-FFF2-40B4-BE49-F238E27FC236}">
                <a16:creationId xmlns:a16="http://schemas.microsoft.com/office/drawing/2014/main" id="{5DCB5F4E-5FF0-45E6-83CB-7F798FC25DB8}"/>
              </a:ext>
            </a:extLst>
          </p:cNvPr>
          <p:cNvPicPr>
            <a:picLocks noChangeAspect="1"/>
          </p:cNvPicPr>
          <p:nvPr/>
        </p:nvPicPr>
        <p:blipFill>
          <a:blip r:embed="rId4"/>
          <a:stretch>
            <a:fillRect/>
          </a:stretch>
        </p:blipFill>
        <p:spPr>
          <a:xfrm>
            <a:off x="-581026" y="-274142"/>
            <a:ext cx="10525125" cy="5920383"/>
          </a:xfrm>
          <a:prstGeom prst="rect">
            <a:avLst/>
          </a:prstGeom>
        </p:spPr>
      </p:pic>
      <p:sp>
        <p:nvSpPr>
          <p:cNvPr id="103" name="TextBox 102">
            <a:extLst>
              <a:ext uri="{FF2B5EF4-FFF2-40B4-BE49-F238E27FC236}">
                <a16:creationId xmlns:a16="http://schemas.microsoft.com/office/drawing/2014/main" id="{C7E45414-3ABF-4485-A8BE-7182A89FC047}"/>
              </a:ext>
            </a:extLst>
          </p:cNvPr>
          <p:cNvSpPr txBox="1"/>
          <p:nvPr/>
        </p:nvSpPr>
        <p:spPr>
          <a:xfrm>
            <a:off x="3722339" y="3233279"/>
            <a:ext cx="2665732" cy="276999"/>
          </a:xfrm>
          <a:prstGeom prst="rect">
            <a:avLst/>
          </a:prstGeom>
          <a:ln>
            <a:noFill/>
          </a:ln>
        </p:spPr>
        <p:txBody>
          <a:bodyPr wrap="square" lIns="0" rIns="0" rtlCol="0" anchor="ctr">
            <a:spAutoFit/>
          </a:bodyPr>
          <a:lstStyle/>
          <a:p>
            <a:pPr algn="ctr" defTabSz="685783">
              <a:defRPr/>
            </a:pPr>
            <a:r>
              <a:rPr lang="en-US" sz="1200">
                <a:solidFill>
                  <a:srgbClr val="FFFFFF"/>
                </a:solidFill>
                <a:latin typeface="Tahoma"/>
                <a:ea typeface="Tahoma" panose="020B0604030504040204" pitchFamily="34" charset="0"/>
                <a:cs typeface="Tahoma" panose="020B0604030504040204" pitchFamily="34" charset="0"/>
              </a:rPr>
              <a:t>Backup &amp; Replication</a:t>
            </a:r>
          </a:p>
        </p:txBody>
      </p:sp>
      <p:sp>
        <p:nvSpPr>
          <p:cNvPr id="104" name="Rectangle 103">
            <a:extLst>
              <a:ext uri="{FF2B5EF4-FFF2-40B4-BE49-F238E27FC236}">
                <a16:creationId xmlns:a16="http://schemas.microsoft.com/office/drawing/2014/main" id="{D6F773C1-DA7E-43F2-84F4-C8807AC6947C}"/>
              </a:ext>
            </a:extLst>
          </p:cNvPr>
          <p:cNvSpPr/>
          <p:nvPr/>
        </p:nvSpPr>
        <p:spPr bwMode="auto">
          <a:xfrm>
            <a:off x="2225294" y="3546193"/>
            <a:ext cx="4796704" cy="284573"/>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05" name="Rectangle 104">
            <a:extLst>
              <a:ext uri="{FF2B5EF4-FFF2-40B4-BE49-F238E27FC236}">
                <a16:creationId xmlns:a16="http://schemas.microsoft.com/office/drawing/2014/main" id="{3FF8C2E8-574E-482F-A4CD-D264117D53C9}"/>
              </a:ext>
            </a:extLst>
          </p:cNvPr>
          <p:cNvSpPr/>
          <p:nvPr/>
        </p:nvSpPr>
        <p:spPr bwMode="auto">
          <a:xfrm>
            <a:off x="2225293" y="2861495"/>
            <a:ext cx="4796705" cy="657029"/>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06" name="Rectangle 105">
            <a:extLst>
              <a:ext uri="{FF2B5EF4-FFF2-40B4-BE49-F238E27FC236}">
                <a16:creationId xmlns:a16="http://schemas.microsoft.com/office/drawing/2014/main" id="{B31AFDC1-C4BE-4E95-A02B-98B1F855C7DB}"/>
              </a:ext>
            </a:extLst>
          </p:cNvPr>
          <p:cNvSpPr/>
          <p:nvPr/>
        </p:nvSpPr>
        <p:spPr bwMode="auto">
          <a:xfrm>
            <a:off x="2225293" y="2225835"/>
            <a:ext cx="4796705" cy="284746"/>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07" name="TextBox 106">
            <a:extLst>
              <a:ext uri="{FF2B5EF4-FFF2-40B4-BE49-F238E27FC236}">
                <a16:creationId xmlns:a16="http://schemas.microsoft.com/office/drawing/2014/main" id="{A6075554-EF74-4849-A77C-E3B21D1BFC62}"/>
              </a:ext>
            </a:extLst>
          </p:cNvPr>
          <p:cNvSpPr txBox="1"/>
          <p:nvPr/>
        </p:nvSpPr>
        <p:spPr>
          <a:xfrm>
            <a:off x="3473471" y="2884596"/>
            <a:ext cx="2433243" cy="307777"/>
          </a:xfrm>
          <a:prstGeom prst="rect">
            <a:avLst/>
          </a:prstGeom>
          <a:ln>
            <a:noFill/>
          </a:ln>
        </p:spPr>
        <p:txBody>
          <a:bodyPr wrap="square" lIns="0" rIns="0" rtlCol="0" anchor="ctr">
            <a:spAutoFit/>
          </a:bodyPr>
          <a:lstStyle/>
          <a:p>
            <a:pPr lvl="0" algn="ctr" defTabSz="685783">
              <a:defRPr/>
            </a:pPr>
            <a:r>
              <a:rPr lang="ko-KR" altLang="ko-KR" sz="1400" b="1" dirty="0">
                <a:solidFill>
                  <a:srgbClr val="003738"/>
                </a:solidFill>
                <a:ea typeface="Tahoma" panose="020B0604030504040204" pitchFamily="34" charset="0"/>
                <a:cs typeface="Tahoma" panose="020B0604030504040204" pitchFamily="34" charset="0"/>
              </a:rPr>
              <a:t>백업 및 복제</a:t>
            </a:r>
          </a:p>
        </p:txBody>
      </p:sp>
      <p:sp>
        <p:nvSpPr>
          <p:cNvPr id="108" name="Rectangle 107">
            <a:extLst>
              <a:ext uri="{FF2B5EF4-FFF2-40B4-BE49-F238E27FC236}">
                <a16:creationId xmlns:a16="http://schemas.microsoft.com/office/drawing/2014/main" id="{542E771C-4563-49A8-8D79-EC71CD357BD3}"/>
              </a:ext>
            </a:extLst>
          </p:cNvPr>
          <p:cNvSpPr/>
          <p:nvPr/>
        </p:nvSpPr>
        <p:spPr>
          <a:xfrm>
            <a:off x="3480683" y="2214449"/>
            <a:ext cx="2418816" cy="307777"/>
          </a:xfrm>
          <a:prstGeom prst="rect">
            <a:avLst/>
          </a:prstGeom>
        </p:spPr>
        <p:txBody>
          <a:bodyPr wrap="square">
            <a:spAutoFit/>
          </a:bodyPr>
          <a:lstStyle/>
          <a:p>
            <a:pPr algn="ctr" defTabSz="914378">
              <a:defRPr/>
            </a:pPr>
            <a:r>
              <a:rPr lang="ko-KR" altLang="en-US" sz="1400" b="1" kern="0" dirty="0">
                <a:solidFill>
                  <a:srgbClr val="003738"/>
                </a:solidFill>
              </a:rPr>
              <a:t>모니터링 및 분석</a:t>
            </a:r>
          </a:p>
        </p:txBody>
      </p:sp>
      <p:sp>
        <p:nvSpPr>
          <p:cNvPr id="109" name="Rectangle 108">
            <a:extLst>
              <a:ext uri="{FF2B5EF4-FFF2-40B4-BE49-F238E27FC236}">
                <a16:creationId xmlns:a16="http://schemas.microsoft.com/office/drawing/2014/main" id="{8F7A61DB-3898-4227-B597-CFFA8242DA01}"/>
              </a:ext>
            </a:extLst>
          </p:cNvPr>
          <p:cNvSpPr/>
          <p:nvPr/>
        </p:nvSpPr>
        <p:spPr bwMode="auto">
          <a:xfrm>
            <a:off x="3802858" y="3214927"/>
            <a:ext cx="1791629" cy="202403"/>
          </a:xfrm>
          <a:prstGeom prst="rect">
            <a:avLst/>
          </a:prstGeom>
          <a:solidFill>
            <a:srgbClr val="00DA43"/>
          </a:solidFill>
          <a:ln>
            <a:solidFill>
              <a:srgbClr val="003738"/>
            </a:solidFill>
            <a:prstDash val="dash"/>
          </a:ln>
        </p:spPr>
        <p:txBody>
          <a:bodyPr rot="0" spcFirstLastPara="0" vertOverflow="overflow" horzOverflow="overflow" vert="horz" wrap="square" lIns="68580" tIns="68580" rIns="36576"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r>
              <a:rPr lang="en-US" sz="1100" kern="0">
                <a:solidFill>
                  <a:srgbClr val="003738"/>
                </a:solidFill>
                <a:latin typeface="Tahoma"/>
                <a:ea typeface="Segoe UI" pitchFamily="34" charset="0"/>
                <a:cs typeface="Calibri" panose="020F0502020204030204" pitchFamily="34" charset="0"/>
              </a:rPr>
              <a:t>DataLabs</a:t>
            </a:r>
          </a:p>
        </p:txBody>
      </p:sp>
      <p:sp>
        <p:nvSpPr>
          <p:cNvPr id="110" name="Rectangle 109">
            <a:extLst>
              <a:ext uri="{FF2B5EF4-FFF2-40B4-BE49-F238E27FC236}">
                <a16:creationId xmlns:a16="http://schemas.microsoft.com/office/drawing/2014/main" id="{DC9F911E-7133-40D5-AC56-8143C181E863}"/>
              </a:ext>
            </a:extLst>
          </p:cNvPr>
          <p:cNvSpPr/>
          <p:nvPr/>
        </p:nvSpPr>
        <p:spPr bwMode="auto">
          <a:xfrm>
            <a:off x="2225293" y="2539566"/>
            <a:ext cx="4796705" cy="284573"/>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algn="ctr" defTabSz="914054" fontAlgn="base">
              <a:spcBef>
                <a:spcPct val="0"/>
              </a:spcBef>
              <a:spcAft>
                <a:spcPct val="0"/>
              </a:spcAft>
              <a:defRPr/>
            </a:pPr>
            <a:endParaRPr lang="en-US" sz="1800" kern="0">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11" name="TextBox 110">
            <a:extLst>
              <a:ext uri="{FF2B5EF4-FFF2-40B4-BE49-F238E27FC236}">
                <a16:creationId xmlns:a16="http://schemas.microsoft.com/office/drawing/2014/main" id="{9A4B8FEB-AC7E-4EC8-8211-97D5371772A7}"/>
              </a:ext>
            </a:extLst>
          </p:cNvPr>
          <p:cNvSpPr txBox="1"/>
          <p:nvPr/>
        </p:nvSpPr>
        <p:spPr>
          <a:xfrm>
            <a:off x="3933314" y="2527962"/>
            <a:ext cx="1513555" cy="307777"/>
          </a:xfrm>
          <a:prstGeom prst="rect">
            <a:avLst/>
          </a:prstGeom>
          <a:ln>
            <a:noFill/>
          </a:ln>
        </p:spPr>
        <p:txBody>
          <a:bodyPr wrap="square" rtlCol="0" anchor="ctr">
            <a:spAutoFit/>
          </a:bodyPr>
          <a:lstStyle/>
          <a:p>
            <a:pPr lvl="0" algn="ctr" defTabSz="685783">
              <a:defRPr/>
            </a:pPr>
            <a:r>
              <a:rPr lang="ko-KR" altLang="ko-KR" sz="1400" b="1" dirty="0">
                <a:solidFill>
                  <a:srgbClr val="003738"/>
                </a:solidFill>
                <a:ea typeface="Tahoma" panose="020B0604030504040204" pitchFamily="34" charset="0"/>
                <a:cs typeface="Tahoma" panose="020B0604030504040204" pitchFamily="34" charset="0"/>
              </a:rPr>
              <a:t>통합 서비스</a:t>
            </a:r>
          </a:p>
        </p:txBody>
      </p:sp>
      <p:sp>
        <p:nvSpPr>
          <p:cNvPr id="112" name="TextBox 111">
            <a:extLst>
              <a:ext uri="{FF2B5EF4-FFF2-40B4-BE49-F238E27FC236}">
                <a16:creationId xmlns:a16="http://schemas.microsoft.com/office/drawing/2014/main" id="{5DA4EB28-80F0-48D6-8E03-5F3E622ACBE0}"/>
              </a:ext>
            </a:extLst>
          </p:cNvPr>
          <p:cNvSpPr txBox="1"/>
          <p:nvPr/>
        </p:nvSpPr>
        <p:spPr>
          <a:xfrm>
            <a:off x="3514382" y="3534591"/>
            <a:ext cx="2351419" cy="307777"/>
          </a:xfrm>
          <a:prstGeom prst="rect">
            <a:avLst/>
          </a:prstGeom>
          <a:ln>
            <a:noFill/>
          </a:ln>
        </p:spPr>
        <p:txBody>
          <a:bodyPr wrap="square" rtlCol="0" anchor="ctr">
            <a:spAutoFit/>
          </a:bodyPr>
          <a:lstStyle/>
          <a:p>
            <a:pPr lvl="0" algn="ctr" defTabSz="685783">
              <a:defRPr/>
            </a:pPr>
            <a:r>
              <a:rPr lang="ko-KR" altLang="ko-KR" sz="1400" b="1" dirty="0">
                <a:solidFill>
                  <a:srgbClr val="003738"/>
                </a:solidFill>
                <a:ea typeface="Tahoma" panose="020B0604030504040204" pitchFamily="34" charset="0"/>
                <a:cs typeface="Tahoma" panose="020B0604030504040204" pitchFamily="34" charset="0"/>
              </a:rPr>
              <a:t>범용 스토리지 API</a:t>
            </a:r>
            <a:r>
              <a:rPr lang="en-US" altLang="ko-KR" sz="1400" b="1" dirty="0">
                <a:solidFill>
                  <a:srgbClr val="003738"/>
                </a:solidFill>
                <a:ea typeface="Tahoma" panose="020B0604030504040204" pitchFamily="34" charset="0"/>
                <a:cs typeface="Tahoma" panose="020B0604030504040204" pitchFamily="34" charset="0"/>
              </a:rPr>
              <a:t>s</a:t>
            </a:r>
            <a:endParaRPr lang="ko-KR" altLang="ko-KR" sz="1400" b="1" dirty="0">
              <a:solidFill>
                <a:srgbClr val="003738"/>
              </a:solidFill>
              <a:ea typeface="Tahoma" panose="020B0604030504040204" pitchFamily="34" charset="0"/>
              <a:cs typeface="Tahoma" panose="020B0604030504040204" pitchFamily="34" charset="0"/>
            </a:endParaRPr>
          </a:p>
        </p:txBody>
      </p:sp>
      <p:sp>
        <p:nvSpPr>
          <p:cNvPr id="113" name="TextBox 112">
            <a:extLst>
              <a:ext uri="{FF2B5EF4-FFF2-40B4-BE49-F238E27FC236}">
                <a16:creationId xmlns:a16="http://schemas.microsoft.com/office/drawing/2014/main" id="{C8AB5A5B-2972-4448-B4DD-BE017D3BC860}"/>
              </a:ext>
            </a:extLst>
          </p:cNvPr>
          <p:cNvSpPr txBox="1"/>
          <p:nvPr/>
        </p:nvSpPr>
        <p:spPr>
          <a:xfrm>
            <a:off x="6047708" y="904529"/>
            <a:ext cx="814159" cy="261610"/>
          </a:xfrm>
          <a:prstGeom prst="rect">
            <a:avLst/>
          </a:prstGeom>
          <a:ln>
            <a:noFill/>
          </a:ln>
        </p:spPr>
        <p:txBody>
          <a:bodyPr wrap="square" lIns="0" rtlCol="0" anchor="ctr">
            <a:spAutoFit/>
          </a:bodyPr>
          <a:lstStyle/>
          <a:p>
            <a:pPr defTabSz="685783">
              <a:defRPr/>
            </a:pPr>
            <a:r>
              <a:rPr lang="ko-KR" altLang="en-US" sz="1100" kern="0" dirty="0">
                <a:solidFill>
                  <a:srgbClr val="43FFC0"/>
                </a:solidFill>
                <a:ea typeface="Segoe UI" pitchFamily="34" charset="0"/>
                <a:cs typeface="Segoe UI" pitchFamily="34" charset="0"/>
              </a:rPr>
              <a:t>클라우드</a:t>
            </a:r>
            <a:endParaRPr lang="en-US" sz="1100" dirty="0">
              <a:solidFill>
                <a:srgbClr val="43FFC0"/>
              </a:solidFill>
              <a:latin typeface="Tahoma" panose="020B0604030504040204" pitchFamily="34" charset="0"/>
              <a:ea typeface="Tahoma" panose="020B0604030504040204" pitchFamily="34" charset="0"/>
              <a:cs typeface="Tahoma" panose="020B0604030504040204" pitchFamily="34" charset="0"/>
            </a:endParaRPr>
          </a:p>
        </p:txBody>
      </p:sp>
      <p:pic>
        <p:nvPicPr>
          <p:cNvPr id="114" name="Graphic 113">
            <a:extLst>
              <a:ext uri="{FF2B5EF4-FFF2-40B4-BE49-F238E27FC236}">
                <a16:creationId xmlns:a16="http://schemas.microsoft.com/office/drawing/2014/main" id="{67CCCFEE-82AF-40ED-8CA4-93F803E2E1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0516" y="1347908"/>
            <a:ext cx="981352" cy="130848"/>
          </a:xfrm>
          <a:prstGeom prst="rect">
            <a:avLst/>
          </a:prstGeom>
        </p:spPr>
      </p:pic>
      <p:pic>
        <p:nvPicPr>
          <p:cNvPr id="115" name="Graphic 114">
            <a:extLst>
              <a:ext uri="{FF2B5EF4-FFF2-40B4-BE49-F238E27FC236}">
                <a16:creationId xmlns:a16="http://schemas.microsoft.com/office/drawing/2014/main" id="{7ED18329-F275-4D72-A9A5-423DAB1797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6144" y="1874727"/>
            <a:ext cx="678139" cy="146266"/>
          </a:xfrm>
          <a:prstGeom prst="rect">
            <a:avLst/>
          </a:prstGeom>
        </p:spPr>
      </p:pic>
      <p:sp>
        <p:nvSpPr>
          <p:cNvPr id="116" name="TextBox 115">
            <a:extLst>
              <a:ext uri="{FF2B5EF4-FFF2-40B4-BE49-F238E27FC236}">
                <a16:creationId xmlns:a16="http://schemas.microsoft.com/office/drawing/2014/main" id="{EF25C384-1D00-42F6-9522-C136D45B0310}"/>
              </a:ext>
            </a:extLst>
          </p:cNvPr>
          <p:cNvSpPr txBox="1"/>
          <p:nvPr/>
        </p:nvSpPr>
        <p:spPr>
          <a:xfrm>
            <a:off x="4767391" y="904856"/>
            <a:ext cx="571619" cy="261610"/>
          </a:xfrm>
          <a:prstGeom prst="rect">
            <a:avLst/>
          </a:prstGeom>
          <a:ln>
            <a:noFill/>
          </a:ln>
        </p:spPr>
        <p:txBody>
          <a:bodyPr wrap="square" lIns="0" rtlCol="0" anchor="ctr">
            <a:spAutoFit/>
          </a:bodyPr>
          <a:lstStyle/>
          <a:p>
            <a:pPr defTabSz="685783">
              <a:defRPr/>
            </a:pPr>
            <a:r>
              <a:rPr lang="en-US" sz="1100">
                <a:solidFill>
                  <a:srgbClr val="43FFC0"/>
                </a:solidFill>
                <a:latin typeface="Tahoma" panose="020B0604030504040204" pitchFamily="34" charset="0"/>
                <a:ea typeface="Tahoma" panose="020B0604030504040204" pitchFamily="34" charset="0"/>
                <a:cs typeface="Tahoma" panose="020B0604030504040204" pitchFamily="34" charset="0"/>
              </a:rPr>
              <a:t>SaaS</a:t>
            </a:r>
          </a:p>
        </p:txBody>
      </p:sp>
      <p:pic>
        <p:nvPicPr>
          <p:cNvPr id="117" name="Graphic 116">
            <a:extLst>
              <a:ext uri="{FF2B5EF4-FFF2-40B4-BE49-F238E27FC236}">
                <a16:creationId xmlns:a16="http://schemas.microsoft.com/office/drawing/2014/main" id="{CDE9D123-B364-4206-8EDE-40798423BF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52533" y="1340620"/>
            <a:ext cx="771243" cy="162367"/>
          </a:xfrm>
          <a:prstGeom prst="rect">
            <a:avLst/>
          </a:prstGeom>
        </p:spPr>
      </p:pic>
      <p:pic>
        <p:nvPicPr>
          <p:cNvPr id="118" name="Graphic 117">
            <a:extLst>
              <a:ext uri="{FF2B5EF4-FFF2-40B4-BE49-F238E27FC236}">
                <a16:creationId xmlns:a16="http://schemas.microsoft.com/office/drawing/2014/main" id="{0505C910-C07C-456E-8A55-5A70A934E21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05834" y="1700473"/>
            <a:ext cx="888653" cy="135230"/>
          </a:xfrm>
          <a:prstGeom prst="rect">
            <a:avLst/>
          </a:prstGeom>
        </p:spPr>
      </p:pic>
      <p:sp>
        <p:nvSpPr>
          <p:cNvPr id="119" name="TextBox 118">
            <a:extLst>
              <a:ext uri="{FF2B5EF4-FFF2-40B4-BE49-F238E27FC236}">
                <a16:creationId xmlns:a16="http://schemas.microsoft.com/office/drawing/2014/main" id="{1DD3EA74-9713-4908-A9EE-9BD1791E868F}"/>
              </a:ext>
            </a:extLst>
          </p:cNvPr>
          <p:cNvSpPr txBox="1"/>
          <p:nvPr/>
        </p:nvSpPr>
        <p:spPr>
          <a:xfrm>
            <a:off x="3648851" y="904856"/>
            <a:ext cx="795220" cy="261610"/>
          </a:xfrm>
          <a:prstGeom prst="rect">
            <a:avLst/>
          </a:prstGeom>
          <a:ln>
            <a:noFill/>
          </a:ln>
        </p:spPr>
        <p:txBody>
          <a:bodyPr wrap="square" lIns="0" rtlCol="0" anchor="ctr">
            <a:spAutoFit/>
          </a:bodyPr>
          <a:lstStyle/>
          <a:p>
            <a:pPr defTabSz="685783">
              <a:defRPr/>
            </a:pPr>
            <a:r>
              <a:rPr lang="ko-KR" altLang="en-US" sz="1100" kern="0" dirty="0">
                <a:solidFill>
                  <a:srgbClr val="43FFC0"/>
                </a:solidFill>
                <a:ea typeface="Segoe UI" pitchFamily="34" charset="0"/>
                <a:cs typeface="Segoe UI" pitchFamily="34" charset="0"/>
              </a:rPr>
              <a:t>물리환경</a:t>
            </a:r>
            <a:endParaRPr lang="en-US" sz="1100" dirty="0">
              <a:solidFill>
                <a:srgbClr val="43FFC0"/>
              </a:solidFill>
              <a:latin typeface="Tahoma" panose="020B0604030504040204" pitchFamily="34" charset="0"/>
              <a:ea typeface="Tahoma" panose="020B0604030504040204" pitchFamily="34" charset="0"/>
              <a:cs typeface="Tahoma" panose="020B0604030504040204" pitchFamily="34" charset="0"/>
            </a:endParaRPr>
          </a:p>
        </p:txBody>
      </p:sp>
      <p:pic>
        <p:nvPicPr>
          <p:cNvPr id="120" name="Graphic 119">
            <a:extLst>
              <a:ext uri="{FF2B5EF4-FFF2-40B4-BE49-F238E27FC236}">
                <a16:creationId xmlns:a16="http://schemas.microsoft.com/office/drawing/2014/main" id="{2188C493-B759-4BD5-B56A-C8A6653CB6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5378" y="1342410"/>
            <a:ext cx="666909" cy="158788"/>
          </a:xfrm>
          <a:prstGeom prst="rect">
            <a:avLst/>
          </a:prstGeom>
        </p:spPr>
      </p:pic>
      <p:pic>
        <p:nvPicPr>
          <p:cNvPr id="121" name="Graphic 120">
            <a:extLst>
              <a:ext uri="{FF2B5EF4-FFF2-40B4-BE49-F238E27FC236}">
                <a16:creationId xmlns:a16="http://schemas.microsoft.com/office/drawing/2014/main" id="{17EABD1A-5906-445E-BDD5-FB4AFBA2081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665379" y="1598113"/>
            <a:ext cx="442279" cy="198263"/>
          </a:xfrm>
          <a:prstGeom prst="rect">
            <a:avLst/>
          </a:prstGeom>
        </p:spPr>
      </p:pic>
      <p:pic>
        <p:nvPicPr>
          <p:cNvPr id="122" name="Graphic 121">
            <a:extLst>
              <a:ext uri="{FF2B5EF4-FFF2-40B4-BE49-F238E27FC236}">
                <a16:creationId xmlns:a16="http://schemas.microsoft.com/office/drawing/2014/main" id="{15A76B20-8792-4BB2-A03F-83A410E3459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11590" y="1849645"/>
            <a:ext cx="206673" cy="206673"/>
          </a:xfrm>
          <a:prstGeom prst="rect">
            <a:avLst/>
          </a:prstGeom>
        </p:spPr>
      </p:pic>
      <p:pic>
        <p:nvPicPr>
          <p:cNvPr id="123" name="Graphic 122">
            <a:extLst>
              <a:ext uri="{FF2B5EF4-FFF2-40B4-BE49-F238E27FC236}">
                <a16:creationId xmlns:a16="http://schemas.microsoft.com/office/drawing/2014/main" id="{CAAB22D1-DCC5-4E0E-BEE3-2706088DC68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65379" y="1910938"/>
            <a:ext cx="511457" cy="170485"/>
          </a:xfrm>
          <a:prstGeom prst="rect">
            <a:avLst/>
          </a:prstGeom>
        </p:spPr>
      </p:pic>
      <p:pic>
        <p:nvPicPr>
          <p:cNvPr id="124" name="Graphic 123">
            <a:extLst>
              <a:ext uri="{FF2B5EF4-FFF2-40B4-BE49-F238E27FC236}">
                <a16:creationId xmlns:a16="http://schemas.microsoft.com/office/drawing/2014/main" id="{C571B81B-661A-47A8-92D8-3867A829F5D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29233" y="1381843"/>
            <a:ext cx="666909" cy="90566"/>
          </a:xfrm>
          <a:prstGeom prst="rect">
            <a:avLst/>
          </a:prstGeom>
        </p:spPr>
      </p:pic>
      <p:pic>
        <p:nvPicPr>
          <p:cNvPr id="125" name="Graphic 124">
            <a:extLst>
              <a:ext uri="{FF2B5EF4-FFF2-40B4-BE49-F238E27FC236}">
                <a16:creationId xmlns:a16="http://schemas.microsoft.com/office/drawing/2014/main" id="{5DA30F1D-D576-48C3-9619-A983F479E84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1597" y="1617804"/>
            <a:ext cx="576097" cy="169440"/>
          </a:xfrm>
          <a:prstGeom prst="rect">
            <a:avLst/>
          </a:prstGeom>
        </p:spPr>
      </p:pic>
      <p:pic>
        <p:nvPicPr>
          <p:cNvPr id="126" name="Graphic 125">
            <a:extLst>
              <a:ext uri="{FF2B5EF4-FFF2-40B4-BE49-F238E27FC236}">
                <a16:creationId xmlns:a16="http://schemas.microsoft.com/office/drawing/2014/main" id="{3CB34BFB-57E1-4443-A259-BB6A202A0F4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98535" y="1969027"/>
            <a:ext cx="997708" cy="73904"/>
          </a:xfrm>
          <a:prstGeom prst="rect">
            <a:avLst/>
          </a:prstGeom>
        </p:spPr>
      </p:pic>
      <p:sp>
        <p:nvSpPr>
          <p:cNvPr id="127" name="TextBox 126">
            <a:extLst>
              <a:ext uri="{FF2B5EF4-FFF2-40B4-BE49-F238E27FC236}">
                <a16:creationId xmlns:a16="http://schemas.microsoft.com/office/drawing/2014/main" id="{7D980E6B-A16C-465C-BD1C-F5965CA0277E}"/>
              </a:ext>
            </a:extLst>
          </p:cNvPr>
          <p:cNvSpPr txBox="1"/>
          <p:nvPr/>
        </p:nvSpPr>
        <p:spPr>
          <a:xfrm>
            <a:off x="2204565" y="904856"/>
            <a:ext cx="777584" cy="261610"/>
          </a:xfrm>
          <a:prstGeom prst="rect">
            <a:avLst/>
          </a:prstGeom>
          <a:ln>
            <a:noFill/>
          </a:ln>
        </p:spPr>
        <p:txBody>
          <a:bodyPr wrap="square" lIns="0" rtlCol="0" anchor="ctr">
            <a:spAutoFit/>
          </a:bodyPr>
          <a:lstStyle/>
          <a:p>
            <a:pPr defTabSz="685783">
              <a:defRPr/>
            </a:pPr>
            <a:r>
              <a:rPr lang="ko-KR" altLang="en-US" sz="1100" kern="0" dirty="0">
                <a:solidFill>
                  <a:srgbClr val="43FFC0"/>
                </a:solidFill>
                <a:ea typeface="Segoe UI" pitchFamily="34" charset="0"/>
                <a:cs typeface="Segoe UI" pitchFamily="34" charset="0"/>
              </a:rPr>
              <a:t>가상환경</a:t>
            </a:r>
            <a:endParaRPr lang="en-US" sz="1100" dirty="0">
              <a:solidFill>
                <a:srgbClr val="43FFC0"/>
              </a:solidFill>
              <a:latin typeface="Tahoma" panose="020B0604030504040204" pitchFamily="34" charset="0"/>
              <a:ea typeface="Tahoma" panose="020B0604030504040204" pitchFamily="34" charset="0"/>
              <a:cs typeface="Tahoma" panose="020B0604030504040204" pitchFamily="34" charset="0"/>
            </a:endParaRPr>
          </a:p>
        </p:txBody>
      </p:sp>
      <p:sp>
        <p:nvSpPr>
          <p:cNvPr id="128" name="TextBox 127">
            <a:extLst>
              <a:ext uri="{FF2B5EF4-FFF2-40B4-BE49-F238E27FC236}">
                <a16:creationId xmlns:a16="http://schemas.microsoft.com/office/drawing/2014/main" id="{09F56306-2201-4793-A33A-347A298868C6}"/>
              </a:ext>
            </a:extLst>
          </p:cNvPr>
          <p:cNvSpPr txBox="1"/>
          <p:nvPr/>
        </p:nvSpPr>
        <p:spPr>
          <a:xfrm>
            <a:off x="6072928" y="4354382"/>
            <a:ext cx="892268" cy="200055"/>
          </a:xfrm>
          <a:prstGeom prst="rect">
            <a:avLst/>
          </a:prstGeom>
        </p:spPr>
        <p:txBody>
          <a:bodyPr wrap="square" lIns="0" rIns="0" rtlCol="0" anchor="ctr">
            <a:spAutoFit/>
          </a:bodyPr>
          <a:lstStyle/>
          <a:p>
            <a:pPr algn="ctr" defTabSz="685783">
              <a:defRPr/>
            </a:pPr>
            <a:r>
              <a:rPr lang="en-US" sz="700">
                <a:solidFill>
                  <a:srgbClr val="FFFFFF"/>
                </a:solidFill>
                <a:latin typeface="Tahoma"/>
              </a:rPr>
              <a:t>Object Storage</a:t>
            </a:r>
          </a:p>
        </p:txBody>
      </p:sp>
      <p:cxnSp>
        <p:nvCxnSpPr>
          <p:cNvPr id="129" name="Straight Connector 128">
            <a:extLst>
              <a:ext uri="{FF2B5EF4-FFF2-40B4-BE49-F238E27FC236}">
                <a16:creationId xmlns:a16="http://schemas.microsoft.com/office/drawing/2014/main" id="{BCF8F21B-7DEF-4EA6-93F2-E9A20AF575F3}"/>
              </a:ext>
            </a:extLst>
          </p:cNvPr>
          <p:cNvCxnSpPr>
            <a:cxnSpLocks/>
          </p:cNvCxnSpPr>
          <p:nvPr/>
        </p:nvCxnSpPr>
        <p:spPr>
          <a:xfrm>
            <a:off x="3648851" y="1176915"/>
            <a:ext cx="974795"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6A55413-3D79-4000-8A28-D72C192D3B44}"/>
              </a:ext>
            </a:extLst>
          </p:cNvPr>
          <p:cNvCxnSpPr>
            <a:cxnSpLocks/>
          </p:cNvCxnSpPr>
          <p:nvPr/>
        </p:nvCxnSpPr>
        <p:spPr>
          <a:xfrm>
            <a:off x="2203164" y="1176915"/>
            <a:ext cx="959215"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1260DDD-4924-4C31-B6FB-2755F53F7ACD}"/>
              </a:ext>
            </a:extLst>
          </p:cNvPr>
          <p:cNvCxnSpPr>
            <a:cxnSpLocks/>
          </p:cNvCxnSpPr>
          <p:nvPr/>
        </p:nvCxnSpPr>
        <p:spPr>
          <a:xfrm>
            <a:off x="4760042" y="1174678"/>
            <a:ext cx="954723"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F9F33E62-DEAA-4605-9E17-6A439713D3C7}"/>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96096" y="2593867"/>
            <a:ext cx="209550" cy="209550"/>
          </a:xfrm>
          <a:prstGeom prst="rect">
            <a:avLst/>
          </a:prstGeom>
        </p:spPr>
      </p:pic>
      <p:pic>
        <p:nvPicPr>
          <p:cNvPr id="133" name="Graphic 132">
            <a:extLst>
              <a:ext uri="{FF2B5EF4-FFF2-40B4-BE49-F238E27FC236}">
                <a16:creationId xmlns:a16="http://schemas.microsoft.com/office/drawing/2014/main" id="{FF484EBA-8BE1-4458-8F33-6092B59B086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980562" y="2261028"/>
            <a:ext cx="228600" cy="209550"/>
          </a:xfrm>
          <a:prstGeom prst="rect">
            <a:avLst/>
          </a:prstGeom>
        </p:spPr>
      </p:pic>
      <p:pic>
        <p:nvPicPr>
          <p:cNvPr id="134" name="Graphic 133">
            <a:extLst>
              <a:ext uri="{FF2B5EF4-FFF2-40B4-BE49-F238E27FC236}">
                <a16:creationId xmlns:a16="http://schemas.microsoft.com/office/drawing/2014/main" id="{9B438254-47E4-4853-BF1E-08EA6F9D036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979332" y="3575321"/>
            <a:ext cx="226314" cy="226314"/>
          </a:xfrm>
          <a:prstGeom prst="rect">
            <a:avLst/>
          </a:prstGeom>
        </p:spPr>
      </p:pic>
      <p:pic>
        <p:nvPicPr>
          <p:cNvPr id="135" name="Graphic 134">
            <a:extLst>
              <a:ext uri="{FF2B5EF4-FFF2-40B4-BE49-F238E27FC236}">
                <a16:creationId xmlns:a16="http://schemas.microsoft.com/office/drawing/2014/main" id="{428501F9-771A-4D16-917B-CE884E034EC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2974233" y="2947438"/>
            <a:ext cx="228600" cy="228600"/>
          </a:xfrm>
          <a:prstGeom prst="rect">
            <a:avLst/>
          </a:prstGeom>
        </p:spPr>
      </p:pic>
      <p:pic>
        <p:nvPicPr>
          <p:cNvPr id="136" name="Graphic 135">
            <a:extLst>
              <a:ext uri="{FF2B5EF4-FFF2-40B4-BE49-F238E27FC236}">
                <a16:creationId xmlns:a16="http://schemas.microsoft.com/office/drawing/2014/main" id="{1E2E07CA-21F0-4FCD-BBF2-BFB803D303B4}"/>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533141" y="3935094"/>
            <a:ext cx="400041" cy="211133"/>
          </a:xfrm>
          <a:prstGeom prst="rect">
            <a:avLst/>
          </a:prstGeom>
        </p:spPr>
      </p:pic>
      <p:pic>
        <p:nvPicPr>
          <p:cNvPr id="137" name="Graphic 136">
            <a:extLst>
              <a:ext uri="{FF2B5EF4-FFF2-40B4-BE49-F238E27FC236}">
                <a16:creationId xmlns:a16="http://schemas.microsoft.com/office/drawing/2014/main" id="{CA5BB687-D454-47E6-AACB-A0F38A968F6F}"/>
              </a:ext>
            </a:extLst>
          </p:cNvPr>
          <p:cNvPicPr>
            <a:picLocks noChangeAspect="1"/>
          </p:cNvPicPr>
          <p:nvPr/>
        </p:nvPicPr>
        <p:blipFill>
          <a:blip r:embed="rId37" cstate="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3563903" y="4526584"/>
            <a:ext cx="630045" cy="110462"/>
          </a:xfrm>
          <a:prstGeom prst="rect">
            <a:avLst/>
          </a:prstGeom>
        </p:spPr>
      </p:pic>
      <p:pic>
        <p:nvPicPr>
          <p:cNvPr id="138" name="Graphic 137">
            <a:extLst>
              <a:ext uri="{FF2B5EF4-FFF2-40B4-BE49-F238E27FC236}">
                <a16:creationId xmlns:a16="http://schemas.microsoft.com/office/drawing/2014/main" id="{BDBDA1F2-F2AC-4FC9-97B0-238B1A978AA2}"/>
              </a:ext>
            </a:extLst>
          </p:cNvPr>
          <p:cNvPicPr>
            <a:picLocks noChangeAspect="1"/>
          </p:cNvPicPr>
          <p:nvPr/>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2836916" y="4501787"/>
            <a:ext cx="373800" cy="149418"/>
          </a:xfrm>
          <a:prstGeom prst="rect">
            <a:avLst/>
          </a:prstGeom>
        </p:spPr>
      </p:pic>
      <p:pic>
        <p:nvPicPr>
          <p:cNvPr id="139" name="Graphic 138">
            <a:extLst>
              <a:ext uri="{FF2B5EF4-FFF2-40B4-BE49-F238E27FC236}">
                <a16:creationId xmlns:a16="http://schemas.microsoft.com/office/drawing/2014/main" id="{2941A368-6ACC-4DFD-90D5-FD89F5342E75}"/>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239538" y="3913582"/>
            <a:ext cx="698591" cy="292823"/>
          </a:xfrm>
          <a:prstGeom prst="rect">
            <a:avLst/>
          </a:prstGeom>
        </p:spPr>
      </p:pic>
      <p:pic>
        <p:nvPicPr>
          <p:cNvPr id="140" name="Graphic 139">
            <a:extLst>
              <a:ext uri="{FF2B5EF4-FFF2-40B4-BE49-F238E27FC236}">
                <a16:creationId xmlns:a16="http://schemas.microsoft.com/office/drawing/2014/main" id="{B85A1AF8-E4BC-4079-A527-0ABDAD3EFF4A}"/>
              </a:ext>
            </a:extLst>
          </p:cNvPr>
          <p:cNvPicPr>
            <a:picLocks noChangeAspect="1"/>
          </p:cNvPicPr>
          <p:nvPr/>
        </p:nvPicPr>
        <p:blipFill>
          <a:blip r:embed="rId43" cstate="print">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2243589" y="4303069"/>
            <a:ext cx="694540" cy="84384"/>
          </a:xfrm>
          <a:prstGeom prst="rect">
            <a:avLst/>
          </a:prstGeom>
        </p:spPr>
      </p:pic>
      <p:pic>
        <p:nvPicPr>
          <p:cNvPr id="141" name="Graphic 140">
            <a:extLst>
              <a:ext uri="{FF2B5EF4-FFF2-40B4-BE49-F238E27FC236}">
                <a16:creationId xmlns:a16="http://schemas.microsoft.com/office/drawing/2014/main" id="{18DF588D-0D67-47D7-B94C-5F83A81D15BA}"/>
              </a:ext>
            </a:extLst>
          </p:cNvPr>
          <p:cNvPicPr>
            <a:picLocks noChangeAspect="1"/>
          </p:cNvPicPr>
          <p:nvPr/>
        </p:nvPicPr>
        <p:blipFill>
          <a:blip r:embed="rId45" cstate="print">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3545081" y="4259353"/>
            <a:ext cx="841953" cy="146730"/>
          </a:xfrm>
          <a:prstGeom prst="rect">
            <a:avLst/>
          </a:prstGeom>
        </p:spPr>
      </p:pic>
      <p:pic>
        <p:nvPicPr>
          <p:cNvPr id="142" name="Graphic 141">
            <a:extLst>
              <a:ext uri="{FF2B5EF4-FFF2-40B4-BE49-F238E27FC236}">
                <a16:creationId xmlns:a16="http://schemas.microsoft.com/office/drawing/2014/main" id="{D4CA2595-8C21-43C3-A720-5E36B8A54154}"/>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4767393" y="3959630"/>
            <a:ext cx="639725" cy="167445"/>
          </a:xfrm>
          <a:prstGeom prst="rect">
            <a:avLst/>
          </a:prstGeom>
        </p:spPr>
      </p:pic>
      <p:pic>
        <p:nvPicPr>
          <p:cNvPr id="143" name="Graphic 142">
            <a:extLst>
              <a:ext uri="{FF2B5EF4-FFF2-40B4-BE49-F238E27FC236}">
                <a16:creationId xmlns:a16="http://schemas.microsoft.com/office/drawing/2014/main" id="{A821957F-6317-44BC-8BC9-DC7A8E364F69}"/>
              </a:ext>
            </a:extLst>
          </p:cNvPr>
          <p:cNvPicPr>
            <a:picLocks noChangeAspect="1"/>
          </p:cNvPicPr>
          <p:nvPr/>
        </p:nvPicPr>
        <p:blipFill>
          <a:blip r:embed="rId49" cstate="print">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4770109" y="4525953"/>
            <a:ext cx="615911" cy="123182"/>
          </a:xfrm>
          <a:prstGeom prst="rect">
            <a:avLst/>
          </a:prstGeom>
        </p:spPr>
      </p:pic>
      <p:pic>
        <p:nvPicPr>
          <p:cNvPr id="144" name="Graphic 143">
            <a:extLst>
              <a:ext uri="{FF2B5EF4-FFF2-40B4-BE49-F238E27FC236}">
                <a16:creationId xmlns:a16="http://schemas.microsoft.com/office/drawing/2014/main" id="{AA2B5606-EEF0-4015-BED1-2BCF0FC878D3}"/>
              </a:ext>
            </a:extLst>
          </p:cNvPr>
          <p:cNvPicPr>
            <a:picLocks noChangeAspect="1"/>
          </p:cNvPicPr>
          <p:nvPr/>
        </p:nvPicPr>
        <p:blipFill>
          <a:blip r:embed="rId51" cstate="print">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5899485" y="1882161"/>
            <a:ext cx="285088" cy="170485"/>
          </a:xfrm>
          <a:prstGeom prst="rect">
            <a:avLst/>
          </a:prstGeom>
        </p:spPr>
      </p:pic>
      <p:pic>
        <p:nvPicPr>
          <p:cNvPr id="145" name="Picture 144">
            <a:extLst>
              <a:ext uri="{FF2B5EF4-FFF2-40B4-BE49-F238E27FC236}">
                <a16:creationId xmlns:a16="http://schemas.microsoft.com/office/drawing/2014/main" id="{4289A850-B920-4DFB-971B-D9EDADC9B4CC}"/>
              </a:ext>
            </a:extLst>
          </p:cNvPr>
          <p:cNvPicPr>
            <a:picLocks noChangeAspect="1"/>
          </p:cNvPicPr>
          <p:nvPr/>
        </p:nvPicPr>
        <p:blipFill>
          <a:blip r:embed="rId53" cstate="print">
            <a:biLevel thresh="25000"/>
            <a:extLst>
              <a:ext uri="{28A0092B-C50C-407E-A947-70E740481C1C}">
                <a14:useLocalDpi xmlns:a14="http://schemas.microsoft.com/office/drawing/2010/main"/>
              </a:ext>
            </a:extLst>
          </a:blip>
          <a:stretch>
            <a:fillRect/>
          </a:stretch>
        </p:blipFill>
        <p:spPr>
          <a:xfrm>
            <a:off x="5920520" y="1649407"/>
            <a:ext cx="883669" cy="89322"/>
          </a:xfrm>
          <a:prstGeom prst="rect">
            <a:avLst/>
          </a:prstGeom>
        </p:spPr>
      </p:pic>
      <p:pic>
        <p:nvPicPr>
          <p:cNvPr id="146" name="Graphic 145">
            <a:extLst>
              <a:ext uri="{FF2B5EF4-FFF2-40B4-BE49-F238E27FC236}">
                <a16:creationId xmlns:a16="http://schemas.microsoft.com/office/drawing/2014/main" id="{94284A88-4D58-4FDE-A68A-696CF3E91219}"/>
              </a:ext>
            </a:extLst>
          </p:cNvPr>
          <p:cNvPicPr>
            <a:picLocks noChangeAspect="1"/>
          </p:cNvPicPr>
          <p:nvPr/>
        </p:nvPicPr>
        <p:blipFill>
          <a:blip r:embed="rId54" cstate="print">
            <a:extLst>
              <a:ext uri="{28A0092B-C50C-407E-A947-70E740481C1C}">
                <a14:useLocalDpi xmlns:a14="http://schemas.microsoft.com/office/drawing/2010/main"/>
              </a:ext>
              <a:ext uri="{96DAC541-7B7A-43D3-8B79-37D633B846F1}">
                <asvg:svgBlip xmlns:asvg="http://schemas.microsoft.com/office/drawing/2016/SVG/main" r:embed="rId55"/>
              </a:ext>
            </a:extLst>
          </a:blip>
          <a:stretch>
            <a:fillRect/>
          </a:stretch>
        </p:blipFill>
        <p:spPr>
          <a:xfrm>
            <a:off x="2225293" y="4511360"/>
            <a:ext cx="448535" cy="149418"/>
          </a:xfrm>
          <a:prstGeom prst="rect">
            <a:avLst/>
          </a:prstGeom>
        </p:spPr>
      </p:pic>
      <p:pic>
        <p:nvPicPr>
          <p:cNvPr id="147" name="Graphic 146">
            <a:extLst>
              <a:ext uri="{FF2B5EF4-FFF2-40B4-BE49-F238E27FC236}">
                <a16:creationId xmlns:a16="http://schemas.microsoft.com/office/drawing/2014/main" id="{049D7AE5-39F4-4D07-86EA-365D55A3C7D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340027" y="4115309"/>
            <a:ext cx="333375" cy="200025"/>
          </a:xfrm>
          <a:prstGeom prst="rect">
            <a:avLst/>
          </a:prstGeom>
        </p:spPr>
      </p:pic>
      <p:cxnSp>
        <p:nvCxnSpPr>
          <p:cNvPr id="148" name="Straight Connector 147">
            <a:extLst>
              <a:ext uri="{FF2B5EF4-FFF2-40B4-BE49-F238E27FC236}">
                <a16:creationId xmlns:a16="http://schemas.microsoft.com/office/drawing/2014/main" id="{5062E531-7DBD-4542-8E5F-15D5CA459129}"/>
              </a:ext>
            </a:extLst>
          </p:cNvPr>
          <p:cNvCxnSpPr>
            <a:cxnSpLocks/>
          </p:cNvCxnSpPr>
          <p:nvPr/>
        </p:nvCxnSpPr>
        <p:spPr>
          <a:xfrm>
            <a:off x="2217353" y="4757545"/>
            <a:ext cx="3497413"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7E8A1E0-98D4-4B2E-863E-1B39D159E943}"/>
              </a:ext>
            </a:extLst>
          </p:cNvPr>
          <p:cNvCxnSpPr>
            <a:cxnSpLocks/>
          </p:cNvCxnSpPr>
          <p:nvPr/>
        </p:nvCxnSpPr>
        <p:spPr>
          <a:xfrm>
            <a:off x="6047710" y="4757545"/>
            <a:ext cx="974288"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1804643-F596-4D1A-8656-227C1082DFD8}"/>
              </a:ext>
            </a:extLst>
          </p:cNvPr>
          <p:cNvCxnSpPr>
            <a:cxnSpLocks/>
          </p:cNvCxnSpPr>
          <p:nvPr/>
        </p:nvCxnSpPr>
        <p:spPr>
          <a:xfrm>
            <a:off x="6047710" y="1181721"/>
            <a:ext cx="974288" cy="0"/>
          </a:xfrm>
          <a:prstGeom prst="line">
            <a:avLst/>
          </a:prstGeom>
          <a:ln w="12700">
            <a:solidFill>
              <a:srgbClr val="43FFC0"/>
            </a:solidFill>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592E9354-D757-4753-A390-46A5F81CFB91}"/>
              </a:ext>
            </a:extLst>
          </p:cNvPr>
          <p:cNvPicPr>
            <a:picLocks noChangeAspect="1"/>
          </p:cNvPicPr>
          <p:nvPr/>
        </p:nvPicPr>
        <p:blipFill>
          <a:blip r:embed="rId58" cstate="print">
            <a:extLst>
              <a:ext uri="{28A0092B-C50C-407E-A947-70E740481C1C}">
                <a14:useLocalDpi xmlns:a14="http://schemas.microsoft.com/office/drawing/2010/main"/>
              </a:ext>
              <a:ext uri="{96DAC541-7B7A-43D3-8B79-37D633B846F1}">
                <asvg:svgBlip xmlns:asvg="http://schemas.microsoft.com/office/drawing/2016/SVG/main" r:embed="rId59"/>
              </a:ext>
            </a:extLst>
          </a:blip>
          <a:stretch>
            <a:fillRect/>
          </a:stretch>
        </p:blipFill>
        <p:spPr>
          <a:xfrm>
            <a:off x="4775135" y="4215930"/>
            <a:ext cx="448535" cy="219170"/>
          </a:xfrm>
          <a:prstGeom prst="rect">
            <a:avLst/>
          </a:prstGeom>
        </p:spPr>
      </p:pic>
      <p:sp>
        <p:nvSpPr>
          <p:cNvPr id="56" name="Title 7">
            <a:extLst>
              <a:ext uri="{FF2B5EF4-FFF2-40B4-BE49-F238E27FC236}">
                <a16:creationId xmlns:a16="http://schemas.microsoft.com/office/drawing/2014/main" id="{C3CC2262-CD36-4FB0-9F6F-24728211DBBA}"/>
              </a:ext>
            </a:extLst>
          </p:cNvPr>
          <p:cNvSpPr txBox="1">
            <a:spLocks/>
          </p:cNvSpPr>
          <p:nvPr/>
        </p:nvSpPr>
        <p:spPr>
          <a:xfrm>
            <a:off x="360000" y="171451"/>
            <a:ext cx="8363938" cy="430887"/>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pPr>
              <a:defRPr/>
            </a:pPr>
            <a:r>
              <a:rPr lang="ko-KR" altLang="en-US" sz="2800" dirty="0"/>
              <a:t>클라우드</a:t>
            </a:r>
            <a:r>
              <a:rPr lang="en-US" altLang="ko-KR" sz="2800" dirty="0"/>
              <a:t>, </a:t>
            </a:r>
            <a:r>
              <a:rPr lang="ko-KR" altLang="en-US" sz="2800" dirty="0"/>
              <a:t>가상화</a:t>
            </a:r>
            <a:r>
              <a:rPr lang="en-US" altLang="ko-KR" sz="2800" dirty="0"/>
              <a:t>, </a:t>
            </a:r>
            <a:r>
              <a:rPr lang="ko-KR" altLang="en-US" sz="2800" dirty="0"/>
              <a:t>물리서버를 위한 단일 플랫폼</a:t>
            </a:r>
          </a:p>
        </p:txBody>
      </p:sp>
    </p:spTree>
    <p:extLst>
      <p:ext uri="{BB962C8B-B14F-4D97-AF65-F5344CB8AC3E}">
        <p14:creationId xmlns:p14="http://schemas.microsoft.com/office/powerpoint/2010/main" val="2246100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en-US" altLang="ko-KR" dirty="0"/>
              <a:t>Veeam Cloud Data Management </a:t>
            </a:r>
            <a:r>
              <a:rPr lang="ko-KR" altLang="en-US" dirty="0"/>
              <a:t>플랫폼</a:t>
            </a:r>
            <a:endParaRPr lang="en-US" dirty="0">
              <a:solidFill>
                <a:srgbClr val="93EB20"/>
              </a:solidFill>
            </a:endParaRPr>
          </a:p>
        </p:txBody>
      </p:sp>
      <p:grpSp>
        <p:nvGrpSpPr>
          <p:cNvPr id="13" name="Group 39">
            <a:extLst>
              <a:ext uri="{FF2B5EF4-FFF2-40B4-BE49-F238E27FC236}">
                <a16:creationId xmlns:a16="http://schemas.microsoft.com/office/drawing/2014/main" id="{86838929-6A2B-42E8-950C-9DCC1444BF16}"/>
              </a:ext>
            </a:extLst>
          </p:cNvPr>
          <p:cNvGrpSpPr/>
          <p:nvPr/>
        </p:nvGrpSpPr>
        <p:grpSpPr>
          <a:xfrm>
            <a:off x="3353287" y="1278632"/>
            <a:ext cx="1097634" cy="2522247"/>
            <a:chOff x="1097011" y="1328738"/>
            <a:chExt cx="1911068" cy="3052762"/>
          </a:xfrm>
        </p:grpSpPr>
        <p:sp>
          <p:nvSpPr>
            <p:cNvPr id="14" name="Freeform: Shape 40">
              <a:extLst>
                <a:ext uri="{FF2B5EF4-FFF2-40B4-BE49-F238E27FC236}">
                  <a16:creationId xmlns:a16="http://schemas.microsoft.com/office/drawing/2014/main" id="{FDF981F7-4EFA-4E9C-B2D3-1740BCCDBF94}"/>
                </a:ext>
              </a:extLst>
            </p:cNvPr>
            <p:cNvSpPr/>
            <p:nvPr/>
          </p:nvSpPr>
          <p:spPr bwMode="auto">
            <a:xfrm flipV="1">
              <a:off x="1097011" y="2861490"/>
              <a:ext cx="1911068" cy="45719"/>
            </a:xfrm>
            <a:custGeom>
              <a:avLst/>
              <a:gdLst>
                <a:gd name="connsiteX0" fmla="*/ 1466850 w 1466850"/>
                <a:gd name="connsiteY0" fmla="*/ 0 h 0"/>
                <a:gd name="connsiteX1" fmla="*/ 0 w 1466850"/>
                <a:gd name="connsiteY1" fmla="*/ 0 h 0"/>
              </a:gdLst>
              <a:ahLst/>
              <a:cxnLst>
                <a:cxn ang="0">
                  <a:pos x="connsiteX0" y="connsiteY0"/>
                </a:cxn>
                <a:cxn ang="0">
                  <a:pos x="connsiteX1" y="connsiteY1"/>
                </a:cxn>
              </a:cxnLst>
              <a:rect l="l" t="t" r="r" b="b"/>
              <a:pathLst>
                <a:path w="1466850">
                  <a:moveTo>
                    <a:pt x="1466850" y="0"/>
                  </a:moveTo>
                  <a:lnTo>
                    <a:pt x="0" y="0"/>
                  </a:lnTo>
                </a:path>
              </a:pathLst>
            </a:custGeom>
            <a:noFill/>
            <a:ln w="12700">
              <a:gradFill>
                <a:gsLst>
                  <a:gs pos="21000">
                    <a:srgbClr val="93EB20"/>
                  </a:gs>
                  <a:gs pos="0">
                    <a:srgbClr val="93EB20">
                      <a:alpha val="0"/>
                    </a:srgbClr>
                  </a:gs>
                  <a:gs pos="100000">
                    <a:srgbClr val="93EB20"/>
                  </a:gs>
                </a:gsLst>
                <a:lin ang="108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sp>
          <p:nvSpPr>
            <p:cNvPr id="15" name="Freeform: Shape 41">
              <a:extLst>
                <a:ext uri="{FF2B5EF4-FFF2-40B4-BE49-F238E27FC236}">
                  <a16:creationId xmlns:a16="http://schemas.microsoft.com/office/drawing/2014/main" id="{35E398BA-236F-4588-AA61-5A8F716411C7}"/>
                </a:ext>
              </a:extLst>
            </p:cNvPr>
            <p:cNvSpPr/>
            <p:nvPr/>
          </p:nvSpPr>
          <p:spPr bwMode="auto">
            <a:xfrm>
              <a:off x="2471738" y="1328738"/>
              <a:ext cx="528637" cy="0"/>
            </a:xfrm>
            <a:custGeom>
              <a:avLst/>
              <a:gdLst>
                <a:gd name="connsiteX0" fmla="*/ 528637 w 528637"/>
                <a:gd name="connsiteY0" fmla="*/ 0 h 0"/>
                <a:gd name="connsiteX1" fmla="*/ 0 w 528637"/>
                <a:gd name="connsiteY1" fmla="*/ 0 h 0"/>
              </a:gdLst>
              <a:ahLst/>
              <a:cxnLst>
                <a:cxn ang="0">
                  <a:pos x="connsiteX0" y="connsiteY0"/>
                </a:cxn>
                <a:cxn ang="0">
                  <a:pos x="connsiteX1" y="connsiteY1"/>
                </a:cxn>
              </a:cxnLst>
              <a:rect l="l" t="t" r="r" b="b"/>
              <a:pathLst>
                <a:path w="528637">
                  <a:moveTo>
                    <a:pt x="528637" y="0"/>
                  </a:moveTo>
                  <a:lnTo>
                    <a:pt x="0" y="0"/>
                  </a:lnTo>
                </a:path>
              </a:pathLst>
            </a:custGeom>
            <a:noFill/>
            <a:ln w="12700">
              <a:gradFill>
                <a:gsLst>
                  <a:gs pos="0">
                    <a:srgbClr val="93EB20"/>
                  </a:gs>
                  <a:gs pos="100000">
                    <a:srgbClr val="93EB20">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sp>
          <p:nvSpPr>
            <p:cNvPr id="16" name="Freeform: Shape 42">
              <a:extLst>
                <a:ext uri="{FF2B5EF4-FFF2-40B4-BE49-F238E27FC236}">
                  <a16:creationId xmlns:a16="http://schemas.microsoft.com/office/drawing/2014/main" id="{090EF344-81E3-4F95-8476-97B891B392C7}"/>
                </a:ext>
              </a:extLst>
            </p:cNvPr>
            <p:cNvSpPr/>
            <p:nvPr/>
          </p:nvSpPr>
          <p:spPr bwMode="auto">
            <a:xfrm>
              <a:off x="2471738" y="2078832"/>
              <a:ext cx="528637" cy="0"/>
            </a:xfrm>
            <a:custGeom>
              <a:avLst/>
              <a:gdLst>
                <a:gd name="connsiteX0" fmla="*/ 528637 w 528637"/>
                <a:gd name="connsiteY0" fmla="*/ 0 h 0"/>
                <a:gd name="connsiteX1" fmla="*/ 0 w 528637"/>
                <a:gd name="connsiteY1" fmla="*/ 0 h 0"/>
              </a:gdLst>
              <a:ahLst/>
              <a:cxnLst>
                <a:cxn ang="0">
                  <a:pos x="connsiteX0" y="connsiteY0"/>
                </a:cxn>
                <a:cxn ang="0">
                  <a:pos x="connsiteX1" y="connsiteY1"/>
                </a:cxn>
              </a:cxnLst>
              <a:rect l="l" t="t" r="r" b="b"/>
              <a:pathLst>
                <a:path w="528637">
                  <a:moveTo>
                    <a:pt x="528637" y="0"/>
                  </a:moveTo>
                  <a:lnTo>
                    <a:pt x="0" y="0"/>
                  </a:lnTo>
                </a:path>
              </a:pathLst>
            </a:custGeom>
            <a:noFill/>
            <a:ln w="12700">
              <a:gradFill>
                <a:gsLst>
                  <a:gs pos="0">
                    <a:srgbClr val="93EB20"/>
                  </a:gs>
                  <a:gs pos="100000">
                    <a:srgbClr val="93EB20">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sp>
          <p:nvSpPr>
            <p:cNvPr id="17" name="Freeform: Shape 43">
              <a:extLst>
                <a:ext uri="{FF2B5EF4-FFF2-40B4-BE49-F238E27FC236}">
                  <a16:creationId xmlns:a16="http://schemas.microsoft.com/office/drawing/2014/main" id="{9E40100C-C826-4C9A-B9B1-65B6082DD960}"/>
                </a:ext>
              </a:extLst>
            </p:cNvPr>
            <p:cNvSpPr/>
            <p:nvPr/>
          </p:nvSpPr>
          <p:spPr bwMode="auto">
            <a:xfrm>
              <a:off x="2471738" y="3629025"/>
              <a:ext cx="528637" cy="0"/>
            </a:xfrm>
            <a:custGeom>
              <a:avLst/>
              <a:gdLst>
                <a:gd name="connsiteX0" fmla="*/ 528637 w 528637"/>
                <a:gd name="connsiteY0" fmla="*/ 0 h 0"/>
                <a:gd name="connsiteX1" fmla="*/ 0 w 528637"/>
                <a:gd name="connsiteY1" fmla="*/ 0 h 0"/>
              </a:gdLst>
              <a:ahLst/>
              <a:cxnLst>
                <a:cxn ang="0">
                  <a:pos x="connsiteX0" y="connsiteY0"/>
                </a:cxn>
                <a:cxn ang="0">
                  <a:pos x="connsiteX1" y="connsiteY1"/>
                </a:cxn>
              </a:cxnLst>
              <a:rect l="l" t="t" r="r" b="b"/>
              <a:pathLst>
                <a:path w="528637">
                  <a:moveTo>
                    <a:pt x="528637" y="0"/>
                  </a:moveTo>
                  <a:lnTo>
                    <a:pt x="0" y="0"/>
                  </a:lnTo>
                </a:path>
              </a:pathLst>
            </a:custGeom>
            <a:noFill/>
            <a:ln w="12700">
              <a:gradFill>
                <a:gsLst>
                  <a:gs pos="0">
                    <a:srgbClr val="93EB20"/>
                  </a:gs>
                  <a:gs pos="100000">
                    <a:srgbClr val="93EB20">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sp>
          <p:nvSpPr>
            <p:cNvPr id="18" name="Freeform: Shape 44">
              <a:extLst>
                <a:ext uri="{FF2B5EF4-FFF2-40B4-BE49-F238E27FC236}">
                  <a16:creationId xmlns:a16="http://schemas.microsoft.com/office/drawing/2014/main" id="{01EC0A4C-4677-431A-8977-4F7F686E0F8F}"/>
                </a:ext>
              </a:extLst>
            </p:cNvPr>
            <p:cNvSpPr/>
            <p:nvPr/>
          </p:nvSpPr>
          <p:spPr bwMode="auto">
            <a:xfrm>
              <a:off x="2471738" y="4379119"/>
              <a:ext cx="528637" cy="0"/>
            </a:xfrm>
            <a:custGeom>
              <a:avLst/>
              <a:gdLst>
                <a:gd name="connsiteX0" fmla="*/ 528637 w 528637"/>
                <a:gd name="connsiteY0" fmla="*/ 0 h 0"/>
                <a:gd name="connsiteX1" fmla="*/ 0 w 528637"/>
                <a:gd name="connsiteY1" fmla="*/ 0 h 0"/>
              </a:gdLst>
              <a:ahLst/>
              <a:cxnLst>
                <a:cxn ang="0">
                  <a:pos x="connsiteX0" y="connsiteY0"/>
                </a:cxn>
                <a:cxn ang="0">
                  <a:pos x="connsiteX1" y="connsiteY1"/>
                </a:cxn>
              </a:cxnLst>
              <a:rect l="l" t="t" r="r" b="b"/>
              <a:pathLst>
                <a:path w="528637">
                  <a:moveTo>
                    <a:pt x="528637" y="0"/>
                  </a:moveTo>
                  <a:lnTo>
                    <a:pt x="0" y="0"/>
                  </a:lnTo>
                </a:path>
              </a:pathLst>
            </a:custGeom>
            <a:noFill/>
            <a:ln w="12700">
              <a:gradFill>
                <a:gsLst>
                  <a:gs pos="0">
                    <a:srgbClr val="93EB20"/>
                  </a:gs>
                  <a:gs pos="100000">
                    <a:srgbClr val="93EB20">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sp>
          <p:nvSpPr>
            <p:cNvPr id="19" name="Freeform: Shape 45">
              <a:extLst>
                <a:ext uri="{FF2B5EF4-FFF2-40B4-BE49-F238E27FC236}">
                  <a16:creationId xmlns:a16="http://schemas.microsoft.com/office/drawing/2014/main" id="{CC83BE27-4FFE-4C19-949E-4AB14526149F}"/>
                </a:ext>
              </a:extLst>
            </p:cNvPr>
            <p:cNvSpPr/>
            <p:nvPr/>
          </p:nvSpPr>
          <p:spPr bwMode="auto">
            <a:xfrm>
              <a:off x="2471738" y="1328738"/>
              <a:ext cx="0" cy="3052762"/>
            </a:xfrm>
            <a:custGeom>
              <a:avLst/>
              <a:gdLst>
                <a:gd name="connsiteX0" fmla="*/ 0 w 0"/>
                <a:gd name="connsiteY0" fmla="*/ 0 h 3052762"/>
                <a:gd name="connsiteX1" fmla="*/ 0 w 0"/>
                <a:gd name="connsiteY1" fmla="*/ 3052762 h 3052762"/>
              </a:gdLst>
              <a:ahLst/>
              <a:cxnLst>
                <a:cxn ang="0">
                  <a:pos x="connsiteX0" y="connsiteY0"/>
                </a:cxn>
                <a:cxn ang="0">
                  <a:pos x="connsiteX1" y="connsiteY1"/>
                </a:cxn>
              </a:cxnLst>
              <a:rect l="l" t="t" r="r" b="b"/>
              <a:pathLst>
                <a:path h="3052762">
                  <a:moveTo>
                    <a:pt x="0" y="0"/>
                  </a:moveTo>
                  <a:lnTo>
                    <a:pt x="0" y="3052762"/>
                  </a:lnTo>
                </a:path>
              </a:pathLst>
            </a:custGeom>
            <a:no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ru-RU" sz="1350" b="0" i="0" u="none" strike="noStrike" kern="1200" cap="none" spc="0" normalizeH="0" baseline="0" noProof="0">
                <a:ln>
                  <a:noFill/>
                </a:ln>
                <a:solidFill>
                  <a:srgbClr val="FFFFFF"/>
                </a:solidFill>
                <a:effectLst/>
                <a:uLnTx/>
                <a:uFillTx/>
                <a:latin typeface="Tahoma"/>
                <a:ea typeface="+mn-ea"/>
                <a:cs typeface="+mn-cs"/>
              </a:endParaRPr>
            </a:p>
          </p:txBody>
        </p:sp>
      </p:grpSp>
      <p:sp>
        <p:nvSpPr>
          <p:cNvPr id="20" name="Rectangle 46">
            <a:extLst>
              <a:ext uri="{FF2B5EF4-FFF2-40B4-BE49-F238E27FC236}">
                <a16:creationId xmlns:a16="http://schemas.microsoft.com/office/drawing/2014/main" id="{1D473456-EC19-4E78-921C-6A7F5C508475}"/>
              </a:ext>
            </a:extLst>
          </p:cNvPr>
          <p:cNvSpPr/>
          <p:nvPr/>
        </p:nvSpPr>
        <p:spPr bwMode="auto">
          <a:xfrm>
            <a:off x="449192" y="1278631"/>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0" i="0" u="none" strike="noStrike" cap="none" normalizeH="0" baseline="0" noProof="0" dirty="0" err="1">
                <a:ln>
                  <a:noFill/>
                </a:ln>
                <a:solidFill>
                  <a:srgbClr val="43FFC0"/>
                </a:solidFill>
                <a:uLnTx/>
                <a:uFillTx/>
                <a:latin typeface="Tahoma"/>
                <a:ea typeface="Segoe UI" pitchFamily="34" charset="0"/>
                <a:cs typeface="Segoe UI" pitchFamily="34" charset="0"/>
              </a:rPr>
              <a:t>클라</a:t>
            </a:r>
            <a:endParaRPr kumimoji="0" lang="en-US" altLang="ko-KR" sz="1100" b="0" i="0" u="none" strike="noStrike" cap="none" normalizeH="0" baseline="0" noProof="0" dirty="0">
              <a:ln>
                <a:noFill/>
              </a:ln>
              <a:solidFill>
                <a:srgbClr val="43FFC0"/>
              </a:solidFill>
              <a:uLnTx/>
              <a:uFillTx/>
              <a:latin typeface="Tahoma"/>
              <a:ea typeface="Segoe UI" pitchFamily="34" charset="0"/>
              <a:cs typeface="Segoe UI" pitchFamily="34" charset="0"/>
            </a:endParaRPr>
          </a:p>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0" i="0" u="none" strike="noStrike" cap="none" normalizeH="0" baseline="0" noProof="0" dirty="0">
                <a:ln>
                  <a:noFill/>
                </a:ln>
                <a:solidFill>
                  <a:srgbClr val="43FFC0"/>
                </a:solidFill>
                <a:uLnTx/>
                <a:uFillTx/>
                <a:latin typeface="Tahoma"/>
                <a:ea typeface="Segoe UI" pitchFamily="34" charset="0"/>
                <a:cs typeface="Segoe UI" pitchFamily="34" charset="0"/>
              </a:rPr>
              <a:t>우드</a:t>
            </a:r>
          </a:p>
        </p:txBody>
      </p:sp>
      <p:sp>
        <p:nvSpPr>
          <p:cNvPr id="21" name="Rectangle 47">
            <a:extLst>
              <a:ext uri="{FF2B5EF4-FFF2-40B4-BE49-F238E27FC236}">
                <a16:creationId xmlns:a16="http://schemas.microsoft.com/office/drawing/2014/main" id="{0B470BBA-2BE0-47A7-A297-54B7D3A69984}"/>
              </a:ext>
            </a:extLst>
          </p:cNvPr>
          <p:cNvSpPr/>
          <p:nvPr/>
        </p:nvSpPr>
        <p:spPr bwMode="auto">
          <a:xfrm>
            <a:off x="2646734" y="1278631"/>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0" i="0" u="none" strike="noStrike" cap="none" normalizeH="0" baseline="0" noProof="0">
                <a:ln>
                  <a:noFill/>
                </a:ln>
                <a:solidFill>
                  <a:srgbClr val="43FFC0"/>
                </a:solidFill>
                <a:uLnTx/>
                <a:uFillTx/>
                <a:latin typeface="Tahoma"/>
                <a:ea typeface="Segoe UI" pitchFamily="34" charset="0"/>
                <a:cs typeface="Segoe UI" pitchFamily="34" charset="0"/>
              </a:rPr>
              <a:t>물리 환경</a:t>
            </a:r>
          </a:p>
        </p:txBody>
      </p:sp>
      <p:sp>
        <p:nvSpPr>
          <p:cNvPr id="22" name="Rectangle 48">
            <a:extLst>
              <a:ext uri="{FF2B5EF4-FFF2-40B4-BE49-F238E27FC236}">
                <a16:creationId xmlns:a16="http://schemas.microsoft.com/office/drawing/2014/main" id="{CD905A75-D66E-4CFA-B5E8-485F584614C1}"/>
              </a:ext>
            </a:extLst>
          </p:cNvPr>
          <p:cNvSpPr/>
          <p:nvPr/>
        </p:nvSpPr>
        <p:spPr bwMode="auto">
          <a:xfrm>
            <a:off x="1181705" y="1278631"/>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0" i="0" u="none" strike="noStrike" cap="none" normalizeH="0" baseline="0" noProof="0">
                <a:ln>
                  <a:noFill/>
                </a:ln>
                <a:solidFill>
                  <a:srgbClr val="43FFC0"/>
                </a:solidFill>
                <a:uLnTx/>
                <a:uFillTx/>
                <a:latin typeface="Tahoma"/>
                <a:ea typeface="Segoe UI" pitchFamily="34" charset="0"/>
                <a:cs typeface="Segoe UI" pitchFamily="34" charset="0"/>
              </a:rPr>
              <a:t>SaaS</a:t>
            </a:r>
          </a:p>
        </p:txBody>
      </p:sp>
      <p:sp>
        <p:nvSpPr>
          <p:cNvPr id="23" name="Rectangle 49">
            <a:extLst>
              <a:ext uri="{FF2B5EF4-FFF2-40B4-BE49-F238E27FC236}">
                <a16:creationId xmlns:a16="http://schemas.microsoft.com/office/drawing/2014/main" id="{14A687CF-F1A2-4A17-9683-14A1BCE6C945}"/>
              </a:ext>
            </a:extLst>
          </p:cNvPr>
          <p:cNvSpPr/>
          <p:nvPr/>
        </p:nvSpPr>
        <p:spPr bwMode="auto">
          <a:xfrm>
            <a:off x="1914220" y="1278631"/>
            <a:ext cx="635241" cy="457200"/>
          </a:xfrm>
          <a:prstGeom prst="rect">
            <a:avLst/>
          </a:prstGeom>
          <a:solidFill>
            <a:srgbClr val="003738"/>
          </a:solidFill>
          <a:ln w="15875" cap="flat" cmpd="sng" algn="ctr">
            <a:solidFill>
              <a:srgbClr val="43FFC0"/>
            </a:solid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0" i="0" u="none" strike="noStrike" cap="none" normalizeH="0" baseline="0" noProof="0">
                <a:ln>
                  <a:noFill/>
                </a:ln>
                <a:solidFill>
                  <a:srgbClr val="43FFC0"/>
                </a:solidFill>
                <a:uLnTx/>
                <a:uFillTx/>
                <a:latin typeface="Tahoma"/>
                <a:ea typeface="Segoe UI" pitchFamily="34" charset="0"/>
                <a:cs typeface="Segoe UI" pitchFamily="34" charset="0"/>
              </a:rPr>
              <a:t>가상 환경</a:t>
            </a:r>
          </a:p>
        </p:txBody>
      </p:sp>
      <p:sp>
        <p:nvSpPr>
          <p:cNvPr id="24" name="Rectangle 50">
            <a:extLst>
              <a:ext uri="{FF2B5EF4-FFF2-40B4-BE49-F238E27FC236}">
                <a16:creationId xmlns:a16="http://schemas.microsoft.com/office/drawing/2014/main" id="{3E29CD7F-ED3A-4D47-B5DE-23323592B255}"/>
              </a:ext>
            </a:extLst>
          </p:cNvPr>
          <p:cNvSpPr/>
          <p:nvPr/>
        </p:nvSpPr>
        <p:spPr bwMode="auto">
          <a:xfrm>
            <a:off x="452878" y="3374916"/>
            <a:ext cx="2829098" cy="425962"/>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26" name="Rectangle 51">
            <a:extLst>
              <a:ext uri="{FF2B5EF4-FFF2-40B4-BE49-F238E27FC236}">
                <a16:creationId xmlns:a16="http://schemas.microsoft.com/office/drawing/2014/main" id="{227FF72B-F3FE-404A-BE7F-77852FC143F4}"/>
              </a:ext>
            </a:extLst>
          </p:cNvPr>
          <p:cNvSpPr/>
          <p:nvPr/>
        </p:nvSpPr>
        <p:spPr bwMode="auto">
          <a:xfrm>
            <a:off x="452876" y="2660677"/>
            <a:ext cx="2829099" cy="657029"/>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27" name="Rectangle 52">
            <a:extLst>
              <a:ext uri="{FF2B5EF4-FFF2-40B4-BE49-F238E27FC236}">
                <a16:creationId xmlns:a16="http://schemas.microsoft.com/office/drawing/2014/main" id="{B7DF0610-9D4A-4078-9C2C-3342476FE2BF}"/>
              </a:ext>
            </a:extLst>
          </p:cNvPr>
          <p:cNvSpPr/>
          <p:nvPr/>
        </p:nvSpPr>
        <p:spPr bwMode="auto">
          <a:xfrm>
            <a:off x="452876" y="1799382"/>
            <a:ext cx="2829099" cy="378516"/>
          </a:xfrm>
          <a:prstGeom prst="rect">
            <a:avLst/>
          </a:prstGeom>
          <a:solidFill>
            <a:srgbClr val="00DA43"/>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28" name="TextBox 27">
            <a:extLst>
              <a:ext uri="{FF2B5EF4-FFF2-40B4-BE49-F238E27FC236}">
                <a16:creationId xmlns:a16="http://schemas.microsoft.com/office/drawing/2014/main" id="{DAB8B66E-29D0-4C85-99FE-85C86E6E4E41}"/>
              </a:ext>
            </a:extLst>
          </p:cNvPr>
          <p:cNvSpPr txBox="1"/>
          <p:nvPr/>
        </p:nvSpPr>
        <p:spPr>
          <a:xfrm>
            <a:off x="372701" y="2685659"/>
            <a:ext cx="2989450" cy="307777"/>
          </a:xfrm>
          <a:prstGeom prst="rect">
            <a:avLst/>
          </a:prstGeom>
          <a:ln>
            <a:noFill/>
          </a:ln>
        </p:spPr>
        <p:txBody>
          <a:bodyPr wrap="square" lIns="0" rIns="0"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sz="1400" b="1" i="0" u="none" strike="noStrike" cap="none" normalizeH="0" baseline="0" noProof="0" dirty="0">
                <a:ln>
                  <a:noFill/>
                </a:ln>
                <a:solidFill>
                  <a:srgbClr val="003738"/>
                </a:solidFill>
                <a:uLnTx/>
                <a:uFillTx/>
                <a:latin typeface="Tahoma"/>
                <a:ea typeface="Tahoma" panose="020B0604030504040204" pitchFamily="34" charset="0"/>
                <a:cs typeface="Tahoma" panose="020B0604030504040204" pitchFamily="34" charset="0"/>
              </a:rPr>
              <a:t>백업 및 복제</a:t>
            </a:r>
          </a:p>
        </p:txBody>
      </p:sp>
      <p:sp>
        <p:nvSpPr>
          <p:cNvPr id="29" name="Rectangle 54">
            <a:extLst>
              <a:ext uri="{FF2B5EF4-FFF2-40B4-BE49-F238E27FC236}">
                <a16:creationId xmlns:a16="http://schemas.microsoft.com/office/drawing/2014/main" id="{4CA805EB-AE89-4195-9171-1A5E95724539}"/>
              </a:ext>
            </a:extLst>
          </p:cNvPr>
          <p:cNvSpPr/>
          <p:nvPr/>
        </p:nvSpPr>
        <p:spPr>
          <a:xfrm>
            <a:off x="381564" y="1836762"/>
            <a:ext cx="2971724" cy="307777"/>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ko-KR" sz="1400" b="1" i="0" u="none" strike="noStrike" cap="none" normalizeH="0" baseline="0" noProof="0" dirty="0">
                <a:ln>
                  <a:noFill/>
                </a:ln>
                <a:solidFill>
                  <a:srgbClr val="003738"/>
                </a:solidFill>
                <a:uLnTx/>
                <a:uFillTx/>
                <a:latin typeface="Tahoma"/>
                <a:ea typeface="+mn-ea"/>
                <a:cs typeface="+mn-cs"/>
              </a:rPr>
              <a:t>모니터링 및 분석</a:t>
            </a:r>
          </a:p>
        </p:txBody>
      </p:sp>
      <p:sp>
        <p:nvSpPr>
          <p:cNvPr id="30" name="Rectangle 55">
            <a:extLst>
              <a:ext uri="{FF2B5EF4-FFF2-40B4-BE49-F238E27FC236}">
                <a16:creationId xmlns:a16="http://schemas.microsoft.com/office/drawing/2014/main" id="{0F1D0D97-ED1A-4163-924D-EB84A82C1F90}"/>
              </a:ext>
            </a:extLst>
          </p:cNvPr>
          <p:cNvSpPr/>
          <p:nvPr/>
        </p:nvSpPr>
        <p:spPr bwMode="auto">
          <a:xfrm>
            <a:off x="1274730" y="3015990"/>
            <a:ext cx="1185390" cy="202403"/>
          </a:xfrm>
          <a:prstGeom prst="rect">
            <a:avLst/>
          </a:prstGeom>
          <a:solidFill>
            <a:srgbClr val="00DA43"/>
          </a:solidFill>
          <a:ln>
            <a:solidFill>
              <a:srgbClr val="003738"/>
            </a:solidFill>
            <a:prstDash val="dash"/>
          </a:ln>
        </p:spPr>
        <p:txBody>
          <a:bodyPr rot="0" spcFirstLastPara="0" vertOverflow="overflow" horzOverflow="overflow" vert="horz" wrap="square" lIns="68580" tIns="68580" rIns="36576"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r>
              <a:rPr kumimoji="0" lang="ko-KR" sz="1100" b="1" i="0" u="none" strike="noStrike" cap="none" normalizeH="0" baseline="0" noProof="0">
                <a:ln>
                  <a:noFill/>
                </a:ln>
                <a:solidFill>
                  <a:srgbClr val="003738"/>
                </a:solidFill>
                <a:uLnTx/>
                <a:uFillTx/>
                <a:latin typeface="Tahoma"/>
                <a:ea typeface="Segoe UI" pitchFamily="34" charset="0"/>
                <a:cs typeface="Tahoma" panose="020B0604030504040204" pitchFamily="34" charset="0"/>
              </a:rPr>
              <a:t>DataLabs</a:t>
            </a:r>
          </a:p>
        </p:txBody>
      </p:sp>
      <p:sp>
        <p:nvSpPr>
          <p:cNvPr id="31" name="Rectangle 56">
            <a:extLst>
              <a:ext uri="{FF2B5EF4-FFF2-40B4-BE49-F238E27FC236}">
                <a16:creationId xmlns:a16="http://schemas.microsoft.com/office/drawing/2014/main" id="{8A59331E-8439-4992-AAD1-A8867B5073E4}"/>
              </a:ext>
            </a:extLst>
          </p:cNvPr>
          <p:cNvSpPr/>
          <p:nvPr/>
        </p:nvSpPr>
        <p:spPr bwMode="auto">
          <a:xfrm>
            <a:off x="452876" y="2242275"/>
            <a:ext cx="2829099" cy="361192"/>
          </a:xfrm>
          <a:prstGeom prst="rect">
            <a:avLst/>
          </a:prstGeom>
          <a:solidFill>
            <a:srgbClr val="43FFC0"/>
          </a:solidFill>
          <a:ln w="9525" cap="flat" cmpd="sng" algn="ctr">
            <a:noFill/>
            <a:prstDash val="solid"/>
            <a:headEnd type="none" w="med" len="med"/>
            <a:tailEnd type="none" w="med" len="med"/>
          </a:ln>
          <a:effectLst/>
        </p:spPr>
        <p:txBody>
          <a:bodyPr rot="0" spcFirstLastPara="0" vertOverflow="overflow" horzOverflow="overflow" vert="horz" wrap="square" lIns="68580" tIns="68580" rIns="68580" bIns="68580" numCol="1" spcCol="0" rtlCol="0" fromWordArt="0" anchor="ctr" anchorCtr="0" forceAA="0" compatLnSpc="1">
            <a:prstTxWarp prst="textNoShape">
              <a:avLst/>
            </a:prstTxWarp>
            <a:noAutofit/>
          </a:bodyPr>
          <a:lstStyle/>
          <a:p>
            <a:pPr marL="0" marR="0" lvl="0" indent="0" algn="ctr" defTabSz="914054"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sp>
        <p:nvSpPr>
          <p:cNvPr id="32" name="TextBox 31">
            <a:extLst>
              <a:ext uri="{FF2B5EF4-FFF2-40B4-BE49-F238E27FC236}">
                <a16:creationId xmlns:a16="http://schemas.microsoft.com/office/drawing/2014/main" id="{4156E5F7-B9AF-49CC-800A-13129C50360A}"/>
              </a:ext>
            </a:extLst>
          </p:cNvPr>
          <p:cNvSpPr txBox="1"/>
          <p:nvPr/>
        </p:nvSpPr>
        <p:spPr>
          <a:xfrm>
            <a:off x="937659" y="2270862"/>
            <a:ext cx="1859536" cy="307777"/>
          </a:xfrm>
          <a:prstGeom prst="rect">
            <a:avLst/>
          </a:prstGeom>
          <a:ln>
            <a:noFill/>
          </a:ln>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sz="1400" b="1" i="0" u="none" strike="noStrike" cap="none" normalizeH="0" baseline="0" noProof="0" dirty="0">
                <a:ln>
                  <a:noFill/>
                </a:ln>
                <a:solidFill>
                  <a:srgbClr val="003738"/>
                </a:solidFill>
                <a:uLnTx/>
                <a:uFillTx/>
                <a:latin typeface="Tahoma"/>
                <a:ea typeface="Tahoma" panose="020B0604030504040204" pitchFamily="34" charset="0"/>
                <a:cs typeface="Tahoma" panose="020B0604030504040204" pitchFamily="34" charset="0"/>
              </a:rPr>
              <a:t>통합 서비스</a:t>
            </a:r>
          </a:p>
        </p:txBody>
      </p:sp>
      <p:sp>
        <p:nvSpPr>
          <p:cNvPr id="33" name="TextBox 32">
            <a:extLst>
              <a:ext uri="{FF2B5EF4-FFF2-40B4-BE49-F238E27FC236}">
                <a16:creationId xmlns:a16="http://schemas.microsoft.com/office/drawing/2014/main" id="{73D6483C-1920-4723-B2E6-2603A6933015}"/>
              </a:ext>
            </a:extLst>
          </p:cNvPr>
          <p:cNvSpPr txBox="1"/>
          <p:nvPr/>
        </p:nvSpPr>
        <p:spPr>
          <a:xfrm>
            <a:off x="422965" y="3435891"/>
            <a:ext cx="2888922" cy="307777"/>
          </a:xfrm>
          <a:prstGeom prst="rect">
            <a:avLst/>
          </a:prstGeom>
          <a:ln>
            <a:noFill/>
          </a:ln>
        </p:spPr>
        <p:txBody>
          <a:bodyPr wrap="square" rtlCol="0" anchor="ctr">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sz="1400" b="1" i="0" u="none" strike="noStrike" cap="none" normalizeH="0" baseline="0" noProof="0" dirty="0">
                <a:ln>
                  <a:noFill/>
                </a:ln>
                <a:solidFill>
                  <a:srgbClr val="003738"/>
                </a:solidFill>
                <a:uLnTx/>
                <a:uFillTx/>
                <a:latin typeface="Tahoma"/>
                <a:ea typeface="Tahoma" panose="020B0604030504040204" pitchFamily="34" charset="0"/>
                <a:cs typeface="Tahoma" panose="020B0604030504040204" pitchFamily="34" charset="0"/>
              </a:rPr>
              <a:t>범용 스토리지 API</a:t>
            </a:r>
            <a:r>
              <a:rPr kumimoji="0" lang="en-US" altLang="ko-KR" sz="1400" b="1" i="0" u="none" strike="noStrike" cap="none" normalizeH="0" baseline="0" noProof="0" dirty="0">
                <a:ln>
                  <a:noFill/>
                </a:ln>
                <a:solidFill>
                  <a:srgbClr val="003738"/>
                </a:solidFill>
                <a:uLnTx/>
                <a:uFillTx/>
                <a:latin typeface="Tahoma"/>
                <a:ea typeface="Tahoma" panose="020B0604030504040204" pitchFamily="34" charset="0"/>
                <a:cs typeface="Tahoma" panose="020B0604030504040204" pitchFamily="34" charset="0"/>
              </a:rPr>
              <a:t>s</a:t>
            </a:r>
            <a:endParaRPr kumimoji="0" lang="ko-KR" sz="1400" b="1" i="0" u="none" strike="noStrike" cap="none" normalizeH="0" baseline="0" noProof="0" dirty="0">
              <a:ln>
                <a:noFill/>
              </a:ln>
              <a:solidFill>
                <a:srgbClr val="003738"/>
              </a:solidFill>
              <a:uLnTx/>
              <a:uFillTx/>
              <a:latin typeface="Tahoma"/>
              <a:ea typeface="Tahoma" panose="020B0604030504040204" pitchFamily="34" charset="0"/>
              <a:cs typeface="Tahoma" panose="020B0604030504040204" pitchFamily="34" charset="0"/>
            </a:endParaRPr>
          </a:p>
        </p:txBody>
      </p:sp>
      <p:sp>
        <p:nvSpPr>
          <p:cNvPr id="34" name="Rectangle 75">
            <a:extLst>
              <a:ext uri="{FF2B5EF4-FFF2-40B4-BE49-F238E27FC236}">
                <a16:creationId xmlns:a16="http://schemas.microsoft.com/office/drawing/2014/main" id="{171763D4-583A-42F9-BD7B-636F72C25F27}"/>
              </a:ext>
            </a:extLst>
          </p:cNvPr>
          <p:cNvSpPr/>
          <p:nvPr/>
        </p:nvSpPr>
        <p:spPr>
          <a:xfrm>
            <a:off x="242581" y="4317382"/>
            <a:ext cx="8658839" cy="523220"/>
          </a:xfrm>
          <a:prstGeom prst="rect">
            <a:avLst/>
          </a:prstGeom>
        </p:spPr>
        <p:txBody>
          <a:bodyPr wrap="square">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altLang="en-US" sz="1400" b="0" i="0" u="none" strike="noStrike" cap="none" normalizeH="0" baseline="0" noProof="0" dirty="0">
                <a:ln w="3175">
                  <a:noFill/>
                </a:ln>
                <a:solidFill>
                  <a:srgbClr val="93EB20"/>
                </a:solidFill>
                <a:uLnTx/>
                <a:uFillTx/>
                <a:latin typeface="Tahoma"/>
                <a:ea typeface="+mn-ea"/>
                <a:cs typeface="Tahoma" panose="020B0604030504040204" pitchFamily="34" charset="0"/>
              </a:rPr>
              <a:t>완벽한</a:t>
            </a:r>
            <a:r>
              <a:rPr kumimoji="0" lang="ko-KR" sz="1400" b="0" i="0" u="none" strike="noStrike" cap="none" normalizeH="0" baseline="0" noProof="0" dirty="0">
                <a:ln w="3175">
                  <a:noFill/>
                </a:ln>
                <a:solidFill>
                  <a:srgbClr val="93EB20"/>
                </a:solidFill>
                <a:uLnTx/>
                <a:uFillTx/>
                <a:latin typeface="Tahoma"/>
                <a:ea typeface="+mn-ea"/>
                <a:cs typeface="Tahoma" panose="020B0604030504040204" pitchFamily="34" charset="0"/>
              </a:rPr>
              <a:t> 데이터 관리 및 보호를 구현하고 </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ko-KR" sz="1400" b="0" i="0" u="none" strike="noStrike" cap="none" normalizeH="0" baseline="0" noProof="0" dirty="0">
                <a:ln w="3175">
                  <a:noFill/>
                </a:ln>
                <a:solidFill>
                  <a:srgbClr val="93EB20"/>
                </a:solidFill>
                <a:uLnTx/>
                <a:uFillTx/>
                <a:latin typeface="Tahoma"/>
                <a:ea typeface="+mn-ea"/>
                <a:cs typeface="Tahoma" panose="020B0604030504040204" pitchFamily="34" charset="0"/>
              </a:rPr>
              <a:t>데이터를 재사용하여 데이터 센터와 클라우드 전체에 혁신 적용</a:t>
            </a:r>
          </a:p>
        </p:txBody>
      </p:sp>
      <p:grpSp>
        <p:nvGrpSpPr>
          <p:cNvPr id="35" name="Group 7">
            <a:extLst>
              <a:ext uri="{FF2B5EF4-FFF2-40B4-BE49-F238E27FC236}">
                <a16:creationId xmlns:a16="http://schemas.microsoft.com/office/drawing/2014/main" id="{5575599D-6DEF-46F5-BF57-0A2A1A696341}"/>
              </a:ext>
            </a:extLst>
          </p:cNvPr>
          <p:cNvGrpSpPr/>
          <p:nvPr/>
        </p:nvGrpSpPr>
        <p:grpSpPr>
          <a:xfrm>
            <a:off x="4662585" y="947736"/>
            <a:ext cx="4814789" cy="3259404"/>
            <a:chOff x="4662584" y="947736"/>
            <a:chExt cx="4814789" cy="3259404"/>
          </a:xfrm>
        </p:grpSpPr>
        <p:grpSp>
          <p:nvGrpSpPr>
            <p:cNvPr id="36" name="Group 68">
              <a:extLst>
                <a:ext uri="{FF2B5EF4-FFF2-40B4-BE49-F238E27FC236}">
                  <a16:creationId xmlns:a16="http://schemas.microsoft.com/office/drawing/2014/main" id="{BE56CEC8-4D0E-4B73-8D83-9E9725C53FA0}"/>
                </a:ext>
              </a:extLst>
            </p:cNvPr>
            <p:cNvGrpSpPr/>
            <p:nvPr/>
          </p:nvGrpSpPr>
          <p:grpSpPr>
            <a:xfrm>
              <a:off x="4662584" y="2230734"/>
              <a:ext cx="4814789" cy="664690"/>
              <a:chOff x="5658477" y="2598799"/>
              <a:chExt cx="4481295" cy="664690"/>
            </a:xfrm>
          </p:grpSpPr>
          <p:sp>
            <p:nvSpPr>
              <p:cNvPr id="49" name="Freeform: Shape 23">
                <a:extLst>
                  <a:ext uri="{FF2B5EF4-FFF2-40B4-BE49-F238E27FC236}">
                    <a16:creationId xmlns:a16="http://schemas.microsoft.com/office/drawing/2014/main" id="{584AA77F-1FB0-44A5-95E9-061C04DF91EA}"/>
                  </a:ext>
                </a:extLst>
              </p:cNvPr>
              <p:cNvSpPr/>
              <p:nvPr/>
            </p:nvSpPr>
            <p:spPr>
              <a:xfrm>
                <a:off x="5658477" y="2598799"/>
                <a:ext cx="4481295" cy="664690"/>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720000" tIns="70765" rIns="70765" bIns="70765" numCol="1" spcCol="1270" anchor="ctr" anchorCtr="0">
                <a:noAutofit/>
              </a:bodyPr>
              <a:lstStyle/>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400" b="0" i="0" u="none" strike="noStrike" cap="none" normalizeH="0" baseline="0" noProof="0" dirty="0">
                    <a:ln>
                      <a:noFill/>
                    </a:ln>
                    <a:solidFill>
                      <a:srgbClr val="00E296"/>
                    </a:solidFill>
                    <a:uLnTx/>
                    <a:uFillTx/>
                    <a:latin typeface="Tahoma"/>
                    <a:ea typeface="+mn-ea"/>
                    <a:cs typeface="+mn-cs"/>
                  </a:rPr>
                  <a:t>모니터링 및 분석</a:t>
                </a:r>
              </a:p>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완전한 가시성 및 개선을 위한 </a:t>
                </a:r>
                <a:r>
                  <a:rPr kumimoji="0" lang="ko-KR" sz="1050" b="0" i="0" u="none" strike="noStrike" cap="none" normalizeH="0" baseline="0" noProof="0" dirty="0" err="1">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인텔리전스</a:t>
                </a: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 내장</a:t>
                </a:r>
              </a:p>
            </p:txBody>
          </p:sp>
          <p:pic>
            <p:nvPicPr>
              <p:cNvPr id="50" name="Graphic 73">
                <a:extLst>
                  <a:ext uri="{FF2B5EF4-FFF2-40B4-BE49-F238E27FC236}">
                    <a16:creationId xmlns:a16="http://schemas.microsoft.com/office/drawing/2014/main" id="{DE6CC837-AD42-47EF-8DDA-EA34F1563E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1257" y="2719469"/>
                <a:ext cx="375723" cy="375723"/>
              </a:xfrm>
              <a:prstGeom prst="rect">
                <a:avLst/>
              </a:prstGeom>
            </p:spPr>
          </p:pic>
        </p:grpSp>
        <p:grpSp>
          <p:nvGrpSpPr>
            <p:cNvPr id="37" name="Group 4">
              <a:extLst>
                <a:ext uri="{FF2B5EF4-FFF2-40B4-BE49-F238E27FC236}">
                  <a16:creationId xmlns:a16="http://schemas.microsoft.com/office/drawing/2014/main" id="{5F6BE1A4-55BF-47CF-9BD5-8F397CE3FE1E}"/>
                </a:ext>
              </a:extLst>
            </p:cNvPr>
            <p:cNvGrpSpPr/>
            <p:nvPr/>
          </p:nvGrpSpPr>
          <p:grpSpPr>
            <a:xfrm>
              <a:off x="4662584" y="1603123"/>
              <a:ext cx="4814779" cy="631467"/>
              <a:chOff x="5352950" y="1521027"/>
              <a:chExt cx="4814779" cy="631467"/>
            </a:xfrm>
          </p:grpSpPr>
          <p:sp>
            <p:nvSpPr>
              <p:cNvPr id="47" name="Freeform: Shape 24">
                <a:extLst>
                  <a:ext uri="{FF2B5EF4-FFF2-40B4-BE49-F238E27FC236}">
                    <a16:creationId xmlns:a16="http://schemas.microsoft.com/office/drawing/2014/main" id="{05743A51-27FE-4162-A894-25127406FBAD}"/>
                  </a:ext>
                </a:extLst>
              </p:cNvPr>
              <p:cNvSpPr/>
              <p:nvPr/>
            </p:nvSpPr>
            <p:spPr>
              <a:xfrm>
                <a:off x="5352950" y="1521027"/>
                <a:ext cx="4814779" cy="631467"/>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720000" tIns="70643" rIns="70643" bIns="70643" numCol="1" spcCol="1270" anchor="ctr" anchorCtr="0">
                <a:noAutofit/>
              </a:bodyPr>
              <a:lstStyle/>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400" b="0" i="0" u="none" strike="noStrike" cap="none" normalizeH="0" baseline="0" noProof="0" dirty="0">
                    <a:ln>
                      <a:noFill/>
                    </a:ln>
                    <a:solidFill>
                      <a:srgbClr val="00E296"/>
                    </a:solidFill>
                    <a:uLnTx/>
                    <a:uFillTx/>
                    <a:latin typeface="Tahoma"/>
                    <a:ea typeface="+mn-ea"/>
                    <a:cs typeface="+mn-cs"/>
                  </a:rPr>
                  <a:t>클라우드 이동성</a:t>
                </a:r>
              </a:p>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모든 클라우드의 워크로드 보호, 복원 및 마이그레이션</a:t>
                </a:r>
              </a:p>
            </p:txBody>
          </p:sp>
          <p:pic>
            <p:nvPicPr>
              <p:cNvPr id="48" name="Graphic 67">
                <a:extLst>
                  <a:ext uri="{FF2B5EF4-FFF2-40B4-BE49-F238E27FC236}">
                    <a16:creationId xmlns:a16="http://schemas.microsoft.com/office/drawing/2014/main" id="{1D8D4201-4DFB-47D7-BA31-1A275A7F59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1788" y="1648899"/>
                <a:ext cx="410412" cy="375723"/>
              </a:xfrm>
              <a:prstGeom prst="rect">
                <a:avLst/>
              </a:prstGeom>
            </p:spPr>
          </p:pic>
        </p:grpSp>
        <p:grpSp>
          <p:nvGrpSpPr>
            <p:cNvPr id="38" name="Group 5">
              <a:extLst>
                <a:ext uri="{FF2B5EF4-FFF2-40B4-BE49-F238E27FC236}">
                  <a16:creationId xmlns:a16="http://schemas.microsoft.com/office/drawing/2014/main" id="{39050BD3-412A-4105-B023-C523C201DECD}"/>
                </a:ext>
              </a:extLst>
            </p:cNvPr>
            <p:cNvGrpSpPr/>
            <p:nvPr/>
          </p:nvGrpSpPr>
          <p:grpSpPr>
            <a:xfrm>
              <a:off x="4662585" y="947736"/>
              <a:ext cx="3635878" cy="659243"/>
              <a:chOff x="5352951" y="868454"/>
              <a:chExt cx="3635878" cy="659243"/>
            </a:xfrm>
          </p:grpSpPr>
          <p:sp>
            <p:nvSpPr>
              <p:cNvPr id="45" name="Freeform: Shape 18">
                <a:extLst>
                  <a:ext uri="{FF2B5EF4-FFF2-40B4-BE49-F238E27FC236}">
                    <a16:creationId xmlns:a16="http://schemas.microsoft.com/office/drawing/2014/main" id="{7412C59B-6EA3-4015-ADBA-5BD15860287E}"/>
                  </a:ext>
                </a:extLst>
              </p:cNvPr>
              <p:cNvSpPr/>
              <p:nvPr/>
            </p:nvSpPr>
            <p:spPr>
              <a:xfrm>
                <a:off x="5352951" y="868454"/>
                <a:ext cx="3635878" cy="659243"/>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720000" tIns="70643" rIns="70643" bIns="70643" numCol="1" spcCol="1270" anchor="ctr" anchorCtr="0">
                <a:noAutofit/>
              </a:bodyPr>
              <a:lstStyle/>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400" b="0" i="0" u="none" strike="noStrike" cap="none" normalizeH="0" baseline="0" noProof="0" dirty="0">
                    <a:ln>
                      <a:noFill/>
                    </a:ln>
                    <a:solidFill>
                      <a:srgbClr val="00E296"/>
                    </a:solidFill>
                    <a:uLnTx/>
                    <a:uFillTx/>
                    <a:latin typeface="Tahoma"/>
                    <a:ea typeface="+mn-ea"/>
                    <a:cs typeface="+mn-cs"/>
                  </a:rPr>
                  <a:t>백업 및 복구</a:t>
                </a:r>
              </a:p>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언제 어디서나 무엇이든 복구 </a:t>
                </a:r>
              </a:p>
            </p:txBody>
          </p:sp>
          <p:pic>
            <p:nvPicPr>
              <p:cNvPr id="46" name="Graphic 21">
                <a:extLst>
                  <a:ext uri="{FF2B5EF4-FFF2-40B4-BE49-F238E27FC236}">
                    <a16:creationId xmlns:a16="http://schemas.microsoft.com/office/drawing/2014/main" id="{93A9A6F5-DBEC-4419-9C04-394BE4C4C1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56193" y="1002151"/>
                <a:ext cx="465782" cy="391848"/>
              </a:xfrm>
              <a:prstGeom prst="rect">
                <a:avLst/>
              </a:prstGeom>
            </p:spPr>
          </p:pic>
        </p:grpSp>
        <p:grpSp>
          <p:nvGrpSpPr>
            <p:cNvPr id="39" name="Group 1">
              <a:extLst>
                <a:ext uri="{FF2B5EF4-FFF2-40B4-BE49-F238E27FC236}">
                  <a16:creationId xmlns:a16="http://schemas.microsoft.com/office/drawing/2014/main" id="{31D79116-1297-4507-BA10-DB137CC73596}"/>
                </a:ext>
              </a:extLst>
            </p:cNvPr>
            <p:cNvGrpSpPr/>
            <p:nvPr/>
          </p:nvGrpSpPr>
          <p:grpSpPr>
            <a:xfrm>
              <a:off x="4662584" y="2891567"/>
              <a:ext cx="4557591" cy="654740"/>
              <a:chOff x="5352950" y="3035844"/>
              <a:chExt cx="4557591" cy="654740"/>
            </a:xfrm>
          </p:grpSpPr>
          <p:sp>
            <p:nvSpPr>
              <p:cNvPr id="43" name="Freeform: Shape 25">
                <a:extLst>
                  <a:ext uri="{FF2B5EF4-FFF2-40B4-BE49-F238E27FC236}">
                    <a16:creationId xmlns:a16="http://schemas.microsoft.com/office/drawing/2014/main" id="{0EBDF093-F1F6-46CE-BAC6-7F06E5178E3F}"/>
                  </a:ext>
                </a:extLst>
              </p:cNvPr>
              <p:cNvSpPr/>
              <p:nvPr/>
            </p:nvSpPr>
            <p:spPr>
              <a:xfrm>
                <a:off x="5352950" y="3035844"/>
                <a:ext cx="4557591" cy="654740"/>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720000" tIns="70643" rIns="70643" bIns="70643" numCol="1" spcCol="1270" anchor="ctr" anchorCtr="0">
                <a:noAutofit/>
              </a:bodyPr>
              <a:lstStyle/>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400" b="0" i="0" u="none" strike="noStrike" cap="none" normalizeH="0" baseline="0" noProof="0" dirty="0">
                    <a:ln>
                      <a:noFill/>
                    </a:ln>
                    <a:solidFill>
                      <a:srgbClr val="00E296"/>
                    </a:solidFill>
                    <a:uLnTx/>
                    <a:uFillTx/>
                    <a:latin typeface="Tahoma"/>
                    <a:ea typeface="+mn-ea"/>
                    <a:cs typeface="+mn-cs"/>
                  </a:rPr>
                  <a:t>통합 서비스 및 자동화</a:t>
                </a:r>
              </a:p>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데이터를 재사용하여 더 높은 비즈니스 가치 실현</a:t>
                </a:r>
              </a:p>
            </p:txBody>
          </p:sp>
          <p:pic>
            <p:nvPicPr>
              <p:cNvPr id="44" name="Graphic 77">
                <a:extLst>
                  <a:ext uri="{FF2B5EF4-FFF2-40B4-BE49-F238E27FC236}">
                    <a16:creationId xmlns:a16="http://schemas.microsoft.com/office/drawing/2014/main" id="{C0D0C845-8D60-4934-ABDE-BAAF459F80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72012" y="3134703"/>
                <a:ext cx="449963" cy="441782"/>
              </a:xfrm>
              <a:prstGeom prst="rect">
                <a:avLst/>
              </a:prstGeom>
            </p:spPr>
          </p:pic>
        </p:grpSp>
        <p:grpSp>
          <p:nvGrpSpPr>
            <p:cNvPr id="40" name="Group 3">
              <a:extLst>
                <a:ext uri="{FF2B5EF4-FFF2-40B4-BE49-F238E27FC236}">
                  <a16:creationId xmlns:a16="http://schemas.microsoft.com/office/drawing/2014/main" id="{87429ECC-E874-41AF-AAE5-7FBF21D3BC91}"/>
                </a:ext>
              </a:extLst>
            </p:cNvPr>
            <p:cNvGrpSpPr/>
            <p:nvPr/>
          </p:nvGrpSpPr>
          <p:grpSpPr>
            <a:xfrm>
              <a:off x="4662585" y="3542450"/>
              <a:ext cx="4219670" cy="664690"/>
              <a:chOff x="5352951" y="3709029"/>
              <a:chExt cx="4219670" cy="664690"/>
            </a:xfrm>
          </p:grpSpPr>
          <p:sp>
            <p:nvSpPr>
              <p:cNvPr id="41" name="Freeform: Shape 22">
                <a:extLst>
                  <a:ext uri="{FF2B5EF4-FFF2-40B4-BE49-F238E27FC236}">
                    <a16:creationId xmlns:a16="http://schemas.microsoft.com/office/drawing/2014/main" id="{B63094AD-D670-4EEE-A229-E48E1430EE71}"/>
                  </a:ext>
                </a:extLst>
              </p:cNvPr>
              <p:cNvSpPr/>
              <p:nvPr/>
            </p:nvSpPr>
            <p:spPr>
              <a:xfrm>
                <a:off x="5352951" y="3709029"/>
                <a:ext cx="4219670" cy="664690"/>
              </a:xfrm>
              <a:prstGeom prst="rect">
                <a:avLst/>
              </a:prstGeom>
              <a:noFill/>
              <a:ln w="12700">
                <a:noFill/>
              </a:ln>
            </p:spPr>
            <p:style>
              <a:lnRef idx="0">
                <a:scrgbClr r="0" g="0" b="0"/>
              </a:lnRef>
              <a:fillRef idx="0">
                <a:scrgbClr r="0" g="0" b="0"/>
              </a:fillRef>
              <a:effectRef idx="0">
                <a:scrgbClr r="0" g="0" b="0"/>
              </a:effectRef>
              <a:fontRef idx="minor">
                <a:schemeClr val="lt1"/>
              </a:fontRef>
            </p:style>
            <p:txBody>
              <a:bodyPr spcFirstLastPara="0" vert="horz" wrap="square" lIns="720000" tIns="70643" rIns="70643" bIns="70643" numCol="1" spcCol="1270" anchor="ctr" anchorCtr="0">
                <a:noAutofit/>
              </a:bodyPr>
              <a:lstStyle/>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400" b="0" i="0" u="none" strike="noStrike" cap="none" normalizeH="0" baseline="0" noProof="0" dirty="0">
                    <a:ln>
                      <a:noFill/>
                    </a:ln>
                    <a:solidFill>
                      <a:srgbClr val="00E296"/>
                    </a:solidFill>
                    <a:uLnTx/>
                    <a:uFillTx/>
                    <a:latin typeface="Tahoma"/>
                    <a:ea typeface="+mn-ea"/>
                    <a:cs typeface="+mn-cs"/>
                  </a:rPr>
                  <a:t>관리 및 규정 준수</a:t>
                </a:r>
              </a:p>
              <a:p>
                <a:pPr marL="0" marR="0" lvl="0" indent="0" algn="l" defTabSz="533387" rtl="0" eaLnBrk="1" fontAlgn="auto" latinLnBrk="0" hangingPunct="1">
                  <a:lnSpc>
                    <a:spcPct val="90000"/>
                  </a:lnSpc>
                  <a:spcBef>
                    <a:spcPct val="0"/>
                  </a:spcBef>
                  <a:spcAft>
                    <a:spcPct val="35000"/>
                  </a:spcAft>
                  <a:buClrTx/>
                  <a:buSzTx/>
                  <a:buFontTx/>
                  <a:buNone/>
                  <a:tabLst/>
                  <a:defRPr/>
                </a:pPr>
                <a:r>
                  <a:rPr kumimoji="0" lang="ko-KR" sz="1050" b="0" i="0" u="none" strike="noStrike" cap="none" normalizeH="0" baseline="0" noProof="0" dirty="0">
                    <a:ln>
                      <a:noFill/>
                    </a:ln>
                    <a:solidFill>
                      <a:srgbClr val="FFFFFF"/>
                    </a:solidFill>
                    <a:uLnTx/>
                    <a:uFillTx/>
                    <a:latin typeface="Tahoma" panose="020B0604030504040204" pitchFamily="34" charset="0"/>
                    <a:ea typeface="Tahoma" panose="020B0604030504040204" pitchFamily="34" charset="0"/>
                    <a:cs typeface="Tahoma" panose="020B0604030504040204" pitchFamily="34" charset="0"/>
                  </a:rPr>
                  <a:t>보안, 규정 준수 및 개인 정보 보호 보장</a:t>
                </a:r>
              </a:p>
            </p:txBody>
          </p:sp>
          <p:pic>
            <p:nvPicPr>
              <p:cNvPr id="42" name="Graphic 78">
                <a:extLst>
                  <a:ext uri="{FF2B5EF4-FFF2-40B4-BE49-F238E27FC236}">
                    <a16:creationId xmlns:a16="http://schemas.microsoft.com/office/drawing/2014/main" id="{E08C9F2D-FA59-4D3C-9DC6-BE8E573F86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2134" y="3808683"/>
                <a:ext cx="400066" cy="465382"/>
              </a:xfrm>
              <a:prstGeom prst="rect">
                <a:avLst/>
              </a:prstGeom>
            </p:spPr>
          </p:pic>
        </p:grpSp>
      </p:grpSp>
    </p:spTree>
    <p:extLst>
      <p:ext uri="{BB962C8B-B14F-4D97-AF65-F5344CB8AC3E}">
        <p14:creationId xmlns:p14="http://schemas.microsoft.com/office/powerpoint/2010/main" val="117608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가상환경 기능 요약</a:t>
            </a:r>
            <a:endParaRPr lang="ko-KR" sz="2400" dirty="0">
              <a:solidFill>
                <a:schemeClr val="bg1"/>
              </a:solidFill>
              <a:ea typeface="+mj-lt"/>
              <a:cs typeface="+mj-lt"/>
            </a:endParaRPr>
          </a:p>
        </p:txBody>
      </p:sp>
      <p:sp>
        <p:nvSpPr>
          <p:cNvPr id="29" name="Content Placeholder 1">
            <a:extLst>
              <a:ext uri="{FF2B5EF4-FFF2-40B4-BE49-F238E27FC236}">
                <a16:creationId xmlns:a16="http://schemas.microsoft.com/office/drawing/2014/main" id="{F750525E-BF62-4465-9A7C-E1563EDD213B}"/>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가상화 환경에서 에이전트리스 기반의 모든 백업 및 복구를 제공하며</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rgbClr val="00E296"/>
                </a:solidFill>
                <a:latin typeface="맑은 고딕" panose="020B0503020000020004" pitchFamily="50" charset="-127"/>
                <a:ea typeface="맑은 고딕" panose="020B0503020000020004" pitchFamily="50" charset="-127"/>
              </a:rPr>
              <a:t>수분 이내에 즉시 </a:t>
            </a:r>
            <a:r>
              <a:rPr lang="en-US" altLang="ko-KR" sz="1400" b="1" dirty="0">
                <a:solidFill>
                  <a:srgbClr val="00E296"/>
                </a:solidFill>
                <a:latin typeface="맑은 고딕" panose="020B0503020000020004" pitchFamily="50" charset="-127"/>
                <a:ea typeface="맑은 고딕" panose="020B0503020000020004" pitchFamily="50" charset="-127"/>
              </a:rPr>
              <a:t>VM </a:t>
            </a:r>
            <a:r>
              <a:rPr lang="ko-KR" altLang="en-US" sz="1400" b="1" dirty="0">
                <a:solidFill>
                  <a:srgbClr val="00E296"/>
                </a:solidFill>
                <a:latin typeface="맑은 고딕" panose="020B0503020000020004" pitchFamily="50" charset="-127"/>
                <a:ea typeface="맑은 고딕" panose="020B0503020000020004" pitchFamily="50" charset="-127"/>
              </a:rPr>
              <a:t>서비스 </a:t>
            </a:r>
            <a:r>
              <a:rPr lang="ko-KR" altLang="en-US" sz="1400" b="1" dirty="0">
                <a:solidFill>
                  <a:schemeClr val="bg1"/>
                </a:solidFill>
                <a:latin typeface="맑은 고딕" panose="020B0503020000020004" pitchFamily="50" charset="-127"/>
                <a:ea typeface="맑은 고딕" panose="020B0503020000020004" pitchFamily="50" charset="-127"/>
              </a:rPr>
              <a:t>재개</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및</a:t>
            </a:r>
            <a:r>
              <a:rPr lang="en-US" altLang="ko-KR" sz="1400" b="1" dirty="0">
                <a:solidFill>
                  <a:schemeClr val="bg1"/>
                </a:solidFill>
                <a:latin typeface="맑은 고딕" panose="020B0503020000020004" pitchFamily="50" charset="-127"/>
                <a:ea typeface="맑은 고딕" panose="020B0503020000020004" pitchFamily="50" charset="-127"/>
              </a:rPr>
              <a:t> VM/</a:t>
            </a:r>
            <a:r>
              <a:rPr lang="ko-KR" altLang="en-US" sz="1400" b="1" dirty="0">
                <a:solidFill>
                  <a:schemeClr val="bg1"/>
                </a:solidFill>
                <a:latin typeface="맑은 고딕" panose="020B0503020000020004" pitchFamily="50" charset="-127"/>
                <a:ea typeface="맑은 고딕" panose="020B0503020000020004" pitchFamily="50" charset="-127"/>
              </a:rPr>
              <a:t>디스크</a:t>
            </a:r>
            <a:r>
              <a:rPr lang="en-US" altLang="ko-KR" sz="1400" b="1" dirty="0">
                <a:solidFill>
                  <a:schemeClr val="bg1"/>
                </a:solidFill>
                <a:latin typeface="맑은 고딕" panose="020B0503020000020004" pitchFamily="50" charset="-127"/>
                <a:ea typeface="맑은 고딕" panose="020B0503020000020004" pitchFamily="50" charset="-127"/>
              </a:rPr>
              <a:t>/</a:t>
            </a:r>
            <a:r>
              <a:rPr lang="ko-KR" altLang="en-US" sz="1400" b="1" dirty="0">
                <a:solidFill>
                  <a:schemeClr val="bg1"/>
                </a:solidFill>
                <a:latin typeface="맑은 고딕" panose="020B0503020000020004" pitchFamily="50" charset="-127"/>
                <a:ea typeface="맑은 고딕" panose="020B0503020000020004" pitchFamily="50" charset="-127"/>
              </a:rPr>
              <a:t>파일</a:t>
            </a:r>
            <a:r>
              <a:rPr lang="en-US" altLang="ko-KR" sz="1400" b="1" dirty="0">
                <a:solidFill>
                  <a:schemeClr val="bg1"/>
                </a:solidFill>
                <a:latin typeface="맑은 고딕" panose="020B0503020000020004" pitchFamily="50" charset="-127"/>
                <a:ea typeface="맑은 고딕" panose="020B0503020000020004" pitchFamily="50" charset="-127"/>
              </a:rPr>
              <a:t>/DB </a:t>
            </a:r>
            <a:r>
              <a:rPr lang="ko-KR" altLang="en-US" sz="1400" b="1" dirty="0">
                <a:solidFill>
                  <a:schemeClr val="bg1"/>
                </a:solidFill>
                <a:latin typeface="맑은 고딕" panose="020B0503020000020004" pitchFamily="50" charset="-127"/>
                <a:ea typeface="맑은 고딕" panose="020B0503020000020004" pitchFamily="50" charset="-127"/>
              </a:rPr>
              <a:t>단위의 세분화된 복구를 통해 </a:t>
            </a:r>
            <a:r>
              <a:rPr lang="ko-KR" altLang="en-US" sz="1400" b="1" dirty="0">
                <a:solidFill>
                  <a:srgbClr val="00E296"/>
                </a:solidFill>
                <a:latin typeface="맑은 고딕" panose="020B0503020000020004" pitchFamily="50" charset="-127"/>
                <a:ea typeface="맑은 고딕" panose="020B0503020000020004" pitchFamily="50" charset="-127"/>
              </a:rPr>
              <a:t>업무 </a:t>
            </a:r>
            <a:r>
              <a:rPr lang="ko-KR" altLang="en-US" sz="1400" b="1">
                <a:solidFill>
                  <a:srgbClr val="00E296"/>
                </a:solidFill>
                <a:latin typeface="맑은 고딕" panose="020B0503020000020004" pitchFamily="50" charset="-127"/>
                <a:ea typeface="맑은 고딕" panose="020B0503020000020004" pitchFamily="50" charset="-127"/>
              </a:rPr>
              <a:t>연속성을 보장</a:t>
            </a:r>
            <a:endParaRPr lang="en-US" altLang="ko-KR" sz="1400" b="1" dirty="0">
              <a:solidFill>
                <a:schemeClr val="bg1"/>
              </a:solidFill>
              <a:latin typeface="맑은 고딕" panose="020B0503020000020004" pitchFamily="50" charset="-127"/>
              <a:ea typeface="맑은 고딕" panose="020B0503020000020004" pitchFamily="50" charset="-127"/>
            </a:endParaRPr>
          </a:p>
        </p:txBody>
      </p:sp>
      <p:pic>
        <p:nvPicPr>
          <p:cNvPr id="133" name="그림 132">
            <a:extLst>
              <a:ext uri="{FF2B5EF4-FFF2-40B4-BE49-F238E27FC236}">
                <a16:creationId xmlns:a16="http://schemas.microsoft.com/office/drawing/2014/main" id="{DFE523BF-1AF6-4085-8AA4-D3081A589F18}"/>
              </a:ext>
            </a:extLst>
          </p:cNvPr>
          <p:cNvPicPr>
            <a:picLocks noChangeAspect="1"/>
          </p:cNvPicPr>
          <p:nvPr/>
        </p:nvPicPr>
        <p:blipFill>
          <a:blip r:embed="rId3"/>
          <a:stretch>
            <a:fillRect/>
          </a:stretch>
        </p:blipFill>
        <p:spPr>
          <a:xfrm>
            <a:off x="161924" y="2368931"/>
            <a:ext cx="418278" cy="405000"/>
          </a:xfrm>
          <a:prstGeom prst="rect">
            <a:avLst/>
          </a:prstGeom>
        </p:spPr>
      </p:pic>
      <p:pic>
        <p:nvPicPr>
          <p:cNvPr id="134" name="그림 133">
            <a:extLst>
              <a:ext uri="{FF2B5EF4-FFF2-40B4-BE49-F238E27FC236}">
                <a16:creationId xmlns:a16="http://schemas.microsoft.com/office/drawing/2014/main" id="{72B7723F-C2C9-4B76-AD3F-20CFFBB7CEAA}"/>
              </a:ext>
            </a:extLst>
          </p:cNvPr>
          <p:cNvPicPr>
            <a:picLocks noChangeAspect="1"/>
          </p:cNvPicPr>
          <p:nvPr/>
        </p:nvPicPr>
        <p:blipFill>
          <a:blip r:embed="rId4"/>
          <a:stretch>
            <a:fillRect/>
          </a:stretch>
        </p:blipFill>
        <p:spPr>
          <a:xfrm>
            <a:off x="1018626" y="2368931"/>
            <a:ext cx="404564" cy="405000"/>
          </a:xfrm>
          <a:prstGeom prst="rect">
            <a:avLst/>
          </a:prstGeom>
        </p:spPr>
      </p:pic>
      <p:cxnSp>
        <p:nvCxnSpPr>
          <p:cNvPr id="136" name="직선 연결선 135">
            <a:extLst>
              <a:ext uri="{FF2B5EF4-FFF2-40B4-BE49-F238E27FC236}">
                <a16:creationId xmlns:a16="http://schemas.microsoft.com/office/drawing/2014/main" id="{79ED4CCD-3E86-459E-A243-3E06C7C5E89B}"/>
              </a:ext>
            </a:extLst>
          </p:cNvPr>
          <p:cNvCxnSpPr/>
          <p:nvPr/>
        </p:nvCxnSpPr>
        <p:spPr>
          <a:xfrm>
            <a:off x="1491290"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직선 연결선 136">
            <a:extLst>
              <a:ext uri="{FF2B5EF4-FFF2-40B4-BE49-F238E27FC236}">
                <a16:creationId xmlns:a16="http://schemas.microsoft.com/office/drawing/2014/main" id="{16BC25F2-D5CA-4605-8D39-DAA8B5560039}"/>
              </a:ext>
            </a:extLst>
          </p:cNvPr>
          <p:cNvCxnSpPr/>
          <p:nvPr/>
        </p:nvCxnSpPr>
        <p:spPr>
          <a:xfrm>
            <a:off x="6112356"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직선 연결선 137">
            <a:extLst>
              <a:ext uri="{FF2B5EF4-FFF2-40B4-BE49-F238E27FC236}">
                <a16:creationId xmlns:a16="http://schemas.microsoft.com/office/drawing/2014/main" id="{B970EC3C-D109-4C3F-B7C6-6169A08F4170}"/>
              </a:ext>
            </a:extLst>
          </p:cNvPr>
          <p:cNvCxnSpPr/>
          <p:nvPr/>
        </p:nvCxnSpPr>
        <p:spPr>
          <a:xfrm>
            <a:off x="3031645"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직선 연결선 138">
            <a:extLst>
              <a:ext uri="{FF2B5EF4-FFF2-40B4-BE49-F238E27FC236}">
                <a16:creationId xmlns:a16="http://schemas.microsoft.com/office/drawing/2014/main" id="{0CAC8540-EE57-4CEC-A749-64A986AA7687}"/>
              </a:ext>
            </a:extLst>
          </p:cNvPr>
          <p:cNvCxnSpPr/>
          <p:nvPr/>
        </p:nvCxnSpPr>
        <p:spPr>
          <a:xfrm>
            <a:off x="4572001"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직선 연결선 139">
            <a:extLst>
              <a:ext uri="{FF2B5EF4-FFF2-40B4-BE49-F238E27FC236}">
                <a16:creationId xmlns:a16="http://schemas.microsoft.com/office/drawing/2014/main" id="{65CBEDFE-3C7B-45A0-A57E-9C4B7C33EB12}"/>
              </a:ext>
            </a:extLst>
          </p:cNvPr>
          <p:cNvCxnSpPr/>
          <p:nvPr/>
        </p:nvCxnSpPr>
        <p:spPr>
          <a:xfrm>
            <a:off x="7652710" y="2196097"/>
            <a:ext cx="0" cy="215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연결선: 구부러짐 140">
            <a:extLst>
              <a:ext uri="{FF2B5EF4-FFF2-40B4-BE49-F238E27FC236}">
                <a16:creationId xmlns:a16="http://schemas.microsoft.com/office/drawing/2014/main" id="{BECF75A4-3DC5-433C-99C5-0CD2F0660A02}"/>
              </a:ext>
            </a:extLst>
          </p:cNvPr>
          <p:cNvCxnSpPr>
            <a:cxnSpLocks/>
            <a:stCxn id="134" idx="0"/>
            <a:endCxn id="133" idx="0"/>
          </p:cNvCxnSpPr>
          <p:nvPr/>
        </p:nvCxnSpPr>
        <p:spPr>
          <a:xfrm rot="16200000" flipV="1">
            <a:off x="795986" y="1944009"/>
            <a:ext cx="9525" cy="849845"/>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2" name="그림 141">
            <a:extLst>
              <a:ext uri="{FF2B5EF4-FFF2-40B4-BE49-F238E27FC236}">
                <a16:creationId xmlns:a16="http://schemas.microsoft.com/office/drawing/2014/main" id="{8CB24AB9-C72B-4201-8F51-497A39EBB107}"/>
              </a:ext>
            </a:extLst>
          </p:cNvPr>
          <p:cNvPicPr>
            <a:picLocks noChangeAspect="1"/>
          </p:cNvPicPr>
          <p:nvPr/>
        </p:nvPicPr>
        <p:blipFill>
          <a:blip r:embed="rId3"/>
          <a:stretch>
            <a:fillRect/>
          </a:stretch>
        </p:blipFill>
        <p:spPr>
          <a:xfrm>
            <a:off x="1581907" y="2368931"/>
            <a:ext cx="418278" cy="405000"/>
          </a:xfrm>
          <a:prstGeom prst="rect">
            <a:avLst/>
          </a:prstGeom>
        </p:spPr>
      </p:pic>
      <p:graphicFrame>
        <p:nvGraphicFramePr>
          <p:cNvPr id="143" name="표 142">
            <a:extLst>
              <a:ext uri="{FF2B5EF4-FFF2-40B4-BE49-F238E27FC236}">
                <a16:creationId xmlns:a16="http://schemas.microsoft.com/office/drawing/2014/main" id="{91658289-1AEB-40B7-AA8B-2329F9DA49CC}"/>
              </a:ext>
            </a:extLst>
          </p:cNvPr>
          <p:cNvGraphicFramePr>
            <a:graphicFrameLocks noGrp="1"/>
          </p:cNvGraphicFramePr>
          <p:nvPr>
            <p:extLst>
              <p:ext uri="{D42A27DB-BD31-4B8C-83A1-F6EECF244321}">
                <p14:modId xmlns:p14="http://schemas.microsoft.com/office/powerpoint/2010/main" val="1685226317"/>
              </p:ext>
            </p:extLst>
          </p:nvPr>
        </p:nvGraphicFramePr>
        <p:xfrm>
          <a:off x="44246"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78130">
                <a:tc>
                  <a:txBody>
                    <a:bodyPr/>
                    <a:lstStyle/>
                    <a:p>
                      <a:pPr algn="ctr" latinLnBrk="1"/>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 </a:t>
                      </a:r>
                      <a:r>
                        <a:rPr lang="ko-KR" altLang="en-US" sz="800" dirty="0">
                          <a:solidFill>
                            <a:schemeClr val="bg1"/>
                          </a:solidFill>
                        </a:rPr>
                        <a:t>전체 이미지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1"/>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err="1">
                          <a:solidFill>
                            <a:schemeClr val="bg1"/>
                          </a:solidFill>
                        </a:rPr>
                        <a:t>장애시</a:t>
                      </a:r>
                      <a:r>
                        <a:rPr lang="ko-KR" altLang="en-US" sz="800" dirty="0">
                          <a:solidFill>
                            <a:schemeClr val="bg1"/>
                          </a:solidFill>
                        </a:rPr>
                        <a:t> 가장 최근의 </a:t>
                      </a:r>
                      <a:r>
                        <a:rPr lang="en-US" altLang="ko-KR" sz="800" dirty="0">
                          <a:solidFill>
                            <a:schemeClr val="bg1"/>
                          </a:solidFill>
                        </a:rPr>
                        <a:t>VM</a:t>
                      </a:r>
                      <a:r>
                        <a:rPr lang="ko-KR" altLang="en-US" sz="800" dirty="0">
                          <a:solidFill>
                            <a:schemeClr val="bg1"/>
                          </a:solidFill>
                        </a:rPr>
                        <a:t>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1"/>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가능</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44" name="Picture 2" descr="Image result for file icon">
            <a:extLst>
              <a:ext uri="{FF2B5EF4-FFF2-40B4-BE49-F238E27FC236}">
                <a16:creationId xmlns:a16="http://schemas.microsoft.com/office/drawing/2014/main" id="{03952FA6-44CF-433A-A568-D58B832BBED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70500" y="2368931"/>
            <a:ext cx="405000" cy="405000"/>
          </a:xfrm>
          <a:prstGeom prst="rect">
            <a:avLst/>
          </a:prstGeom>
          <a:noFill/>
          <a:extLst>
            <a:ext uri="{909E8E84-426E-40DD-AFC4-6F175D3DCCD1}">
              <a14:hiddenFill xmlns:a14="http://schemas.microsoft.com/office/drawing/2010/main">
                <a:solidFill>
                  <a:srgbClr val="FFFFFF"/>
                </a:solidFill>
              </a14:hiddenFill>
            </a:ext>
          </a:extLst>
        </p:spPr>
      </p:pic>
      <p:cxnSp>
        <p:nvCxnSpPr>
          <p:cNvPr id="145" name="연결선: 구부러짐 144">
            <a:extLst>
              <a:ext uri="{FF2B5EF4-FFF2-40B4-BE49-F238E27FC236}">
                <a16:creationId xmlns:a16="http://schemas.microsoft.com/office/drawing/2014/main" id="{7F437C56-B0C3-43A3-A6A3-524F45DBCDCC}"/>
              </a:ext>
            </a:extLst>
          </p:cNvPr>
          <p:cNvCxnSpPr>
            <a:cxnSpLocks/>
            <a:stCxn id="144" idx="0"/>
            <a:endCxn id="142" idx="0"/>
          </p:cNvCxnSpPr>
          <p:nvPr/>
        </p:nvCxnSpPr>
        <p:spPr>
          <a:xfrm rot="16200000" flipV="1">
            <a:off x="2232023" y="1927954"/>
            <a:ext cx="9525" cy="881954"/>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46" name="표 145">
            <a:extLst>
              <a:ext uri="{FF2B5EF4-FFF2-40B4-BE49-F238E27FC236}">
                <a16:creationId xmlns:a16="http://schemas.microsoft.com/office/drawing/2014/main" id="{76D742A7-D2A3-4563-80EA-B30F7D7CAD52}"/>
              </a:ext>
            </a:extLst>
          </p:cNvPr>
          <p:cNvGraphicFramePr>
            <a:graphicFrameLocks noGrp="1"/>
          </p:cNvGraphicFramePr>
          <p:nvPr>
            <p:extLst>
              <p:ext uri="{D42A27DB-BD31-4B8C-83A1-F6EECF244321}">
                <p14:modId xmlns:p14="http://schemas.microsoft.com/office/powerpoint/2010/main" val="2938948283"/>
              </p:ext>
            </p:extLst>
          </p:nvPr>
        </p:nvGraphicFramePr>
        <p:xfrm>
          <a:off x="1570225" y="2814154"/>
          <a:ext cx="1421644" cy="206211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algn="ctr" latinLnBrk="1"/>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VM</a:t>
                      </a:r>
                      <a:r>
                        <a:rPr lang="ko-KR" altLang="en-US" sz="800" dirty="0">
                          <a:solidFill>
                            <a:schemeClr val="bg1"/>
                          </a:solidFill>
                        </a:rPr>
                        <a:t>으로 파일복구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16230">
                <a:tc>
                  <a:txBody>
                    <a:bodyPr/>
                    <a:lstStyle/>
                    <a:p>
                      <a:pPr algn="ctr" latinLnBrk="1"/>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dirty="0">
                          <a:solidFill>
                            <a:schemeClr val="bg1"/>
                          </a:solidFill>
                        </a:rPr>
                        <a:t>1-2</a:t>
                      </a:r>
                      <a:r>
                        <a:rPr lang="ko-KR" altLang="en-US" sz="800" dirty="0">
                          <a:solidFill>
                            <a:schemeClr val="bg1"/>
                          </a:solidFill>
                        </a:rPr>
                        <a:t>분의 짧은 </a:t>
                      </a:r>
                      <a:r>
                        <a:rPr lang="en-US" altLang="ko-KR" sz="800" dirty="0">
                          <a:solidFill>
                            <a:schemeClr val="bg1"/>
                          </a:solidFill>
                        </a:rPr>
                        <a:t>RTO</a:t>
                      </a:r>
                      <a:endParaRPr lang="ko-KR" altLang="en-US"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1"/>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pSp>
        <p:nvGrpSpPr>
          <p:cNvPr id="147" name="그룹 146">
            <a:extLst>
              <a:ext uri="{FF2B5EF4-FFF2-40B4-BE49-F238E27FC236}">
                <a16:creationId xmlns:a16="http://schemas.microsoft.com/office/drawing/2014/main" id="{24240CB7-9F0B-4B5A-923E-B799203559D9}"/>
              </a:ext>
            </a:extLst>
          </p:cNvPr>
          <p:cNvGrpSpPr/>
          <p:nvPr/>
        </p:nvGrpSpPr>
        <p:grpSpPr>
          <a:xfrm>
            <a:off x="3879812" y="2368931"/>
            <a:ext cx="594000" cy="405000"/>
            <a:chOff x="7479791" y="3328838"/>
            <a:chExt cx="792000" cy="522000"/>
          </a:xfrm>
        </p:grpSpPr>
        <p:pic>
          <p:nvPicPr>
            <p:cNvPr id="148" name="그림 147">
              <a:extLst>
                <a:ext uri="{FF2B5EF4-FFF2-40B4-BE49-F238E27FC236}">
                  <a16:creationId xmlns:a16="http://schemas.microsoft.com/office/drawing/2014/main" id="{1F3DD751-BB7F-4174-B3EB-8B1E406C31AF}"/>
                </a:ext>
              </a:extLst>
            </p:cNvPr>
            <p:cNvPicPr>
              <a:picLocks noChangeAspect="1"/>
            </p:cNvPicPr>
            <p:nvPr/>
          </p:nvPicPr>
          <p:blipFill>
            <a:blip r:embed="rId6"/>
            <a:stretch>
              <a:fillRect/>
            </a:stretch>
          </p:blipFill>
          <p:spPr>
            <a:xfrm>
              <a:off x="7731791" y="3353869"/>
              <a:ext cx="540000" cy="471938"/>
            </a:xfrm>
            <a:prstGeom prst="rect">
              <a:avLst/>
            </a:prstGeom>
          </p:spPr>
        </p:pic>
        <p:pic>
          <p:nvPicPr>
            <p:cNvPr id="149" name="Picture 6" descr="Image result for digital clock calendar icon">
              <a:extLst>
                <a:ext uri="{FF2B5EF4-FFF2-40B4-BE49-F238E27FC236}">
                  <a16:creationId xmlns:a16="http://schemas.microsoft.com/office/drawing/2014/main" id="{F5781E2F-1FCB-45A2-9061-B6D5C25B531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79791" y="3328838"/>
              <a:ext cx="522000" cy="52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150" name="그림 149">
            <a:extLst>
              <a:ext uri="{FF2B5EF4-FFF2-40B4-BE49-F238E27FC236}">
                <a16:creationId xmlns:a16="http://schemas.microsoft.com/office/drawing/2014/main" id="{82CA5882-884F-4B98-9530-849C2DB6CB58}"/>
              </a:ext>
            </a:extLst>
          </p:cNvPr>
          <p:cNvPicPr>
            <a:picLocks noChangeAspect="1"/>
          </p:cNvPicPr>
          <p:nvPr/>
        </p:nvPicPr>
        <p:blipFill>
          <a:blip r:embed="rId3"/>
          <a:stretch>
            <a:fillRect/>
          </a:stretch>
        </p:blipFill>
        <p:spPr>
          <a:xfrm>
            <a:off x="3082843" y="2368931"/>
            <a:ext cx="418278" cy="405000"/>
          </a:xfrm>
          <a:prstGeom prst="rect">
            <a:avLst/>
          </a:prstGeom>
        </p:spPr>
      </p:pic>
      <p:cxnSp>
        <p:nvCxnSpPr>
          <p:cNvPr id="151" name="연결선: 구부러짐 150">
            <a:extLst>
              <a:ext uri="{FF2B5EF4-FFF2-40B4-BE49-F238E27FC236}">
                <a16:creationId xmlns:a16="http://schemas.microsoft.com/office/drawing/2014/main" id="{BD89E394-9230-4F40-86D4-968F14BAF5B0}"/>
              </a:ext>
            </a:extLst>
          </p:cNvPr>
          <p:cNvCxnSpPr>
            <a:cxnSpLocks/>
            <a:stCxn id="149" idx="0"/>
            <a:endCxn id="150" idx="0"/>
          </p:cNvCxnSpPr>
          <p:nvPr/>
        </p:nvCxnSpPr>
        <p:spPr>
          <a:xfrm rot="16200000" flipV="1">
            <a:off x="3683772" y="1977141"/>
            <a:ext cx="9525" cy="783581"/>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2" name="표 151">
            <a:extLst>
              <a:ext uri="{FF2B5EF4-FFF2-40B4-BE49-F238E27FC236}">
                <a16:creationId xmlns:a16="http://schemas.microsoft.com/office/drawing/2014/main" id="{DD2FDB02-9D25-473A-B794-33BDD8FB0D0F}"/>
              </a:ext>
            </a:extLst>
          </p:cNvPr>
          <p:cNvGraphicFramePr>
            <a:graphicFrameLocks noGrp="1"/>
          </p:cNvGraphicFramePr>
          <p:nvPr>
            <p:extLst>
              <p:ext uri="{D42A27DB-BD31-4B8C-83A1-F6EECF244321}">
                <p14:modId xmlns:p14="http://schemas.microsoft.com/office/powerpoint/2010/main" val="1607381117"/>
              </p:ext>
            </p:extLst>
          </p:nvPr>
        </p:nvGraphicFramePr>
        <p:xfrm>
          <a:off x="3085331" y="2823635"/>
          <a:ext cx="1421644" cy="205830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marL="0" algn="l" defTabSz="686030" rtl="0" eaLnBrk="1" latinLnBrk="1" hangingPunct="1"/>
                      <a:r>
                        <a:rPr lang="ko-KR" altLang="en-US" sz="800" kern="1200" dirty="0">
                          <a:solidFill>
                            <a:schemeClr val="bg1"/>
                          </a:solidFill>
                          <a:latin typeface="+mn-lt"/>
                          <a:ea typeface="+mn-ea"/>
                          <a:cs typeface="+mn-cs"/>
                        </a:rPr>
                        <a:t>기능</a:t>
                      </a:r>
                      <a:r>
                        <a:rPr lang="en-US" altLang="ko-KR" sz="800" kern="1200" dirty="0">
                          <a:solidFill>
                            <a:schemeClr val="bg1"/>
                          </a:solidFill>
                          <a:latin typeface="+mn-lt"/>
                          <a:ea typeface="+mn-ea"/>
                          <a:cs typeface="+mn-cs"/>
                        </a:rPr>
                        <a:t>:</a:t>
                      </a:r>
                      <a:endParaRPr lang="ko-KR" altLang="en-US" sz="800" kern="1200" dirty="0">
                        <a:solidFill>
                          <a:schemeClr val="bg1"/>
                        </a:solidFill>
                        <a:latin typeface="+mn-lt"/>
                        <a:ea typeface="+mn-ea"/>
                        <a:cs typeface="+mn-cs"/>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686030" rtl="0" eaLnBrk="1" latinLnBrk="1" hangingPunct="1"/>
                      <a:r>
                        <a:rPr lang="en-US" altLang="ko-KR" sz="700" kern="1200" dirty="0">
                          <a:solidFill>
                            <a:schemeClr val="bg1"/>
                          </a:solidFill>
                          <a:latin typeface="+mn-lt"/>
                          <a:ea typeface="+mn-ea"/>
                          <a:cs typeface="+mn-cs"/>
                        </a:rPr>
                        <a:t>Oracle, MSSQL </a:t>
                      </a:r>
                      <a:r>
                        <a:rPr lang="ko-KR" altLang="en-US" sz="700" kern="1200" dirty="0">
                          <a:solidFill>
                            <a:schemeClr val="bg1"/>
                          </a:solidFill>
                          <a:latin typeface="+mn-lt"/>
                          <a:ea typeface="+mn-ea"/>
                          <a:cs typeface="+mn-cs"/>
                        </a:rPr>
                        <a:t>시점복구 및 </a:t>
                      </a:r>
                      <a:r>
                        <a:rPr lang="en-US" altLang="ko-KR" sz="700" kern="1200" dirty="0">
                          <a:solidFill>
                            <a:schemeClr val="bg1"/>
                          </a:solidFill>
                          <a:latin typeface="+mn-lt"/>
                          <a:ea typeface="+mn-ea"/>
                          <a:cs typeface="+mn-cs"/>
                        </a:rPr>
                        <a:t>MSSQL </a:t>
                      </a:r>
                      <a:r>
                        <a:rPr lang="ko-KR" altLang="en-US" sz="700" kern="1200" dirty="0">
                          <a:solidFill>
                            <a:schemeClr val="bg1"/>
                          </a:solidFill>
                          <a:latin typeface="+mn-lt"/>
                          <a:ea typeface="+mn-ea"/>
                          <a:cs typeface="+mn-cs"/>
                        </a:rPr>
                        <a:t>테이블 복구</a:t>
                      </a:r>
                    </a:p>
                  </a:txBody>
                  <a:tcPr marL="13500" marR="1350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153" name="표 152">
            <a:extLst>
              <a:ext uri="{FF2B5EF4-FFF2-40B4-BE49-F238E27FC236}">
                <a16:creationId xmlns:a16="http://schemas.microsoft.com/office/drawing/2014/main" id="{9A81D36D-2698-4435-BB5C-404B902FB137}"/>
              </a:ext>
            </a:extLst>
          </p:cNvPr>
          <p:cNvGraphicFramePr>
            <a:graphicFrameLocks noGrp="1"/>
          </p:cNvGraphicFramePr>
          <p:nvPr>
            <p:extLst>
              <p:ext uri="{D42A27DB-BD31-4B8C-83A1-F6EECF244321}">
                <p14:modId xmlns:p14="http://schemas.microsoft.com/office/powerpoint/2010/main" val="1083212659"/>
              </p:ext>
            </p:extLst>
          </p:nvPr>
        </p:nvGraphicFramePr>
        <p:xfrm>
          <a:off x="6176915" y="2823635"/>
          <a:ext cx="1421644" cy="2058309"/>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8091">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a:t>
                      </a:r>
                      <a:r>
                        <a:rPr lang="ko-KR" altLang="en-US" sz="800" dirty="0">
                          <a:solidFill>
                            <a:schemeClr val="bg1"/>
                          </a:solidFill>
                        </a:rPr>
                        <a:t> 실시간 복제</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수초</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54" name="그림 153">
            <a:extLst>
              <a:ext uri="{FF2B5EF4-FFF2-40B4-BE49-F238E27FC236}">
                <a16:creationId xmlns:a16="http://schemas.microsoft.com/office/drawing/2014/main" id="{AEEDE80D-7092-4FCF-BEBC-B0F737BFFB94}"/>
              </a:ext>
            </a:extLst>
          </p:cNvPr>
          <p:cNvPicPr>
            <a:picLocks noChangeAspect="1"/>
          </p:cNvPicPr>
          <p:nvPr/>
        </p:nvPicPr>
        <p:blipFill>
          <a:blip r:embed="rId8"/>
          <a:stretch>
            <a:fillRect/>
          </a:stretch>
        </p:blipFill>
        <p:spPr>
          <a:xfrm>
            <a:off x="8483649" y="2349511"/>
            <a:ext cx="569051" cy="405000"/>
          </a:xfrm>
          <a:prstGeom prst="rect">
            <a:avLst/>
          </a:prstGeom>
        </p:spPr>
      </p:pic>
      <p:pic>
        <p:nvPicPr>
          <p:cNvPr id="155" name="그림 154">
            <a:extLst>
              <a:ext uri="{FF2B5EF4-FFF2-40B4-BE49-F238E27FC236}">
                <a16:creationId xmlns:a16="http://schemas.microsoft.com/office/drawing/2014/main" id="{45FE18DD-CF02-4180-A76C-3DE9BCB370AB}"/>
              </a:ext>
            </a:extLst>
          </p:cNvPr>
          <p:cNvPicPr>
            <a:picLocks noChangeAspect="1"/>
          </p:cNvPicPr>
          <p:nvPr/>
        </p:nvPicPr>
        <p:blipFill>
          <a:blip r:embed="rId9"/>
          <a:stretch>
            <a:fillRect/>
          </a:stretch>
        </p:blipFill>
        <p:spPr>
          <a:xfrm>
            <a:off x="7751966" y="2353999"/>
            <a:ext cx="418278" cy="405000"/>
          </a:xfrm>
          <a:prstGeom prst="rect">
            <a:avLst/>
          </a:prstGeom>
        </p:spPr>
      </p:pic>
      <p:cxnSp>
        <p:nvCxnSpPr>
          <p:cNvPr id="156" name="직선 화살표 연결선 155">
            <a:extLst>
              <a:ext uri="{FF2B5EF4-FFF2-40B4-BE49-F238E27FC236}">
                <a16:creationId xmlns:a16="http://schemas.microsoft.com/office/drawing/2014/main" id="{30084CE1-48A9-4440-B6B2-93400C78F442}"/>
              </a:ext>
            </a:extLst>
          </p:cNvPr>
          <p:cNvCxnSpPr>
            <a:stCxn id="154" idx="1"/>
            <a:endCxn id="155" idx="3"/>
          </p:cNvCxnSpPr>
          <p:nvPr/>
        </p:nvCxnSpPr>
        <p:spPr>
          <a:xfrm flipH="1">
            <a:off x="8170245" y="2552011"/>
            <a:ext cx="313405" cy="44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7" name="표 156">
            <a:extLst>
              <a:ext uri="{FF2B5EF4-FFF2-40B4-BE49-F238E27FC236}">
                <a16:creationId xmlns:a16="http://schemas.microsoft.com/office/drawing/2014/main" id="{723C253B-C6E2-46BA-AEB3-3B176A468A6B}"/>
              </a:ext>
            </a:extLst>
          </p:cNvPr>
          <p:cNvGraphicFramePr>
            <a:graphicFrameLocks noGrp="1"/>
          </p:cNvGraphicFramePr>
          <p:nvPr>
            <p:extLst>
              <p:ext uri="{D42A27DB-BD31-4B8C-83A1-F6EECF244321}">
                <p14:modId xmlns:p14="http://schemas.microsoft.com/office/powerpoint/2010/main" val="1415791018"/>
              </p:ext>
            </p:extLst>
          </p:nvPr>
        </p:nvGraphicFramePr>
        <p:xfrm>
          <a:off x="7678112"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97180">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가상환경 최적화 모니터링 및 리포팅</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sp>
        <p:nvSpPr>
          <p:cNvPr id="158" name="말풍선: 사각형 157">
            <a:extLst>
              <a:ext uri="{FF2B5EF4-FFF2-40B4-BE49-F238E27FC236}">
                <a16:creationId xmlns:a16="http://schemas.microsoft.com/office/drawing/2014/main" id="{2EE585BE-7420-46C9-8FDE-EF4B8ACEACCC}"/>
              </a:ext>
            </a:extLst>
          </p:cNvPr>
          <p:cNvSpPr/>
          <p:nvPr/>
        </p:nvSpPr>
        <p:spPr>
          <a:xfrm>
            <a:off x="5336976" y="1389596"/>
            <a:ext cx="1247076" cy="641132"/>
          </a:xfrm>
          <a:prstGeom prst="wedgeRectCallout">
            <a:avLst>
              <a:gd name="adj1" fmla="val -73907"/>
              <a:gd name="adj2" fmla="val 41162"/>
            </a:avLst>
          </a:prstGeom>
          <a:noFill/>
          <a:ln>
            <a:solidFill>
              <a:srgbClr val="93EB2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900" dirty="0">
                <a:solidFill>
                  <a:schemeClr val="bg1"/>
                </a:solidFill>
              </a:rPr>
              <a:t>전 과정 에이전트리스 방식</a:t>
            </a:r>
            <a:r>
              <a:rPr lang="en-US" altLang="ko-KR" sz="900" dirty="0">
                <a:solidFill>
                  <a:schemeClr val="bg1"/>
                </a:solidFill>
              </a:rPr>
              <a:t>!</a:t>
            </a:r>
            <a:endParaRPr lang="ko-KR" altLang="en-US" sz="900" dirty="0">
              <a:solidFill>
                <a:schemeClr val="bg1"/>
              </a:solidFill>
            </a:endParaRPr>
          </a:p>
        </p:txBody>
      </p:sp>
      <p:grpSp>
        <p:nvGrpSpPr>
          <p:cNvPr id="160" name="그룹 159">
            <a:extLst>
              <a:ext uri="{FF2B5EF4-FFF2-40B4-BE49-F238E27FC236}">
                <a16:creationId xmlns:a16="http://schemas.microsoft.com/office/drawing/2014/main" id="{77542E18-200A-4C50-97F1-AC3C95EBFC55}"/>
              </a:ext>
            </a:extLst>
          </p:cNvPr>
          <p:cNvGrpSpPr/>
          <p:nvPr/>
        </p:nvGrpSpPr>
        <p:grpSpPr>
          <a:xfrm>
            <a:off x="4080327" y="1399122"/>
            <a:ext cx="1186866" cy="800961"/>
            <a:chOff x="5440433" y="1647914"/>
            <a:chExt cx="1582487" cy="1270985"/>
          </a:xfrm>
        </p:grpSpPr>
        <p:pic>
          <p:nvPicPr>
            <p:cNvPr id="161" name="그림 160">
              <a:extLst>
                <a:ext uri="{FF2B5EF4-FFF2-40B4-BE49-F238E27FC236}">
                  <a16:creationId xmlns:a16="http://schemas.microsoft.com/office/drawing/2014/main" id="{C5EC2F74-FE73-4B9A-89F8-50382968FF3D}"/>
                </a:ext>
              </a:extLst>
            </p:cNvPr>
            <p:cNvPicPr>
              <a:picLocks noChangeAspect="1"/>
            </p:cNvPicPr>
            <p:nvPr/>
          </p:nvPicPr>
          <p:blipFill>
            <a:blip r:embed="rId10"/>
            <a:stretch>
              <a:fillRect/>
            </a:stretch>
          </p:blipFill>
          <p:spPr>
            <a:xfrm>
              <a:off x="5944851" y="1647914"/>
              <a:ext cx="720000" cy="693406"/>
            </a:xfrm>
            <a:prstGeom prst="rect">
              <a:avLst/>
            </a:prstGeom>
          </p:spPr>
        </p:pic>
        <p:sp>
          <p:nvSpPr>
            <p:cNvPr id="162" name="TextBox 161">
              <a:extLst>
                <a:ext uri="{FF2B5EF4-FFF2-40B4-BE49-F238E27FC236}">
                  <a16:creationId xmlns:a16="http://schemas.microsoft.com/office/drawing/2014/main" id="{2B1C6E48-747A-4EDE-BB9B-767141A56DCC}"/>
                </a:ext>
              </a:extLst>
            </p:cNvPr>
            <p:cNvSpPr txBox="1"/>
            <p:nvPr/>
          </p:nvSpPr>
          <p:spPr>
            <a:xfrm>
              <a:off x="5586782" y="2332834"/>
              <a:ext cx="1436138" cy="586065"/>
            </a:xfrm>
            <a:prstGeom prst="rect">
              <a:avLst/>
            </a:prstGeom>
            <a:noFill/>
          </p:spPr>
          <p:txBody>
            <a:bodyPr wrap="square" rtlCol="0">
              <a:spAutoFit/>
            </a:bodyPr>
            <a:lstStyle/>
            <a:p>
              <a:pPr algn="ctr"/>
              <a:r>
                <a:rPr lang="ko-KR" altLang="en-US" sz="900" dirty="0">
                  <a:solidFill>
                    <a:schemeClr val="bg1"/>
                  </a:solidFill>
                </a:rPr>
                <a:t>빔 백업 </a:t>
              </a:r>
              <a:endParaRPr lang="en-US" altLang="ko-KR" sz="900" dirty="0">
                <a:solidFill>
                  <a:schemeClr val="bg1"/>
                </a:solidFill>
              </a:endParaRPr>
            </a:p>
            <a:p>
              <a:pPr algn="ctr"/>
              <a:r>
                <a:rPr lang="ko-KR" altLang="en-US" sz="900" dirty="0">
                  <a:solidFill>
                    <a:schemeClr val="bg1"/>
                  </a:solidFill>
                </a:rPr>
                <a:t>마스터 서버</a:t>
              </a:r>
            </a:p>
          </p:txBody>
        </p:sp>
        <p:sp>
          <p:nvSpPr>
            <p:cNvPr id="163" name="자유형: 도형 162">
              <a:extLst>
                <a:ext uri="{FF2B5EF4-FFF2-40B4-BE49-F238E27FC236}">
                  <a16:creationId xmlns:a16="http://schemas.microsoft.com/office/drawing/2014/main" id="{F67525D0-8247-4796-9DFA-215F47DDAB94}"/>
                </a:ext>
              </a:extLst>
            </p:cNvPr>
            <p:cNvSpPr/>
            <p:nvPr/>
          </p:nvSpPr>
          <p:spPr>
            <a:xfrm>
              <a:off x="5440433" y="2464233"/>
              <a:ext cx="415648" cy="378845"/>
            </a:xfrm>
            <a:custGeom>
              <a:avLst/>
              <a:gdLst>
                <a:gd name="connsiteX0" fmla="*/ 516467 w 516467"/>
                <a:gd name="connsiteY0" fmla="*/ 0 h 550333"/>
                <a:gd name="connsiteX1" fmla="*/ 143933 w 516467"/>
                <a:gd name="connsiteY1" fmla="*/ 279400 h 550333"/>
                <a:gd name="connsiteX2" fmla="*/ 279400 w 516467"/>
                <a:gd name="connsiteY2" fmla="*/ 330200 h 550333"/>
                <a:gd name="connsiteX3" fmla="*/ 0 w 516467"/>
                <a:gd name="connsiteY3" fmla="*/ 550333 h 550333"/>
              </a:gdLst>
              <a:ahLst/>
              <a:cxnLst>
                <a:cxn ang="0">
                  <a:pos x="connsiteX0" y="connsiteY0"/>
                </a:cxn>
                <a:cxn ang="0">
                  <a:pos x="connsiteX1" y="connsiteY1"/>
                </a:cxn>
                <a:cxn ang="0">
                  <a:pos x="connsiteX2" y="connsiteY2"/>
                </a:cxn>
                <a:cxn ang="0">
                  <a:pos x="connsiteX3" y="connsiteY3"/>
                </a:cxn>
              </a:cxnLst>
              <a:rect l="l" t="t" r="r" b="b"/>
              <a:pathLst>
                <a:path w="516467" h="550333">
                  <a:moveTo>
                    <a:pt x="516467" y="0"/>
                  </a:moveTo>
                  <a:lnTo>
                    <a:pt x="143933" y="279400"/>
                  </a:lnTo>
                  <a:lnTo>
                    <a:pt x="279400" y="330200"/>
                  </a:lnTo>
                  <a:lnTo>
                    <a:pt x="0" y="550333"/>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grpSp>
      <p:pic>
        <p:nvPicPr>
          <p:cNvPr id="164" name="그림 163">
            <a:extLst>
              <a:ext uri="{FF2B5EF4-FFF2-40B4-BE49-F238E27FC236}">
                <a16:creationId xmlns:a16="http://schemas.microsoft.com/office/drawing/2014/main" id="{3495D529-816F-4758-B6D3-463FFBCC09B4}"/>
              </a:ext>
            </a:extLst>
          </p:cNvPr>
          <p:cNvPicPr>
            <a:picLocks noChangeAspect="1"/>
          </p:cNvPicPr>
          <p:nvPr/>
        </p:nvPicPr>
        <p:blipFill>
          <a:blip r:embed="rId3"/>
          <a:stretch>
            <a:fillRect/>
          </a:stretch>
        </p:blipFill>
        <p:spPr>
          <a:xfrm>
            <a:off x="4701391" y="2368931"/>
            <a:ext cx="418278" cy="405000"/>
          </a:xfrm>
          <a:prstGeom prst="rect">
            <a:avLst/>
          </a:prstGeom>
        </p:spPr>
      </p:pic>
      <p:graphicFrame>
        <p:nvGraphicFramePr>
          <p:cNvPr id="165" name="표 164">
            <a:extLst>
              <a:ext uri="{FF2B5EF4-FFF2-40B4-BE49-F238E27FC236}">
                <a16:creationId xmlns:a16="http://schemas.microsoft.com/office/drawing/2014/main" id="{5028D32C-4A57-4DEB-AAE5-F0E0ADAA9643}"/>
              </a:ext>
            </a:extLst>
          </p:cNvPr>
          <p:cNvGraphicFramePr>
            <a:graphicFrameLocks noGrp="1"/>
          </p:cNvGraphicFramePr>
          <p:nvPr>
            <p:extLst>
              <p:ext uri="{D42A27DB-BD31-4B8C-83A1-F6EECF244321}">
                <p14:modId xmlns:p14="http://schemas.microsoft.com/office/powerpoint/2010/main" val="2772249586"/>
              </p:ext>
            </p:extLst>
          </p:nvPr>
        </p:nvGraphicFramePr>
        <p:xfrm>
          <a:off x="4641509" y="2823635"/>
          <a:ext cx="1421644" cy="2052638"/>
        </p:xfrm>
        <a:graphic>
          <a:graphicData uri="http://schemas.openxmlformats.org/drawingml/2006/table">
            <a:tbl>
              <a:tblPr firstRow="1" bandRow="1">
                <a:tableStyleId>{5C22544A-7EE6-4342-B048-85BDC9FD1C3A}</a:tableStyleId>
              </a:tblPr>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en-US" altLang="ko-KR" sz="800" dirty="0">
                          <a:solidFill>
                            <a:schemeClr val="bg1"/>
                          </a:solidFill>
                        </a:rPr>
                        <a:t>VMware, Hyper-V</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28575"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297180">
                <a:tc>
                  <a:txBody>
                    <a:body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장애 시 백업본으로 즉시 서비스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297180">
                <a:tc>
                  <a:txBody>
                    <a:bodyPr/>
                    <a:lstStyle/>
                    <a:p>
                      <a:pPr algn="ctr" latinLnBrk="0"/>
                      <a:r>
                        <a:rPr lang="ko-KR" altLang="en-US" sz="800" b="1" dirty="0">
                          <a:solidFill>
                            <a:schemeClr val="bg1"/>
                          </a:solidFill>
                        </a:rPr>
                        <a:t>소요시간</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0"/>
                      <a:r>
                        <a:rPr lang="ko-KR" altLang="en-US" sz="800" dirty="0">
                          <a:solidFill>
                            <a:schemeClr val="bg1"/>
                          </a:solidFill>
                        </a:rPr>
                        <a:t>최소 </a:t>
                      </a:r>
                      <a:r>
                        <a:rPr lang="en-US" altLang="ko-KR" sz="800" dirty="0">
                          <a:solidFill>
                            <a:schemeClr val="bg1"/>
                          </a:solidFill>
                        </a:rPr>
                        <a:t>1-2</a:t>
                      </a:r>
                      <a:r>
                        <a:rPr lang="ko-KR" altLang="en-US" sz="800" dirty="0">
                          <a:solidFill>
                            <a:schemeClr val="bg1"/>
                          </a:solidFill>
                        </a:rPr>
                        <a:t>분</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560832">
                <a:tc gridSpan="2">
                  <a:txBody>
                    <a:bodyPr/>
                    <a:lstStyle/>
                    <a:p>
                      <a:pPr marL="171450" indent="-171450" latinLnBrk="0">
                        <a:lnSpc>
                          <a:spcPct val="150000"/>
                        </a:lnSpc>
                        <a:buFontTx/>
                        <a:buChar char="-"/>
                      </a:pPr>
                      <a:r>
                        <a:rPr lang="en-US" altLang="ko-KR" sz="800" dirty="0">
                          <a:solidFill>
                            <a:schemeClr val="bg1"/>
                          </a:solidFill>
                        </a:rPr>
                        <a:t>V</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pic>
        <p:nvPicPr>
          <p:cNvPr id="166" name="그림 165">
            <a:extLst>
              <a:ext uri="{FF2B5EF4-FFF2-40B4-BE49-F238E27FC236}">
                <a16:creationId xmlns:a16="http://schemas.microsoft.com/office/drawing/2014/main" id="{5D19697B-FEC5-4E49-8E05-CCEF0AB8CA97}"/>
              </a:ext>
            </a:extLst>
          </p:cNvPr>
          <p:cNvPicPr>
            <a:picLocks noChangeAspect="1"/>
          </p:cNvPicPr>
          <p:nvPr/>
        </p:nvPicPr>
        <p:blipFill>
          <a:blip r:embed="rId11"/>
          <a:stretch>
            <a:fillRect/>
          </a:stretch>
        </p:blipFill>
        <p:spPr>
          <a:xfrm>
            <a:off x="5420917" y="2368931"/>
            <a:ext cx="585308" cy="405000"/>
          </a:xfrm>
          <a:prstGeom prst="rect">
            <a:avLst/>
          </a:prstGeom>
        </p:spPr>
      </p:pic>
      <p:sp>
        <p:nvSpPr>
          <p:cNvPr id="167" name="TextBox 166">
            <a:extLst>
              <a:ext uri="{FF2B5EF4-FFF2-40B4-BE49-F238E27FC236}">
                <a16:creationId xmlns:a16="http://schemas.microsoft.com/office/drawing/2014/main" id="{FAC57DFC-4BDE-4EA9-830D-FCDE0E21ED41}"/>
              </a:ext>
            </a:extLst>
          </p:cNvPr>
          <p:cNvSpPr txBox="1"/>
          <p:nvPr/>
        </p:nvSpPr>
        <p:spPr>
          <a:xfrm>
            <a:off x="5292592" y="2170493"/>
            <a:ext cx="844698" cy="230832"/>
          </a:xfrm>
          <a:prstGeom prst="rect">
            <a:avLst/>
          </a:prstGeom>
          <a:noFill/>
        </p:spPr>
        <p:txBody>
          <a:bodyPr wrap="square" rtlCol="0">
            <a:spAutoFit/>
          </a:bodyPr>
          <a:lstStyle/>
          <a:p>
            <a:pPr algn="ctr"/>
            <a:r>
              <a:rPr lang="ko-KR" altLang="en-US" sz="900" dirty="0">
                <a:solidFill>
                  <a:schemeClr val="bg1"/>
                </a:solidFill>
              </a:rPr>
              <a:t>서비스 재개</a:t>
            </a:r>
          </a:p>
        </p:txBody>
      </p:sp>
      <p:sp>
        <p:nvSpPr>
          <p:cNvPr id="168" name="자유형: 도형 167">
            <a:extLst>
              <a:ext uri="{FF2B5EF4-FFF2-40B4-BE49-F238E27FC236}">
                <a16:creationId xmlns:a16="http://schemas.microsoft.com/office/drawing/2014/main" id="{91668B33-0A19-49D7-863E-BF9968C19609}"/>
              </a:ext>
            </a:extLst>
          </p:cNvPr>
          <p:cNvSpPr/>
          <p:nvPr/>
        </p:nvSpPr>
        <p:spPr>
          <a:xfrm>
            <a:off x="5120212" y="2253266"/>
            <a:ext cx="239630" cy="405000"/>
          </a:xfrm>
          <a:custGeom>
            <a:avLst/>
            <a:gdLst>
              <a:gd name="connsiteX0" fmla="*/ 0 w 609600"/>
              <a:gd name="connsiteY0" fmla="*/ 584200 h 584200"/>
              <a:gd name="connsiteX1" fmla="*/ 609600 w 609600"/>
              <a:gd name="connsiteY1" fmla="*/ 499533 h 584200"/>
              <a:gd name="connsiteX2" fmla="*/ 609600 w 609600"/>
              <a:gd name="connsiteY2" fmla="*/ 0 h 584200"/>
            </a:gdLst>
            <a:ahLst/>
            <a:cxnLst>
              <a:cxn ang="0">
                <a:pos x="connsiteX0" y="connsiteY0"/>
              </a:cxn>
              <a:cxn ang="0">
                <a:pos x="connsiteX1" y="connsiteY1"/>
              </a:cxn>
              <a:cxn ang="0">
                <a:pos x="connsiteX2" y="connsiteY2"/>
              </a:cxn>
            </a:cxnLst>
            <a:rect l="l" t="t" r="r" b="b"/>
            <a:pathLst>
              <a:path w="609600" h="584200">
                <a:moveTo>
                  <a:pt x="0" y="584200"/>
                </a:moveTo>
                <a:lnTo>
                  <a:pt x="609600" y="499533"/>
                </a:lnTo>
                <a:lnTo>
                  <a:pt x="609600" y="0"/>
                </a:lnTo>
              </a:path>
            </a:pathLst>
          </a:custGeom>
          <a:noFill/>
          <a:ln w="28575">
            <a:solidFill>
              <a:srgbClr val="00B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pic>
        <p:nvPicPr>
          <p:cNvPr id="169" name="그림 168">
            <a:extLst>
              <a:ext uri="{FF2B5EF4-FFF2-40B4-BE49-F238E27FC236}">
                <a16:creationId xmlns:a16="http://schemas.microsoft.com/office/drawing/2014/main" id="{9C7C414E-6C54-47E8-97FA-7B450A82DAAD}"/>
              </a:ext>
            </a:extLst>
          </p:cNvPr>
          <p:cNvPicPr>
            <a:picLocks noChangeAspect="1"/>
          </p:cNvPicPr>
          <p:nvPr/>
        </p:nvPicPr>
        <p:blipFill>
          <a:blip r:embed="rId9"/>
          <a:stretch>
            <a:fillRect/>
          </a:stretch>
        </p:blipFill>
        <p:spPr>
          <a:xfrm>
            <a:off x="6197702" y="2353999"/>
            <a:ext cx="418278" cy="405000"/>
          </a:xfrm>
          <a:prstGeom prst="rect">
            <a:avLst/>
          </a:prstGeom>
        </p:spPr>
      </p:pic>
      <p:pic>
        <p:nvPicPr>
          <p:cNvPr id="170" name="Picture 128">
            <a:extLst>
              <a:ext uri="{FF2B5EF4-FFF2-40B4-BE49-F238E27FC236}">
                <a16:creationId xmlns:a16="http://schemas.microsoft.com/office/drawing/2014/main" id="{C32142A0-05A8-41DA-9BCE-C68C7D0C1F5D}"/>
              </a:ext>
            </a:extLst>
          </p:cNvPr>
          <p:cNvPicPr>
            <a:picLocks noChangeAspect="1" noChangeArrowheads="1"/>
          </p:cNvPicPr>
          <p:nvPr/>
        </p:nvPicPr>
        <p:blipFill>
          <a:blip r:embed="rId12" cstate="screen">
            <a:extLst>
              <a:ext uri="{28A0092B-C50C-407E-A947-70E740481C1C}">
                <a14:useLocalDpi xmlns:a14="http://schemas.microsoft.com/office/drawing/2010/main" val="0"/>
              </a:ext>
            </a:extLst>
          </a:blip>
          <a:stretch>
            <a:fillRect/>
          </a:stretch>
        </p:blipFill>
        <p:spPr bwMode="auto">
          <a:xfrm>
            <a:off x="7218501" y="2358704"/>
            <a:ext cx="376786" cy="374199"/>
          </a:xfrm>
          <a:prstGeom prst="rect">
            <a:avLst/>
          </a:prstGeom>
          <a:noFill/>
          <a:extLst>
            <a:ext uri="{909E8E84-426E-40DD-AFC4-6F175D3DCCD1}">
              <a14:hiddenFill xmlns:a14="http://schemas.microsoft.com/office/drawing/2010/main">
                <a:solidFill>
                  <a:srgbClr val="FFFFFF"/>
                </a:solidFill>
              </a14:hiddenFill>
            </a:ext>
          </a:extLst>
        </p:spPr>
      </p:pic>
      <p:cxnSp>
        <p:nvCxnSpPr>
          <p:cNvPr id="171" name="직선 화살표 연결선 170">
            <a:extLst>
              <a:ext uri="{FF2B5EF4-FFF2-40B4-BE49-F238E27FC236}">
                <a16:creationId xmlns:a16="http://schemas.microsoft.com/office/drawing/2014/main" id="{47A72F00-5400-43D2-8BAB-0876BA775ACB}"/>
              </a:ext>
            </a:extLst>
          </p:cNvPr>
          <p:cNvCxnSpPr/>
          <p:nvPr/>
        </p:nvCxnSpPr>
        <p:spPr>
          <a:xfrm>
            <a:off x="6634028" y="2622971"/>
            <a:ext cx="530779"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BF894CDA-8052-46CA-BF74-1084150449D9}"/>
              </a:ext>
            </a:extLst>
          </p:cNvPr>
          <p:cNvSpPr txBox="1"/>
          <p:nvPr/>
        </p:nvSpPr>
        <p:spPr>
          <a:xfrm>
            <a:off x="6615980" y="2609539"/>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chemeClr val="bg1"/>
                </a:solidFill>
              </a:rPr>
              <a:t>Near 0 CDP</a:t>
            </a:r>
            <a:endParaRPr lang="ko-KR" altLang="en-US" sz="675" b="1" dirty="0" err="1">
              <a:solidFill>
                <a:schemeClr val="bg1"/>
              </a:solidFill>
            </a:endParaRPr>
          </a:p>
        </p:txBody>
      </p:sp>
      <p:cxnSp>
        <p:nvCxnSpPr>
          <p:cNvPr id="173" name="직선 화살표 연결선 172">
            <a:extLst>
              <a:ext uri="{FF2B5EF4-FFF2-40B4-BE49-F238E27FC236}">
                <a16:creationId xmlns:a16="http://schemas.microsoft.com/office/drawing/2014/main" id="{5A82EEC6-E1ED-40AA-985C-EA58BE110565}"/>
              </a:ext>
            </a:extLst>
          </p:cNvPr>
          <p:cNvCxnSpPr/>
          <p:nvPr/>
        </p:nvCxnSpPr>
        <p:spPr>
          <a:xfrm>
            <a:off x="6556981" y="2364168"/>
            <a:ext cx="634448" cy="0"/>
          </a:xfrm>
          <a:prstGeom prst="straightConnector1">
            <a:avLst/>
          </a:prstGeom>
          <a:ln w="19050">
            <a:solidFill>
              <a:srgbClr val="00B33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14928A89-A7BE-4407-A67A-DE2FE3FFEF47}"/>
              </a:ext>
            </a:extLst>
          </p:cNvPr>
          <p:cNvSpPr txBox="1"/>
          <p:nvPr/>
        </p:nvSpPr>
        <p:spPr>
          <a:xfrm>
            <a:off x="6615980" y="2184635"/>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rgbClr val="FF0000"/>
                </a:solidFill>
              </a:rPr>
              <a:t>Failback</a:t>
            </a:r>
            <a:endParaRPr lang="ko-KR" altLang="en-US" sz="675" b="1" dirty="0" err="1">
              <a:solidFill>
                <a:srgbClr val="FF0000"/>
              </a:solidFill>
            </a:endParaRPr>
          </a:p>
        </p:txBody>
      </p:sp>
      <p:sp>
        <p:nvSpPr>
          <p:cNvPr id="175" name="TextBox 174">
            <a:extLst>
              <a:ext uri="{FF2B5EF4-FFF2-40B4-BE49-F238E27FC236}">
                <a16:creationId xmlns:a16="http://schemas.microsoft.com/office/drawing/2014/main" id="{24C2F786-9914-4DE5-8E61-286A904BEE4A}"/>
              </a:ext>
            </a:extLst>
          </p:cNvPr>
          <p:cNvSpPr txBox="1"/>
          <p:nvPr/>
        </p:nvSpPr>
        <p:spPr>
          <a:xfrm>
            <a:off x="6615980" y="2373694"/>
            <a:ext cx="545097" cy="158402"/>
          </a:xfrm>
          <a:prstGeom prst="rect">
            <a:avLst/>
          </a:prstGeom>
          <a:noFill/>
        </p:spPr>
        <p:txBody>
          <a:bodyPr wrap="square" lIns="27000" tIns="27000" rIns="27000" bIns="27000" rtlCol="0" anchor="ctr" anchorCtr="0">
            <a:spAutoFit/>
          </a:bodyPr>
          <a:lstStyle/>
          <a:p>
            <a:pPr algn="ctr" latinLnBrk="0">
              <a:spcAft>
                <a:spcPts val="150"/>
              </a:spcAft>
            </a:pPr>
            <a:r>
              <a:rPr lang="en-US" altLang="ko-KR" sz="675" b="1" dirty="0">
                <a:solidFill>
                  <a:srgbClr val="93EB20"/>
                </a:solidFill>
              </a:rPr>
              <a:t>Failover</a:t>
            </a:r>
            <a:endParaRPr lang="ko-KR" altLang="en-US" sz="675" b="1" dirty="0" err="1">
              <a:solidFill>
                <a:srgbClr val="93EB20"/>
              </a:solidFill>
            </a:endParaRPr>
          </a:p>
        </p:txBody>
      </p:sp>
      <p:sp>
        <p:nvSpPr>
          <p:cNvPr id="159" name="직사각형 158">
            <a:extLst>
              <a:ext uri="{FF2B5EF4-FFF2-40B4-BE49-F238E27FC236}">
                <a16:creationId xmlns:a16="http://schemas.microsoft.com/office/drawing/2014/main" id="{DD751D87-E29E-47AB-BE69-604B518828AC}"/>
              </a:ext>
            </a:extLst>
          </p:cNvPr>
          <p:cNvSpPr/>
          <p:nvPr/>
        </p:nvSpPr>
        <p:spPr>
          <a:xfrm>
            <a:off x="44246" y="4276597"/>
            <a:ext cx="9055509" cy="5996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spTree>
    <p:extLst>
      <p:ext uri="{BB962C8B-B14F-4D97-AF65-F5344CB8AC3E}">
        <p14:creationId xmlns:p14="http://schemas.microsoft.com/office/powerpoint/2010/main" val="252346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4"/>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par>
                                <p:cTn id="12" presetID="1" presetClass="entr" presetSubtype="0" fill="hold" nodeType="withEffect">
                                  <p:stCondLst>
                                    <p:cond delay="0"/>
                                  </p:stCondLst>
                                  <p:childTnLst>
                                    <p:set>
                                      <p:cBhvr>
                                        <p:cTn id="13" dur="1" fill="hold">
                                          <p:stCondLst>
                                            <p:cond delay="0"/>
                                          </p:stCondLst>
                                        </p:cTn>
                                        <p:tgtEl>
                                          <p:spTgt spid="14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43"/>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500"/>
                                        <p:tgtEl>
                                          <p:spTgt spid="142"/>
                                        </p:tgtEl>
                                      </p:cBhvr>
                                    </p:animEffect>
                                  </p:childTnLst>
                                </p:cTn>
                              </p:par>
                              <p:par>
                                <p:cTn id="23" presetID="10" presetClass="entr" presetSubtype="0" fill="hold" nodeType="withEffect">
                                  <p:stCondLst>
                                    <p:cond delay="0"/>
                                  </p:stCondLst>
                                  <p:childTnLst>
                                    <p:set>
                                      <p:cBhvr>
                                        <p:cTn id="24" dur="1" fill="hold">
                                          <p:stCondLst>
                                            <p:cond delay="0"/>
                                          </p:stCondLst>
                                        </p:cTn>
                                        <p:tgtEl>
                                          <p:spTgt spid="144"/>
                                        </p:tgtEl>
                                        <p:attrNameLst>
                                          <p:attrName>style.visibility</p:attrName>
                                        </p:attrNameLst>
                                      </p:cBhvr>
                                      <p:to>
                                        <p:strVal val="visible"/>
                                      </p:to>
                                    </p:set>
                                    <p:animEffect transition="in" filter="fade">
                                      <p:cBhvr>
                                        <p:cTn id="25" dur="500"/>
                                        <p:tgtEl>
                                          <p:spTgt spid="144"/>
                                        </p:tgtEl>
                                      </p:cBhvr>
                                    </p:animEffect>
                                  </p:childTnLst>
                                </p:cTn>
                              </p:par>
                              <p:par>
                                <p:cTn id="26" presetID="10" presetClass="entr" presetSubtype="0" fill="hold" nodeType="withEffect">
                                  <p:stCondLst>
                                    <p:cond delay="0"/>
                                  </p:stCondLst>
                                  <p:childTnLst>
                                    <p:set>
                                      <p:cBhvr>
                                        <p:cTn id="27" dur="1" fill="hold">
                                          <p:stCondLst>
                                            <p:cond delay="0"/>
                                          </p:stCondLst>
                                        </p:cTn>
                                        <p:tgtEl>
                                          <p:spTgt spid="145"/>
                                        </p:tgtEl>
                                        <p:attrNameLst>
                                          <p:attrName>style.visibility</p:attrName>
                                        </p:attrNameLst>
                                      </p:cBhvr>
                                      <p:to>
                                        <p:strVal val="visible"/>
                                      </p:to>
                                    </p:set>
                                    <p:animEffect transition="in" filter="fade">
                                      <p:cBhvr>
                                        <p:cTn id="28" dur="500"/>
                                        <p:tgtEl>
                                          <p:spTgt spid="145"/>
                                        </p:tgtEl>
                                      </p:cBhvr>
                                    </p:animEffect>
                                  </p:childTnLst>
                                </p:cTn>
                              </p:par>
                              <p:par>
                                <p:cTn id="29" presetID="10" presetClass="entr" presetSubtype="0" fill="hold" nodeType="withEffect">
                                  <p:stCondLst>
                                    <p:cond delay="0"/>
                                  </p:stCondLst>
                                  <p:childTnLst>
                                    <p:set>
                                      <p:cBhvr>
                                        <p:cTn id="30" dur="1" fill="hold">
                                          <p:stCondLst>
                                            <p:cond delay="0"/>
                                          </p:stCondLst>
                                        </p:cTn>
                                        <p:tgtEl>
                                          <p:spTgt spid="146"/>
                                        </p:tgtEl>
                                        <p:attrNameLst>
                                          <p:attrName>style.visibility</p:attrName>
                                        </p:attrNameLst>
                                      </p:cBhvr>
                                      <p:to>
                                        <p:strVal val="visible"/>
                                      </p:to>
                                    </p:set>
                                    <p:animEffect transition="in" filter="fade">
                                      <p:cBhvr>
                                        <p:cTn id="31" dur="500"/>
                                        <p:tgtEl>
                                          <p:spTgt spid="146"/>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39"/>
                                        </p:tgtEl>
                                        <p:attrNameLst>
                                          <p:attrName>style.visibility</p:attrName>
                                        </p:attrNameLst>
                                      </p:cBhvr>
                                      <p:to>
                                        <p:strVal val="visible"/>
                                      </p:to>
                                    </p:set>
                                    <p:animEffect transition="in" filter="fade">
                                      <p:cBhvr>
                                        <p:cTn id="35" dur="500"/>
                                        <p:tgtEl>
                                          <p:spTgt spid="139"/>
                                        </p:tgtEl>
                                      </p:cBhvr>
                                    </p:animEffect>
                                  </p:childTnLst>
                                </p:cTn>
                              </p:par>
                              <p:par>
                                <p:cTn id="36" presetID="10" presetClass="entr" presetSubtype="0" fill="hold" nodeType="withEffect">
                                  <p:stCondLst>
                                    <p:cond delay="0"/>
                                  </p:stCondLst>
                                  <p:childTnLst>
                                    <p:set>
                                      <p:cBhvr>
                                        <p:cTn id="37" dur="1" fill="hold">
                                          <p:stCondLst>
                                            <p:cond delay="0"/>
                                          </p:stCondLst>
                                        </p:cTn>
                                        <p:tgtEl>
                                          <p:spTgt spid="147"/>
                                        </p:tgtEl>
                                        <p:attrNameLst>
                                          <p:attrName>style.visibility</p:attrName>
                                        </p:attrNameLst>
                                      </p:cBhvr>
                                      <p:to>
                                        <p:strVal val="visible"/>
                                      </p:to>
                                    </p:set>
                                    <p:animEffect transition="in" filter="fade">
                                      <p:cBhvr>
                                        <p:cTn id="38" dur="500"/>
                                        <p:tgtEl>
                                          <p:spTgt spid="147"/>
                                        </p:tgtEl>
                                      </p:cBhvr>
                                    </p:animEffect>
                                  </p:childTnLst>
                                </p:cTn>
                              </p:par>
                              <p:par>
                                <p:cTn id="39" presetID="10" presetClass="entr" presetSubtype="0" fill="hold" nodeType="withEffect">
                                  <p:stCondLst>
                                    <p:cond delay="0"/>
                                  </p:stCondLst>
                                  <p:childTnLst>
                                    <p:set>
                                      <p:cBhvr>
                                        <p:cTn id="40" dur="1" fill="hold">
                                          <p:stCondLst>
                                            <p:cond delay="0"/>
                                          </p:stCondLst>
                                        </p:cTn>
                                        <p:tgtEl>
                                          <p:spTgt spid="150"/>
                                        </p:tgtEl>
                                        <p:attrNameLst>
                                          <p:attrName>style.visibility</p:attrName>
                                        </p:attrNameLst>
                                      </p:cBhvr>
                                      <p:to>
                                        <p:strVal val="visible"/>
                                      </p:to>
                                    </p:set>
                                    <p:animEffect transition="in" filter="fade">
                                      <p:cBhvr>
                                        <p:cTn id="41" dur="500"/>
                                        <p:tgtEl>
                                          <p:spTgt spid="150"/>
                                        </p:tgtEl>
                                      </p:cBhvr>
                                    </p:animEffect>
                                  </p:childTnLst>
                                </p:cTn>
                              </p:par>
                              <p:par>
                                <p:cTn id="42" presetID="10" presetClass="entr" presetSubtype="0" fill="hold" nodeType="withEffect">
                                  <p:stCondLst>
                                    <p:cond delay="0"/>
                                  </p:stCondLst>
                                  <p:childTnLst>
                                    <p:set>
                                      <p:cBhvr>
                                        <p:cTn id="43" dur="1" fill="hold">
                                          <p:stCondLst>
                                            <p:cond delay="0"/>
                                          </p:stCondLst>
                                        </p:cTn>
                                        <p:tgtEl>
                                          <p:spTgt spid="151"/>
                                        </p:tgtEl>
                                        <p:attrNameLst>
                                          <p:attrName>style.visibility</p:attrName>
                                        </p:attrNameLst>
                                      </p:cBhvr>
                                      <p:to>
                                        <p:strVal val="visible"/>
                                      </p:to>
                                    </p:set>
                                    <p:animEffect transition="in" filter="fade">
                                      <p:cBhvr>
                                        <p:cTn id="44" dur="500"/>
                                        <p:tgtEl>
                                          <p:spTgt spid="151"/>
                                        </p:tgtEl>
                                      </p:cBhvr>
                                    </p:animEffect>
                                  </p:childTnLst>
                                </p:cTn>
                              </p:par>
                              <p:par>
                                <p:cTn id="45" presetID="10" presetClass="entr" presetSubtype="0" fill="hold" nodeType="with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fade">
                                      <p:cBhvr>
                                        <p:cTn id="47" dur="500"/>
                                        <p:tgtEl>
                                          <p:spTgt spid="152"/>
                                        </p:tgtEl>
                                      </p:cBhvr>
                                    </p:animEffect>
                                  </p:childTnLst>
                                </p:cTn>
                              </p:par>
                            </p:childTnLst>
                          </p:cTn>
                        </p:par>
                        <p:par>
                          <p:cTn id="48" fill="hold">
                            <p:stCondLst>
                              <p:cond delay="1500"/>
                            </p:stCondLst>
                            <p:childTnLst>
                              <p:par>
                                <p:cTn id="49" presetID="10" presetClass="entr" presetSubtype="0" fill="hold" nodeType="afterEffect">
                                  <p:stCondLst>
                                    <p:cond delay="0"/>
                                  </p:stCondLst>
                                  <p:childTnLst>
                                    <p:set>
                                      <p:cBhvr>
                                        <p:cTn id="50" dur="1" fill="hold">
                                          <p:stCondLst>
                                            <p:cond delay="0"/>
                                          </p:stCondLst>
                                        </p:cTn>
                                        <p:tgtEl>
                                          <p:spTgt spid="137"/>
                                        </p:tgtEl>
                                        <p:attrNameLst>
                                          <p:attrName>style.visibility</p:attrName>
                                        </p:attrNameLst>
                                      </p:cBhvr>
                                      <p:to>
                                        <p:strVal val="visible"/>
                                      </p:to>
                                    </p:set>
                                    <p:animEffect transition="in" filter="fade">
                                      <p:cBhvr>
                                        <p:cTn id="51" dur="500"/>
                                        <p:tgtEl>
                                          <p:spTgt spid="137"/>
                                        </p:tgtEl>
                                      </p:cBhvr>
                                    </p:animEffect>
                                  </p:childTnLst>
                                </p:cTn>
                              </p:par>
                              <p:par>
                                <p:cTn id="52" presetID="10" presetClass="entr" presetSubtype="0" fill="hold" nodeType="withEffect">
                                  <p:stCondLst>
                                    <p:cond delay="0"/>
                                  </p:stCondLst>
                                  <p:childTnLst>
                                    <p:set>
                                      <p:cBhvr>
                                        <p:cTn id="53" dur="1" fill="hold">
                                          <p:stCondLst>
                                            <p:cond delay="0"/>
                                          </p:stCondLst>
                                        </p:cTn>
                                        <p:tgtEl>
                                          <p:spTgt spid="164"/>
                                        </p:tgtEl>
                                        <p:attrNameLst>
                                          <p:attrName>style.visibility</p:attrName>
                                        </p:attrNameLst>
                                      </p:cBhvr>
                                      <p:to>
                                        <p:strVal val="visible"/>
                                      </p:to>
                                    </p:set>
                                    <p:animEffect transition="in" filter="fade">
                                      <p:cBhvr>
                                        <p:cTn id="54" dur="500"/>
                                        <p:tgtEl>
                                          <p:spTgt spid="164"/>
                                        </p:tgtEl>
                                      </p:cBhvr>
                                    </p:animEffect>
                                  </p:childTnLst>
                                </p:cTn>
                              </p:par>
                              <p:par>
                                <p:cTn id="55" presetID="10" presetClass="entr" presetSubtype="0" fill="hold" nodeType="withEffect">
                                  <p:stCondLst>
                                    <p:cond delay="0"/>
                                  </p:stCondLst>
                                  <p:childTnLst>
                                    <p:set>
                                      <p:cBhvr>
                                        <p:cTn id="56" dur="1" fill="hold">
                                          <p:stCondLst>
                                            <p:cond delay="0"/>
                                          </p:stCondLst>
                                        </p:cTn>
                                        <p:tgtEl>
                                          <p:spTgt spid="165"/>
                                        </p:tgtEl>
                                        <p:attrNameLst>
                                          <p:attrName>style.visibility</p:attrName>
                                        </p:attrNameLst>
                                      </p:cBhvr>
                                      <p:to>
                                        <p:strVal val="visible"/>
                                      </p:to>
                                    </p:set>
                                    <p:animEffect transition="in" filter="fade">
                                      <p:cBhvr>
                                        <p:cTn id="57" dur="500"/>
                                        <p:tgtEl>
                                          <p:spTgt spid="165"/>
                                        </p:tgtEl>
                                      </p:cBhvr>
                                    </p:animEffect>
                                  </p:childTnLst>
                                </p:cTn>
                              </p:par>
                              <p:par>
                                <p:cTn id="58" presetID="10" presetClass="entr" presetSubtype="0" fill="hold" nodeType="withEffect">
                                  <p:stCondLst>
                                    <p:cond delay="0"/>
                                  </p:stCondLst>
                                  <p:childTnLst>
                                    <p:set>
                                      <p:cBhvr>
                                        <p:cTn id="59" dur="1" fill="hold">
                                          <p:stCondLst>
                                            <p:cond delay="0"/>
                                          </p:stCondLst>
                                        </p:cTn>
                                        <p:tgtEl>
                                          <p:spTgt spid="166"/>
                                        </p:tgtEl>
                                        <p:attrNameLst>
                                          <p:attrName>style.visibility</p:attrName>
                                        </p:attrNameLst>
                                      </p:cBhvr>
                                      <p:to>
                                        <p:strVal val="visible"/>
                                      </p:to>
                                    </p:set>
                                    <p:animEffect transition="in" filter="fade">
                                      <p:cBhvr>
                                        <p:cTn id="60" dur="500"/>
                                        <p:tgtEl>
                                          <p:spTgt spid="16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67"/>
                                        </p:tgtEl>
                                        <p:attrNameLst>
                                          <p:attrName>style.visibility</p:attrName>
                                        </p:attrNameLst>
                                      </p:cBhvr>
                                      <p:to>
                                        <p:strVal val="visible"/>
                                      </p:to>
                                    </p:set>
                                    <p:animEffect transition="in" filter="fade">
                                      <p:cBhvr>
                                        <p:cTn id="63" dur="500"/>
                                        <p:tgtEl>
                                          <p:spTgt spid="16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8"/>
                                        </p:tgtEl>
                                        <p:attrNameLst>
                                          <p:attrName>style.visibility</p:attrName>
                                        </p:attrNameLst>
                                      </p:cBhvr>
                                      <p:to>
                                        <p:strVal val="visible"/>
                                      </p:to>
                                    </p:set>
                                    <p:animEffect transition="in" filter="fade">
                                      <p:cBhvr>
                                        <p:cTn id="66" dur="500"/>
                                        <p:tgtEl>
                                          <p:spTgt spid="168"/>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140"/>
                                        </p:tgtEl>
                                        <p:attrNameLst>
                                          <p:attrName>style.visibility</p:attrName>
                                        </p:attrNameLst>
                                      </p:cBhvr>
                                      <p:to>
                                        <p:strVal val="visible"/>
                                      </p:to>
                                    </p:set>
                                    <p:animEffect transition="in" filter="fade">
                                      <p:cBhvr>
                                        <p:cTn id="70" dur="500"/>
                                        <p:tgtEl>
                                          <p:spTgt spid="140"/>
                                        </p:tgtEl>
                                      </p:cBhvr>
                                    </p:animEffect>
                                  </p:childTnLst>
                                </p:cTn>
                              </p:par>
                              <p:par>
                                <p:cTn id="71" presetID="10" presetClass="entr" presetSubtype="0" fill="hold" nodeType="withEffect">
                                  <p:stCondLst>
                                    <p:cond delay="0"/>
                                  </p:stCondLst>
                                  <p:childTnLst>
                                    <p:set>
                                      <p:cBhvr>
                                        <p:cTn id="72" dur="1" fill="hold">
                                          <p:stCondLst>
                                            <p:cond delay="0"/>
                                          </p:stCondLst>
                                        </p:cTn>
                                        <p:tgtEl>
                                          <p:spTgt spid="153"/>
                                        </p:tgtEl>
                                        <p:attrNameLst>
                                          <p:attrName>style.visibility</p:attrName>
                                        </p:attrNameLst>
                                      </p:cBhvr>
                                      <p:to>
                                        <p:strVal val="visible"/>
                                      </p:to>
                                    </p:set>
                                    <p:animEffect transition="in" filter="fade">
                                      <p:cBhvr>
                                        <p:cTn id="73" dur="500"/>
                                        <p:tgtEl>
                                          <p:spTgt spid="153"/>
                                        </p:tgtEl>
                                      </p:cBhvr>
                                    </p:animEffect>
                                  </p:childTnLst>
                                </p:cTn>
                              </p:par>
                              <p:par>
                                <p:cTn id="74" presetID="10" presetClass="entr" presetSubtype="0" fill="hold" nodeType="withEffect">
                                  <p:stCondLst>
                                    <p:cond delay="0"/>
                                  </p:stCondLst>
                                  <p:childTnLst>
                                    <p:set>
                                      <p:cBhvr>
                                        <p:cTn id="75" dur="1" fill="hold">
                                          <p:stCondLst>
                                            <p:cond delay="0"/>
                                          </p:stCondLst>
                                        </p:cTn>
                                        <p:tgtEl>
                                          <p:spTgt spid="169"/>
                                        </p:tgtEl>
                                        <p:attrNameLst>
                                          <p:attrName>style.visibility</p:attrName>
                                        </p:attrNameLst>
                                      </p:cBhvr>
                                      <p:to>
                                        <p:strVal val="visible"/>
                                      </p:to>
                                    </p:set>
                                    <p:animEffect transition="in" filter="fade">
                                      <p:cBhvr>
                                        <p:cTn id="76" dur="500"/>
                                        <p:tgtEl>
                                          <p:spTgt spid="169"/>
                                        </p:tgtEl>
                                      </p:cBhvr>
                                    </p:animEffect>
                                  </p:childTnLst>
                                </p:cTn>
                              </p:par>
                              <p:par>
                                <p:cTn id="77" presetID="10" presetClass="entr" presetSubtype="0" fill="hold" nodeType="withEffect">
                                  <p:stCondLst>
                                    <p:cond delay="0"/>
                                  </p:stCondLst>
                                  <p:childTnLst>
                                    <p:set>
                                      <p:cBhvr>
                                        <p:cTn id="78" dur="1" fill="hold">
                                          <p:stCondLst>
                                            <p:cond delay="0"/>
                                          </p:stCondLst>
                                        </p:cTn>
                                        <p:tgtEl>
                                          <p:spTgt spid="170"/>
                                        </p:tgtEl>
                                        <p:attrNameLst>
                                          <p:attrName>style.visibility</p:attrName>
                                        </p:attrNameLst>
                                      </p:cBhvr>
                                      <p:to>
                                        <p:strVal val="visible"/>
                                      </p:to>
                                    </p:set>
                                    <p:animEffect transition="in" filter="fade">
                                      <p:cBhvr>
                                        <p:cTn id="79" dur="500"/>
                                        <p:tgtEl>
                                          <p:spTgt spid="170"/>
                                        </p:tgtEl>
                                      </p:cBhvr>
                                    </p:animEffect>
                                  </p:childTnLst>
                                </p:cTn>
                              </p:par>
                              <p:par>
                                <p:cTn id="80" presetID="10" presetClass="entr" presetSubtype="0" fill="hold" nodeType="withEffect">
                                  <p:stCondLst>
                                    <p:cond delay="0"/>
                                  </p:stCondLst>
                                  <p:childTnLst>
                                    <p:set>
                                      <p:cBhvr>
                                        <p:cTn id="81" dur="1" fill="hold">
                                          <p:stCondLst>
                                            <p:cond delay="0"/>
                                          </p:stCondLst>
                                        </p:cTn>
                                        <p:tgtEl>
                                          <p:spTgt spid="171"/>
                                        </p:tgtEl>
                                        <p:attrNameLst>
                                          <p:attrName>style.visibility</p:attrName>
                                        </p:attrNameLst>
                                      </p:cBhvr>
                                      <p:to>
                                        <p:strVal val="visible"/>
                                      </p:to>
                                    </p:set>
                                    <p:animEffect transition="in" filter="fade">
                                      <p:cBhvr>
                                        <p:cTn id="82" dur="500"/>
                                        <p:tgtEl>
                                          <p:spTgt spid="17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72"/>
                                        </p:tgtEl>
                                        <p:attrNameLst>
                                          <p:attrName>style.visibility</p:attrName>
                                        </p:attrNameLst>
                                      </p:cBhvr>
                                      <p:to>
                                        <p:strVal val="visible"/>
                                      </p:to>
                                    </p:set>
                                    <p:animEffect transition="in" filter="fade">
                                      <p:cBhvr>
                                        <p:cTn id="85" dur="500"/>
                                        <p:tgtEl>
                                          <p:spTgt spid="172"/>
                                        </p:tgtEl>
                                      </p:cBhvr>
                                    </p:animEffect>
                                  </p:childTnLst>
                                </p:cTn>
                              </p:par>
                              <p:par>
                                <p:cTn id="86" presetID="10" presetClass="entr" presetSubtype="0" fill="hold" nodeType="withEffect">
                                  <p:stCondLst>
                                    <p:cond delay="0"/>
                                  </p:stCondLst>
                                  <p:childTnLst>
                                    <p:set>
                                      <p:cBhvr>
                                        <p:cTn id="87" dur="1" fill="hold">
                                          <p:stCondLst>
                                            <p:cond delay="0"/>
                                          </p:stCondLst>
                                        </p:cTn>
                                        <p:tgtEl>
                                          <p:spTgt spid="173"/>
                                        </p:tgtEl>
                                        <p:attrNameLst>
                                          <p:attrName>style.visibility</p:attrName>
                                        </p:attrNameLst>
                                      </p:cBhvr>
                                      <p:to>
                                        <p:strVal val="visible"/>
                                      </p:to>
                                    </p:set>
                                    <p:animEffect transition="in" filter="fade">
                                      <p:cBhvr>
                                        <p:cTn id="88" dur="500"/>
                                        <p:tgtEl>
                                          <p:spTgt spid="17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74"/>
                                        </p:tgtEl>
                                        <p:attrNameLst>
                                          <p:attrName>style.visibility</p:attrName>
                                        </p:attrNameLst>
                                      </p:cBhvr>
                                      <p:to>
                                        <p:strVal val="visible"/>
                                      </p:to>
                                    </p:set>
                                    <p:animEffect transition="in" filter="fade">
                                      <p:cBhvr>
                                        <p:cTn id="91" dur="500"/>
                                        <p:tgtEl>
                                          <p:spTgt spid="17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75"/>
                                        </p:tgtEl>
                                        <p:attrNameLst>
                                          <p:attrName>style.visibility</p:attrName>
                                        </p:attrNameLst>
                                      </p:cBhvr>
                                      <p:to>
                                        <p:strVal val="visible"/>
                                      </p:to>
                                    </p:set>
                                    <p:animEffect transition="in" filter="fade">
                                      <p:cBhvr>
                                        <p:cTn id="94" dur="500"/>
                                        <p:tgtEl>
                                          <p:spTgt spid="175"/>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154"/>
                                        </p:tgtEl>
                                        <p:attrNameLst>
                                          <p:attrName>style.visibility</p:attrName>
                                        </p:attrNameLst>
                                      </p:cBhvr>
                                      <p:to>
                                        <p:strVal val="visible"/>
                                      </p:to>
                                    </p:set>
                                    <p:animEffect transition="in" filter="fade">
                                      <p:cBhvr>
                                        <p:cTn id="98" dur="500"/>
                                        <p:tgtEl>
                                          <p:spTgt spid="154"/>
                                        </p:tgtEl>
                                      </p:cBhvr>
                                    </p:animEffect>
                                  </p:childTnLst>
                                </p:cTn>
                              </p:par>
                              <p:par>
                                <p:cTn id="99" presetID="10" presetClass="entr" presetSubtype="0" fill="hold" nodeType="withEffect">
                                  <p:stCondLst>
                                    <p:cond delay="0"/>
                                  </p:stCondLst>
                                  <p:childTnLst>
                                    <p:set>
                                      <p:cBhvr>
                                        <p:cTn id="100" dur="1" fill="hold">
                                          <p:stCondLst>
                                            <p:cond delay="0"/>
                                          </p:stCondLst>
                                        </p:cTn>
                                        <p:tgtEl>
                                          <p:spTgt spid="155"/>
                                        </p:tgtEl>
                                        <p:attrNameLst>
                                          <p:attrName>style.visibility</p:attrName>
                                        </p:attrNameLst>
                                      </p:cBhvr>
                                      <p:to>
                                        <p:strVal val="visible"/>
                                      </p:to>
                                    </p:set>
                                    <p:animEffect transition="in" filter="fade">
                                      <p:cBhvr>
                                        <p:cTn id="101" dur="500"/>
                                        <p:tgtEl>
                                          <p:spTgt spid="155"/>
                                        </p:tgtEl>
                                      </p:cBhvr>
                                    </p:animEffect>
                                  </p:childTnLst>
                                </p:cTn>
                              </p:par>
                              <p:par>
                                <p:cTn id="102" presetID="10" presetClass="entr" presetSubtype="0" fill="hold" nodeType="withEffect">
                                  <p:stCondLst>
                                    <p:cond delay="0"/>
                                  </p:stCondLst>
                                  <p:childTnLst>
                                    <p:set>
                                      <p:cBhvr>
                                        <p:cTn id="103" dur="1" fill="hold">
                                          <p:stCondLst>
                                            <p:cond delay="0"/>
                                          </p:stCondLst>
                                        </p:cTn>
                                        <p:tgtEl>
                                          <p:spTgt spid="156"/>
                                        </p:tgtEl>
                                        <p:attrNameLst>
                                          <p:attrName>style.visibility</p:attrName>
                                        </p:attrNameLst>
                                      </p:cBhvr>
                                      <p:to>
                                        <p:strVal val="visible"/>
                                      </p:to>
                                    </p:set>
                                    <p:animEffect transition="in" filter="fade">
                                      <p:cBhvr>
                                        <p:cTn id="104" dur="500"/>
                                        <p:tgtEl>
                                          <p:spTgt spid="156"/>
                                        </p:tgtEl>
                                      </p:cBhvr>
                                    </p:animEffect>
                                  </p:childTnLst>
                                </p:cTn>
                              </p:par>
                              <p:par>
                                <p:cTn id="105" presetID="10" presetClass="entr" presetSubtype="0" fill="hold" nodeType="withEffect">
                                  <p:stCondLst>
                                    <p:cond delay="0"/>
                                  </p:stCondLst>
                                  <p:childTnLst>
                                    <p:set>
                                      <p:cBhvr>
                                        <p:cTn id="106" dur="1" fill="hold">
                                          <p:stCondLst>
                                            <p:cond delay="0"/>
                                          </p:stCondLst>
                                        </p:cTn>
                                        <p:tgtEl>
                                          <p:spTgt spid="157"/>
                                        </p:tgtEl>
                                        <p:attrNameLst>
                                          <p:attrName>style.visibility</p:attrName>
                                        </p:attrNameLst>
                                      </p:cBhvr>
                                      <p:to>
                                        <p:strVal val="visible"/>
                                      </p:to>
                                    </p:set>
                                    <p:animEffect transition="in" filter="fade">
                                      <p:cBhvr>
                                        <p:cTn id="10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animBg="1"/>
      <p:bldP spid="172" grpId="0"/>
      <p:bldP spid="174" grpId="0"/>
      <p:bldP spid="1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altLang="en-US" dirty="0"/>
              <a:t>물리환경 기능 요약</a:t>
            </a:r>
            <a:endParaRPr lang="ko-KR" sz="2400" dirty="0">
              <a:solidFill>
                <a:schemeClr val="bg1"/>
              </a:solidFill>
              <a:ea typeface="+mj-lt"/>
              <a:cs typeface="+mj-lt"/>
            </a:endParaRPr>
          </a:p>
        </p:txBody>
      </p:sp>
      <p:sp>
        <p:nvSpPr>
          <p:cNvPr id="3" name="Content Placeholder 1">
            <a:extLst>
              <a:ext uri="{FF2B5EF4-FFF2-40B4-BE49-F238E27FC236}">
                <a16:creationId xmlns:a16="http://schemas.microsoft.com/office/drawing/2014/main" id="{B8B10002-E533-4F12-A6E8-8550216CE9BB}"/>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defRPr/>
            </a:pPr>
            <a:r>
              <a:rPr lang="ko-KR" altLang="en-US" sz="1400" b="1" dirty="0">
                <a:solidFill>
                  <a:schemeClr val="bg1"/>
                </a:solidFill>
                <a:latin typeface="맑은 고딕" panose="020B0503020000020004" pitchFamily="50" charset="-127"/>
                <a:ea typeface="맑은 고딕" panose="020B0503020000020004" pitchFamily="50" charset="-127"/>
              </a:rPr>
              <a:t>윈도우와 리눅스 물리환경에서의 </a:t>
            </a:r>
            <a:r>
              <a:rPr lang="en-US" altLang="ko-KR" sz="1400" b="1" dirty="0">
                <a:solidFill>
                  <a:schemeClr val="bg1"/>
                </a:solidFill>
                <a:latin typeface="맑은 고딕" panose="020B0503020000020004" pitchFamily="50" charset="-127"/>
                <a:ea typeface="맑은 고딕" panose="020B0503020000020004" pitchFamily="50" charset="-127"/>
              </a:rPr>
              <a:t>OS</a:t>
            </a:r>
            <a:r>
              <a:rPr lang="ko-KR" altLang="en-US" sz="1400" b="1" dirty="0">
                <a:solidFill>
                  <a:schemeClr val="bg1"/>
                </a:solidFill>
                <a:latin typeface="맑은 고딕" panose="020B0503020000020004" pitchFamily="50" charset="-127"/>
                <a:ea typeface="맑은 고딕" panose="020B0503020000020004" pitchFamily="50" charset="-127"/>
              </a:rPr>
              <a:t>와 </a:t>
            </a:r>
            <a:r>
              <a:rPr lang="en-US" altLang="ko-KR" sz="1400" b="1" dirty="0">
                <a:solidFill>
                  <a:schemeClr val="bg1"/>
                </a:solidFill>
                <a:latin typeface="맑은 고딕" panose="020B0503020000020004" pitchFamily="50" charset="-127"/>
                <a:ea typeface="맑은 고딕" panose="020B0503020000020004" pitchFamily="50" charset="-127"/>
              </a:rPr>
              <a:t>DB(</a:t>
            </a:r>
            <a:r>
              <a:rPr lang="ko-KR" altLang="en-US" sz="1400" b="1" dirty="0">
                <a:solidFill>
                  <a:schemeClr val="bg1"/>
                </a:solidFill>
                <a:latin typeface="맑은 고딕" panose="020B0503020000020004" pitchFamily="50" charset="-127"/>
                <a:ea typeface="맑은 고딕" panose="020B0503020000020004" pitchFamily="50" charset="-127"/>
              </a:rPr>
              <a:t>오라클 </a:t>
            </a:r>
            <a:r>
              <a:rPr lang="en-US" altLang="ko-KR" sz="1400" b="1" dirty="0">
                <a:solidFill>
                  <a:schemeClr val="bg1"/>
                </a:solidFill>
                <a:latin typeface="맑은 고딕" panose="020B0503020000020004" pitchFamily="50" charset="-127"/>
                <a:ea typeface="맑은 고딕" panose="020B0503020000020004" pitchFamily="50" charset="-127"/>
              </a:rPr>
              <a:t>RMAN, SAP Hana)</a:t>
            </a:r>
            <a:r>
              <a:rPr lang="ko-KR" altLang="en-US" sz="1400" b="1" dirty="0">
                <a:solidFill>
                  <a:schemeClr val="bg1"/>
                </a:solidFill>
                <a:latin typeface="맑은 고딕" panose="020B0503020000020004" pitchFamily="50" charset="-127"/>
                <a:ea typeface="맑은 고딕" panose="020B0503020000020004" pitchFamily="50" charset="-127"/>
              </a:rPr>
              <a:t>에 대한 블록 기반 이미지</a:t>
            </a:r>
            <a:r>
              <a:rPr lang="en-US" altLang="ko-KR" sz="1400" b="1" dirty="0">
                <a:solidFill>
                  <a:schemeClr val="bg1"/>
                </a:solidFill>
                <a:latin typeface="맑은 고딕" panose="020B0503020000020004" pitchFamily="50" charset="-127"/>
                <a:ea typeface="맑은 고딕" panose="020B0503020000020004" pitchFamily="50" charset="-127"/>
              </a:rPr>
              <a:t> </a:t>
            </a:r>
            <a:r>
              <a:rPr lang="ko-KR" altLang="en-US" sz="1400" b="1" dirty="0">
                <a:solidFill>
                  <a:schemeClr val="bg1"/>
                </a:solidFill>
                <a:latin typeface="맑은 고딕" panose="020B0503020000020004" pitchFamily="50" charset="-127"/>
                <a:ea typeface="맑은 고딕" panose="020B0503020000020004" pitchFamily="50" charset="-127"/>
              </a:rPr>
              <a:t>백업을 통합 지원하며 장애 시 백업본으로 즉시 서비스 재개하여 </a:t>
            </a:r>
            <a:r>
              <a:rPr lang="ko-KR" altLang="en-US" sz="1400" b="1" dirty="0">
                <a:solidFill>
                  <a:srgbClr val="00E296"/>
                </a:solidFill>
                <a:latin typeface="맑은 고딕" panose="020B0503020000020004" pitchFamily="50" charset="-127"/>
                <a:ea typeface="맑은 고딕" panose="020B0503020000020004" pitchFamily="50" charset="-127"/>
              </a:rPr>
              <a:t>복구 시간을 </a:t>
            </a:r>
            <a:r>
              <a:rPr lang="en-US" altLang="ko-KR" sz="1400" b="1" dirty="0">
                <a:solidFill>
                  <a:srgbClr val="00E296"/>
                </a:solidFill>
                <a:latin typeface="맑은 고딕" panose="020B0503020000020004" pitchFamily="50" charset="-127"/>
                <a:ea typeface="맑은 고딕" panose="020B0503020000020004" pitchFamily="50" charset="-127"/>
              </a:rPr>
              <a:t>15</a:t>
            </a:r>
            <a:r>
              <a:rPr lang="ko-KR" altLang="en-US" sz="1400" b="1" dirty="0">
                <a:solidFill>
                  <a:srgbClr val="00E296"/>
                </a:solidFill>
                <a:latin typeface="맑은 고딕" panose="020B0503020000020004" pitchFamily="50" charset="-127"/>
                <a:ea typeface="맑은 고딕" panose="020B0503020000020004" pitchFamily="50" charset="-127"/>
              </a:rPr>
              <a:t>분 이내로 최소화</a:t>
            </a:r>
            <a:endParaRPr lang="en-US" altLang="ko-KR" sz="1400" b="1" dirty="0">
              <a:solidFill>
                <a:srgbClr val="00E296"/>
              </a:solidFill>
              <a:latin typeface="맑은 고딕" panose="020B0503020000020004" pitchFamily="50" charset="-127"/>
              <a:ea typeface="맑은 고딕" panose="020B0503020000020004" pitchFamily="50" charset="-127"/>
            </a:endParaRPr>
          </a:p>
        </p:txBody>
      </p:sp>
      <p:grpSp>
        <p:nvGrpSpPr>
          <p:cNvPr id="62" name="그룹 61">
            <a:extLst>
              <a:ext uri="{FF2B5EF4-FFF2-40B4-BE49-F238E27FC236}">
                <a16:creationId xmlns:a16="http://schemas.microsoft.com/office/drawing/2014/main" id="{11702DFC-BC74-4959-AEAB-A03598FBFAEC}"/>
              </a:ext>
            </a:extLst>
          </p:cNvPr>
          <p:cNvGrpSpPr/>
          <p:nvPr/>
        </p:nvGrpSpPr>
        <p:grpSpPr>
          <a:xfrm>
            <a:off x="4122064" y="1431320"/>
            <a:ext cx="1189398" cy="784770"/>
            <a:chOff x="5496081" y="1647914"/>
            <a:chExt cx="1585863" cy="1293826"/>
          </a:xfrm>
        </p:grpSpPr>
        <p:pic>
          <p:nvPicPr>
            <p:cNvPr id="63" name="그림 62">
              <a:extLst>
                <a:ext uri="{FF2B5EF4-FFF2-40B4-BE49-F238E27FC236}">
                  <a16:creationId xmlns:a16="http://schemas.microsoft.com/office/drawing/2014/main" id="{C17FCC31-7607-45B3-8EA6-3F4FCC72E293}"/>
                </a:ext>
              </a:extLst>
            </p:cNvPr>
            <p:cNvPicPr>
              <a:picLocks noChangeAspect="1"/>
            </p:cNvPicPr>
            <p:nvPr/>
          </p:nvPicPr>
          <p:blipFill>
            <a:blip r:embed="rId3"/>
            <a:stretch>
              <a:fillRect/>
            </a:stretch>
          </p:blipFill>
          <p:spPr>
            <a:xfrm>
              <a:off x="5944851" y="1647914"/>
              <a:ext cx="720000" cy="693406"/>
            </a:xfrm>
            <a:prstGeom prst="rect">
              <a:avLst/>
            </a:prstGeom>
          </p:spPr>
        </p:pic>
        <p:sp>
          <p:nvSpPr>
            <p:cNvPr id="64" name="TextBox 63">
              <a:extLst>
                <a:ext uri="{FF2B5EF4-FFF2-40B4-BE49-F238E27FC236}">
                  <a16:creationId xmlns:a16="http://schemas.microsoft.com/office/drawing/2014/main" id="{5EF1F847-A321-42AF-84D4-C6CB07E94211}"/>
                </a:ext>
              </a:extLst>
            </p:cNvPr>
            <p:cNvSpPr txBox="1"/>
            <p:nvPr/>
          </p:nvSpPr>
          <p:spPr>
            <a:xfrm>
              <a:off x="5527758" y="2332834"/>
              <a:ext cx="1554186" cy="608906"/>
            </a:xfrm>
            <a:prstGeom prst="rect">
              <a:avLst/>
            </a:prstGeom>
            <a:noFill/>
          </p:spPr>
          <p:txBody>
            <a:bodyPr wrap="square" rtlCol="0">
              <a:spAutoFit/>
            </a:bodyPr>
            <a:lstStyle/>
            <a:p>
              <a:pPr algn="ctr"/>
              <a:r>
                <a:rPr lang="ko-KR" altLang="en-US" sz="900" dirty="0">
                  <a:solidFill>
                    <a:schemeClr val="bg1"/>
                  </a:solidFill>
                </a:rPr>
                <a:t>빔 백업 </a:t>
              </a:r>
              <a:endParaRPr lang="en-US" altLang="ko-KR" sz="900" dirty="0">
                <a:solidFill>
                  <a:schemeClr val="bg1"/>
                </a:solidFill>
              </a:endParaRPr>
            </a:p>
            <a:p>
              <a:pPr algn="ctr"/>
              <a:r>
                <a:rPr lang="ko-KR" altLang="en-US" sz="900" dirty="0">
                  <a:solidFill>
                    <a:schemeClr val="bg1"/>
                  </a:solidFill>
                </a:rPr>
                <a:t>마스터 서버</a:t>
              </a:r>
            </a:p>
          </p:txBody>
        </p:sp>
        <p:sp>
          <p:nvSpPr>
            <p:cNvPr id="65" name="자유형: 도형 64">
              <a:extLst>
                <a:ext uri="{FF2B5EF4-FFF2-40B4-BE49-F238E27FC236}">
                  <a16:creationId xmlns:a16="http://schemas.microsoft.com/office/drawing/2014/main" id="{B1E09AC9-D481-4415-A8D7-3105F3D7012A}"/>
                </a:ext>
              </a:extLst>
            </p:cNvPr>
            <p:cNvSpPr/>
            <p:nvPr/>
          </p:nvSpPr>
          <p:spPr>
            <a:xfrm>
              <a:off x="5496081" y="2464233"/>
              <a:ext cx="360000" cy="288000"/>
            </a:xfrm>
            <a:custGeom>
              <a:avLst/>
              <a:gdLst>
                <a:gd name="connsiteX0" fmla="*/ 516467 w 516467"/>
                <a:gd name="connsiteY0" fmla="*/ 0 h 550333"/>
                <a:gd name="connsiteX1" fmla="*/ 143933 w 516467"/>
                <a:gd name="connsiteY1" fmla="*/ 279400 h 550333"/>
                <a:gd name="connsiteX2" fmla="*/ 279400 w 516467"/>
                <a:gd name="connsiteY2" fmla="*/ 330200 h 550333"/>
                <a:gd name="connsiteX3" fmla="*/ 0 w 516467"/>
                <a:gd name="connsiteY3" fmla="*/ 550333 h 550333"/>
              </a:gdLst>
              <a:ahLst/>
              <a:cxnLst>
                <a:cxn ang="0">
                  <a:pos x="connsiteX0" y="connsiteY0"/>
                </a:cxn>
                <a:cxn ang="0">
                  <a:pos x="connsiteX1" y="connsiteY1"/>
                </a:cxn>
                <a:cxn ang="0">
                  <a:pos x="connsiteX2" y="connsiteY2"/>
                </a:cxn>
                <a:cxn ang="0">
                  <a:pos x="connsiteX3" y="connsiteY3"/>
                </a:cxn>
              </a:cxnLst>
              <a:rect l="l" t="t" r="r" b="b"/>
              <a:pathLst>
                <a:path w="516467" h="550333">
                  <a:moveTo>
                    <a:pt x="516467" y="0"/>
                  </a:moveTo>
                  <a:lnTo>
                    <a:pt x="143933" y="279400"/>
                  </a:lnTo>
                  <a:lnTo>
                    <a:pt x="279400" y="330200"/>
                  </a:lnTo>
                  <a:lnTo>
                    <a:pt x="0" y="550333"/>
                  </a:lnTo>
                </a:path>
              </a:pathLst>
            </a:cu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13">
                <a:solidFill>
                  <a:schemeClr val="bg1"/>
                </a:solidFill>
              </a:endParaRPr>
            </a:p>
          </p:txBody>
        </p:sp>
      </p:grpSp>
      <p:graphicFrame>
        <p:nvGraphicFramePr>
          <p:cNvPr id="66" name="표 65">
            <a:extLst>
              <a:ext uri="{FF2B5EF4-FFF2-40B4-BE49-F238E27FC236}">
                <a16:creationId xmlns:a16="http://schemas.microsoft.com/office/drawing/2014/main" id="{4EFEFB9A-F31F-4FC5-AF90-1E30F0CC3D22}"/>
              </a:ext>
            </a:extLst>
          </p:cNvPr>
          <p:cNvGraphicFramePr>
            <a:graphicFrameLocks noGrp="1"/>
          </p:cNvGraphicFramePr>
          <p:nvPr>
            <p:extLst>
              <p:ext uri="{D42A27DB-BD31-4B8C-83A1-F6EECF244321}">
                <p14:modId xmlns:p14="http://schemas.microsoft.com/office/powerpoint/2010/main" val="4128587135"/>
              </p:ext>
            </p:extLst>
          </p:nvPr>
        </p:nvGraphicFramePr>
        <p:xfrm>
          <a:off x="44247" y="2811236"/>
          <a:ext cx="1421644" cy="2085852"/>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21346">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en-US" altLang="ko-KR" sz="800" dirty="0">
                          <a:solidFill>
                            <a:schemeClr val="bg1"/>
                          </a:solidFill>
                        </a:rPr>
                        <a:t>DB, File </a:t>
                      </a:r>
                      <a:r>
                        <a:rPr lang="ko-KR" altLang="en-US" sz="800" dirty="0">
                          <a:solidFill>
                            <a:schemeClr val="bg1"/>
                          </a:solidFill>
                        </a:rPr>
                        <a:t>단위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필요한 부분만 복구하여 다운타임 단축</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1"/>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가능</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가능</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67" name="표 66">
            <a:extLst>
              <a:ext uri="{FF2B5EF4-FFF2-40B4-BE49-F238E27FC236}">
                <a16:creationId xmlns:a16="http://schemas.microsoft.com/office/drawing/2014/main" id="{18052730-C2A9-46AB-9079-F05496DFF837}"/>
              </a:ext>
            </a:extLst>
          </p:cNvPr>
          <p:cNvGraphicFramePr>
            <a:graphicFrameLocks noGrp="1"/>
          </p:cNvGraphicFramePr>
          <p:nvPr>
            <p:extLst>
              <p:ext uri="{D42A27DB-BD31-4B8C-83A1-F6EECF244321}">
                <p14:modId xmlns:p14="http://schemas.microsoft.com/office/powerpoint/2010/main" val="2578009919"/>
              </p:ext>
            </p:extLst>
          </p:nvPr>
        </p:nvGraphicFramePr>
        <p:xfrm>
          <a:off x="1570022" y="2811236"/>
          <a:ext cx="1421644" cy="2085852"/>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0"/>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0"/>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21346">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en-US" altLang="ko-KR" sz="800" b="0" dirty="0">
                          <a:solidFill>
                            <a:schemeClr val="bg1"/>
                          </a:solidFill>
                        </a:rPr>
                        <a:t>OS BMR </a:t>
                      </a:r>
                      <a:r>
                        <a:rPr lang="ko-KR" altLang="en-US" sz="800" b="0" dirty="0">
                          <a:solidFill>
                            <a:schemeClr val="bg1"/>
                          </a:solidFill>
                        </a:rPr>
                        <a:t>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err="1">
                          <a:solidFill>
                            <a:schemeClr val="bg1"/>
                          </a:solidFill>
                        </a:rPr>
                        <a:t>랜섬웨어</a:t>
                      </a:r>
                      <a:r>
                        <a:rPr lang="en-US" altLang="ko-KR" sz="800" dirty="0">
                          <a:solidFill>
                            <a:schemeClr val="bg1"/>
                          </a:solidFill>
                        </a:rPr>
                        <a:t>/</a:t>
                      </a:r>
                      <a:r>
                        <a:rPr lang="ko-KR" altLang="en-US" sz="800" dirty="0" err="1">
                          <a:solidFill>
                            <a:schemeClr val="bg1"/>
                          </a:solidFill>
                        </a:rPr>
                        <a:t>장애시</a:t>
                      </a:r>
                      <a:r>
                        <a:rPr lang="ko-KR" altLang="en-US" sz="800" dirty="0">
                          <a:solidFill>
                            <a:schemeClr val="bg1"/>
                          </a:solidFill>
                        </a:rPr>
                        <a:t> </a:t>
                      </a:r>
                      <a:r>
                        <a:rPr lang="en-US" altLang="ko-KR" sz="800" dirty="0">
                          <a:solidFill>
                            <a:schemeClr val="bg1"/>
                          </a:solidFill>
                        </a:rPr>
                        <a:t>OS </a:t>
                      </a:r>
                      <a:r>
                        <a:rPr lang="ko-KR" altLang="en-US" sz="800" dirty="0">
                          <a:solidFill>
                            <a:schemeClr val="bg1"/>
                          </a:solidFill>
                        </a:rPr>
                        <a:t>재설치 불필요</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68" name="표 67">
            <a:extLst>
              <a:ext uri="{FF2B5EF4-FFF2-40B4-BE49-F238E27FC236}">
                <a16:creationId xmlns:a16="http://schemas.microsoft.com/office/drawing/2014/main" id="{630FD4DE-388F-4330-8E87-1DE7B6A6BCA8}"/>
              </a:ext>
            </a:extLst>
          </p:cNvPr>
          <p:cNvGraphicFramePr>
            <a:graphicFrameLocks noGrp="1"/>
          </p:cNvGraphicFramePr>
          <p:nvPr>
            <p:extLst>
              <p:ext uri="{D42A27DB-BD31-4B8C-83A1-F6EECF244321}">
                <p14:modId xmlns:p14="http://schemas.microsoft.com/office/powerpoint/2010/main" val="32607688"/>
              </p:ext>
            </p:extLst>
          </p:nvPr>
        </p:nvGraphicFramePr>
        <p:xfrm>
          <a:off x="3089151" y="2811236"/>
          <a:ext cx="1421644" cy="2084546"/>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err="1">
                          <a:solidFill>
                            <a:schemeClr val="bg1"/>
                          </a:solidFill>
                        </a:rPr>
                        <a:t>장애시</a:t>
                      </a:r>
                      <a:r>
                        <a:rPr lang="ko-KR" altLang="en-US" sz="800" dirty="0">
                          <a:solidFill>
                            <a:schemeClr val="bg1"/>
                          </a:solidFill>
                        </a:rPr>
                        <a:t> 백업본으로 즉시 서비스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err="1">
                          <a:solidFill>
                            <a:schemeClr val="bg1"/>
                          </a:solidFill>
                        </a:rPr>
                        <a:t>장애시</a:t>
                      </a:r>
                      <a:r>
                        <a:rPr lang="ko-KR" altLang="en-US" sz="800" dirty="0">
                          <a:solidFill>
                            <a:schemeClr val="bg1"/>
                          </a:solidFill>
                        </a:rPr>
                        <a:t> </a:t>
                      </a:r>
                      <a:r>
                        <a:rPr lang="en-US" altLang="ko-KR" sz="800" dirty="0">
                          <a:solidFill>
                            <a:schemeClr val="bg1"/>
                          </a:solidFill>
                        </a:rPr>
                        <a:t>1-2</a:t>
                      </a:r>
                      <a:r>
                        <a:rPr lang="ko-KR" altLang="en-US" sz="800" dirty="0">
                          <a:solidFill>
                            <a:schemeClr val="bg1"/>
                          </a:solidFill>
                        </a:rPr>
                        <a:t>분내로 서비스 재개</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69" name="표 68">
            <a:extLst>
              <a:ext uri="{FF2B5EF4-FFF2-40B4-BE49-F238E27FC236}">
                <a16:creationId xmlns:a16="http://schemas.microsoft.com/office/drawing/2014/main" id="{333BC469-BBE8-414E-AFE7-3618C116A9CD}"/>
              </a:ext>
            </a:extLst>
          </p:cNvPr>
          <p:cNvGraphicFramePr>
            <a:graphicFrameLocks noGrp="1"/>
          </p:cNvGraphicFramePr>
          <p:nvPr>
            <p:extLst>
              <p:ext uri="{D42A27DB-BD31-4B8C-83A1-F6EECF244321}">
                <p14:modId xmlns:p14="http://schemas.microsoft.com/office/powerpoint/2010/main" val="1361477829"/>
              </p:ext>
            </p:extLst>
          </p:nvPr>
        </p:nvGraphicFramePr>
        <p:xfrm>
          <a:off x="4626156" y="2811236"/>
          <a:ext cx="1421644" cy="2076708"/>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2202">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700" dirty="0">
                          <a:solidFill>
                            <a:schemeClr val="bg1"/>
                          </a:solidFill>
                        </a:rPr>
                        <a:t>마이그레이션 자동화 </a:t>
                      </a:r>
                      <a:r>
                        <a:rPr lang="en-US" altLang="ko-KR" sz="700" dirty="0">
                          <a:solidFill>
                            <a:schemeClr val="bg1"/>
                          </a:solidFill>
                        </a:rPr>
                        <a:t>(P2V, P2C, V2P, C2P)</a:t>
                      </a:r>
                      <a:endParaRPr lang="ko-KR" altLang="en-US" sz="7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비용과 시간 인재 가능성 제거</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70" name="표 69">
            <a:extLst>
              <a:ext uri="{FF2B5EF4-FFF2-40B4-BE49-F238E27FC236}">
                <a16:creationId xmlns:a16="http://schemas.microsoft.com/office/drawing/2014/main" id="{5AD4F817-FEB6-46E6-B569-495FC1CDDB08}"/>
              </a:ext>
            </a:extLst>
          </p:cNvPr>
          <p:cNvGraphicFramePr>
            <a:graphicFrameLocks noGrp="1"/>
          </p:cNvGraphicFramePr>
          <p:nvPr>
            <p:extLst>
              <p:ext uri="{D42A27DB-BD31-4B8C-83A1-F6EECF244321}">
                <p14:modId xmlns:p14="http://schemas.microsoft.com/office/powerpoint/2010/main" val="295697243"/>
              </p:ext>
            </p:extLst>
          </p:nvPr>
        </p:nvGraphicFramePr>
        <p:xfrm>
          <a:off x="6176916" y="2811236"/>
          <a:ext cx="1421644" cy="2082042"/>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ko-KR" altLang="en-US" sz="800" dirty="0">
                          <a:solidFill>
                            <a:schemeClr val="bg1"/>
                          </a:solidFill>
                        </a:rPr>
                        <a:t>물리환경</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2202">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장애 시 백업본으로 클라우드</a:t>
                      </a:r>
                      <a:r>
                        <a:rPr lang="en-US" altLang="ko-KR" sz="800" dirty="0">
                          <a:solidFill>
                            <a:schemeClr val="bg1"/>
                          </a:solidFill>
                        </a:rPr>
                        <a:t> </a:t>
                      </a:r>
                      <a:r>
                        <a:rPr lang="ko-KR" altLang="en-US" sz="800" dirty="0">
                          <a:solidFill>
                            <a:schemeClr val="bg1"/>
                          </a:solidFill>
                        </a:rPr>
                        <a:t>복구 수행</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5156">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ko-KR" altLang="en-US" sz="800" dirty="0">
                          <a:solidFill>
                            <a:schemeClr val="bg1"/>
                          </a:solidFill>
                        </a:rPr>
                        <a:t>장애 시 클라우드 에서 즉시 복구</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불가</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불가</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graphicFrame>
        <p:nvGraphicFramePr>
          <p:cNvPr id="71" name="표 70">
            <a:extLst>
              <a:ext uri="{FF2B5EF4-FFF2-40B4-BE49-F238E27FC236}">
                <a16:creationId xmlns:a16="http://schemas.microsoft.com/office/drawing/2014/main" id="{B7231E1B-8048-4031-AED8-1E4F66CD5C0C}"/>
              </a:ext>
            </a:extLst>
          </p:cNvPr>
          <p:cNvGraphicFramePr>
            <a:graphicFrameLocks noGrp="1"/>
          </p:cNvGraphicFramePr>
          <p:nvPr>
            <p:extLst>
              <p:ext uri="{D42A27DB-BD31-4B8C-83A1-F6EECF244321}">
                <p14:modId xmlns:p14="http://schemas.microsoft.com/office/powerpoint/2010/main" val="3045364268"/>
              </p:ext>
            </p:extLst>
          </p:nvPr>
        </p:nvGraphicFramePr>
        <p:xfrm>
          <a:off x="7678113" y="2811236"/>
          <a:ext cx="1421644" cy="2076708"/>
        </p:xfrm>
        <a:graphic>
          <a:graphicData uri="http://schemas.openxmlformats.org/drawingml/2006/table">
            <a:tbl>
              <a:tblPr firstRow="1" bandRow="1"/>
              <a:tblGrid>
                <a:gridCol w="360998">
                  <a:extLst>
                    <a:ext uri="{9D8B030D-6E8A-4147-A177-3AD203B41FA5}">
                      <a16:colId xmlns:a16="http://schemas.microsoft.com/office/drawing/2014/main" val="813553096"/>
                    </a:ext>
                  </a:extLst>
                </a:gridCol>
                <a:gridCol w="1060646">
                  <a:extLst>
                    <a:ext uri="{9D8B030D-6E8A-4147-A177-3AD203B41FA5}">
                      <a16:colId xmlns:a16="http://schemas.microsoft.com/office/drawing/2014/main" val="3027451661"/>
                    </a:ext>
                  </a:extLst>
                </a:gridCol>
              </a:tblGrid>
              <a:tr h="278130">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algn="ctr" latinLnBrk="1"/>
                      <a:r>
                        <a:rPr lang="ko-KR" altLang="en-US" sz="800" b="1" dirty="0">
                          <a:solidFill>
                            <a:schemeClr val="bg1"/>
                          </a:solidFill>
                        </a:rPr>
                        <a:t>환경</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b="1" kern="1200">
                          <a:solidFill>
                            <a:schemeClr val="lt1"/>
                          </a:solidFill>
                          <a:latin typeface="맑은 고딕" panose="020F0502020204030204"/>
                        </a:defRPr>
                      </a:lvl1pPr>
                      <a:lvl2pPr marL="342900" algn="l" defTabSz="685800" rtl="0" eaLnBrk="1" latinLnBrk="1" hangingPunct="1">
                        <a:defRPr sz="1350" b="1" kern="1200">
                          <a:solidFill>
                            <a:schemeClr val="lt1"/>
                          </a:solidFill>
                          <a:latin typeface="맑은 고딕" panose="020F0502020204030204"/>
                        </a:defRPr>
                      </a:lvl2pPr>
                      <a:lvl3pPr marL="685800" algn="l" defTabSz="685800" rtl="0" eaLnBrk="1" latinLnBrk="1" hangingPunct="1">
                        <a:defRPr sz="1350" b="1" kern="1200">
                          <a:solidFill>
                            <a:schemeClr val="lt1"/>
                          </a:solidFill>
                          <a:latin typeface="맑은 고딕" panose="020F0502020204030204"/>
                        </a:defRPr>
                      </a:lvl3pPr>
                      <a:lvl4pPr marL="1028700" algn="l" defTabSz="685800" rtl="0" eaLnBrk="1" latinLnBrk="1" hangingPunct="1">
                        <a:defRPr sz="1350" b="1" kern="1200">
                          <a:solidFill>
                            <a:schemeClr val="lt1"/>
                          </a:solidFill>
                          <a:latin typeface="맑은 고딕" panose="020F0502020204030204"/>
                        </a:defRPr>
                      </a:lvl4pPr>
                      <a:lvl5pPr marL="1371600" algn="l" defTabSz="685800" rtl="0" eaLnBrk="1" latinLnBrk="1" hangingPunct="1">
                        <a:defRPr sz="1350" b="1" kern="1200">
                          <a:solidFill>
                            <a:schemeClr val="lt1"/>
                          </a:solidFill>
                          <a:latin typeface="맑은 고딕" panose="020F0502020204030204"/>
                        </a:defRPr>
                      </a:lvl5pPr>
                      <a:lvl6pPr marL="1714500" algn="l" defTabSz="685800" rtl="0" eaLnBrk="1" latinLnBrk="1" hangingPunct="1">
                        <a:defRPr sz="1350" b="1" kern="1200">
                          <a:solidFill>
                            <a:schemeClr val="lt1"/>
                          </a:solidFill>
                          <a:latin typeface="맑은 고딕" panose="020F0502020204030204"/>
                        </a:defRPr>
                      </a:lvl6pPr>
                      <a:lvl7pPr marL="2057400" algn="l" defTabSz="685800" rtl="0" eaLnBrk="1" latinLnBrk="1" hangingPunct="1">
                        <a:defRPr sz="1350" b="1" kern="1200">
                          <a:solidFill>
                            <a:schemeClr val="lt1"/>
                          </a:solidFill>
                          <a:latin typeface="맑은 고딕" panose="020F0502020204030204"/>
                        </a:defRPr>
                      </a:lvl7pPr>
                      <a:lvl8pPr marL="2400300" algn="l" defTabSz="685800" rtl="0" eaLnBrk="1" latinLnBrk="1" hangingPunct="1">
                        <a:defRPr sz="1350" b="1" kern="1200">
                          <a:solidFill>
                            <a:schemeClr val="lt1"/>
                          </a:solidFill>
                          <a:latin typeface="맑은 고딕" panose="020F0502020204030204"/>
                        </a:defRPr>
                      </a:lvl8pPr>
                      <a:lvl9pPr marL="2743200" algn="l" defTabSz="685800" rtl="0" eaLnBrk="1" latinLnBrk="1" hangingPunct="1">
                        <a:defRPr sz="1350" b="1" kern="1200">
                          <a:solidFill>
                            <a:schemeClr val="lt1"/>
                          </a:solidFill>
                          <a:latin typeface="맑은 고딕" panose="020F0502020204030204"/>
                        </a:defRPr>
                      </a:lvl9pPr>
                    </a:lstStyle>
                    <a:p>
                      <a:pPr latinLnBrk="1"/>
                      <a:r>
                        <a:rPr lang="en-US" altLang="ko-KR" sz="800" dirty="0">
                          <a:solidFill>
                            <a:schemeClr val="bg1"/>
                          </a:solidFill>
                        </a:rPr>
                        <a:t>NAS </a:t>
                      </a:r>
                      <a:r>
                        <a:rPr lang="ko-KR" altLang="en-US" sz="800" dirty="0" err="1">
                          <a:solidFill>
                            <a:schemeClr val="bg1"/>
                          </a:solidFill>
                        </a:rPr>
                        <a:t>공유폴더</a:t>
                      </a:r>
                      <a:endParaRPr lang="en-US" altLang="ko-KR" sz="800" dirty="0">
                        <a:solidFill>
                          <a:schemeClr val="bg1"/>
                        </a:solidFill>
                      </a:endParaRPr>
                    </a:p>
                  </a:txBody>
                  <a:tcPr marL="68580" marR="68580" marT="34290" marB="34290" anchor="ctr">
                    <a:lnL w="12700" cap="flat" cmpd="sng" algn="ctr">
                      <a:solidFill>
                        <a:srgbClr val="00B336"/>
                      </a:solidFill>
                      <a:prstDash val="solid"/>
                      <a:round/>
                      <a:headEnd type="none" w="med" len="med"/>
                      <a:tailEnd type="none" w="med" len="med"/>
                    </a:lnL>
                    <a:lnR w="12700" cmpd="sng">
                      <a:noFill/>
                    </a:lnR>
                    <a:lnT w="38100" cap="flat" cmpd="sng" algn="ctr">
                      <a:no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27710373"/>
                  </a:ext>
                </a:extLst>
              </a:tr>
              <a:tr h="312202">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기능</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en-US" altLang="ko-KR" sz="800" dirty="0">
                          <a:solidFill>
                            <a:schemeClr val="bg1"/>
                          </a:solidFill>
                        </a:rPr>
                        <a:t>NAS </a:t>
                      </a:r>
                      <a:r>
                        <a:rPr lang="ko-KR" altLang="en-US" sz="800" dirty="0">
                          <a:solidFill>
                            <a:schemeClr val="bg1"/>
                          </a:solidFill>
                        </a:rPr>
                        <a:t>백업</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54978393"/>
                  </a:ext>
                </a:extLst>
              </a:tr>
              <a:tr h="27813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1"/>
                      <a:r>
                        <a:rPr lang="ko-KR" altLang="en-US" sz="800" b="1" dirty="0">
                          <a:solidFill>
                            <a:schemeClr val="bg1"/>
                          </a:solidFill>
                        </a:rPr>
                        <a:t>방식</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1"/>
                      <a:r>
                        <a:rPr lang="ko-KR" altLang="en-US" sz="800" dirty="0">
                          <a:solidFill>
                            <a:schemeClr val="bg1"/>
                          </a:solidFill>
                        </a:rPr>
                        <a:t>에이전트리스</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30586680"/>
                  </a:ext>
                </a:extLst>
              </a:tr>
              <a:tr h="320040">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ctr" latinLnBrk="0"/>
                      <a:r>
                        <a:rPr lang="ko-KR" altLang="en-US" sz="800" b="1" dirty="0">
                          <a:solidFill>
                            <a:schemeClr val="bg1"/>
                          </a:solidFill>
                        </a:rPr>
                        <a:t>장점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ap="flat" cmpd="sng" algn="ctr">
                      <a:solidFill>
                        <a:srgbClr val="00B336"/>
                      </a:solidFill>
                      <a:prstDash val="solid"/>
                      <a:round/>
                      <a:headEnd type="none" w="med" len="med"/>
                      <a:tailEnd type="none" w="med" len="med"/>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latinLnBrk="0"/>
                      <a:r>
                        <a:rPr lang="en-US" altLang="ko-KR" sz="800" dirty="0">
                          <a:solidFill>
                            <a:schemeClr val="bg1"/>
                          </a:solidFill>
                        </a:rPr>
                        <a:t>2-10</a:t>
                      </a:r>
                      <a:r>
                        <a:rPr lang="ko-KR" altLang="en-US" sz="800" dirty="0">
                          <a:solidFill>
                            <a:schemeClr val="bg1"/>
                          </a:solidFill>
                        </a:rPr>
                        <a:t>배 향상 초고속 대용량 백업</a:t>
                      </a:r>
                    </a:p>
                  </a:txBody>
                  <a:tcPr marL="68580" marR="68580" marT="34290" marB="34290" anchor="ctr">
                    <a:lnL w="12700" cap="flat" cmpd="sng" algn="ctr">
                      <a:solidFill>
                        <a:srgbClr val="00B336"/>
                      </a:solidFill>
                      <a:prstDash val="solid"/>
                      <a:round/>
                      <a:headEnd type="none" w="med" len="med"/>
                      <a:tailEnd type="none" w="med" len="med"/>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2999"/>
                  </a:ext>
                </a:extLst>
              </a:tr>
              <a:tr h="278130">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algn="l" latinLnBrk="0"/>
                      <a:r>
                        <a:rPr lang="ko-KR" altLang="en-US" sz="800" b="1" dirty="0">
                          <a:solidFill>
                            <a:schemeClr val="bg1"/>
                          </a:solidFill>
                        </a:rPr>
                        <a:t>경쟁사와의 비교</a:t>
                      </a:r>
                      <a:r>
                        <a:rPr lang="en-US" altLang="ko-KR" sz="800" b="1" dirty="0">
                          <a:solidFill>
                            <a:schemeClr val="bg1"/>
                          </a:solidFill>
                        </a:rPr>
                        <a:t>:</a:t>
                      </a:r>
                      <a:endParaRPr lang="ko-KR" altLang="en-US" sz="800" b="1"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ap="flat" cmpd="sng" algn="ctr">
                      <a:solidFill>
                        <a:srgbClr val="00B33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000" dirty="0">
                        <a:solidFill>
                          <a:schemeClr val="tx1"/>
                        </a:solidFill>
                      </a:endParaRPr>
                    </a:p>
                  </a:txBody>
                  <a:tcPr anchor="ctr">
                    <a:lnT w="12700" cap="flat" cmpd="sng" algn="ctr">
                      <a:solidFill>
                        <a:srgbClr val="00B050"/>
                      </a:solidFill>
                      <a:prstDash val="solid"/>
                      <a:round/>
                      <a:headEnd type="none" w="med" len="med"/>
                      <a:tailEnd type="none" w="med" len="med"/>
                    </a:lnT>
                    <a:noFill/>
                  </a:tcPr>
                </a:tc>
                <a:extLst>
                  <a:ext uri="{0D108BD9-81ED-4DB2-BD59-A6C34878D82A}">
                    <a16:rowId xmlns:a16="http://schemas.microsoft.com/office/drawing/2014/main" val="3127851034"/>
                  </a:ext>
                </a:extLst>
              </a:tr>
              <a:tr h="610076">
                <a:tc gridSpan="2">
                  <a:txBody>
                    <a:bodyPr/>
                    <a:lstStyle>
                      <a:lvl1pPr marL="0" algn="l" defTabSz="685800" rtl="0" eaLnBrk="1" latinLnBrk="1" hangingPunct="1">
                        <a:defRPr sz="1350" kern="1200">
                          <a:solidFill>
                            <a:schemeClr val="dk1"/>
                          </a:solidFill>
                          <a:latin typeface="맑은 고딕" panose="020F0502020204030204"/>
                        </a:defRPr>
                      </a:lvl1pPr>
                      <a:lvl2pPr marL="342900" algn="l" defTabSz="685800" rtl="0" eaLnBrk="1" latinLnBrk="1" hangingPunct="1">
                        <a:defRPr sz="1350" kern="1200">
                          <a:solidFill>
                            <a:schemeClr val="dk1"/>
                          </a:solidFill>
                          <a:latin typeface="맑은 고딕" panose="020F0502020204030204"/>
                        </a:defRPr>
                      </a:lvl2pPr>
                      <a:lvl3pPr marL="685800" algn="l" defTabSz="685800" rtl="0" eaLnBrk="1" latinLnBrk="1" hangingPunct="1">
                        <a:defRPr sz="1350" kern="1200">
                          <a:solidFill>
                            <a:schemeClr val="dk1"/>
                          </a:solidFill>
                          <a:latin typeface="맑은 고딕" panose="020F0502020204030204"/>
                        </a:defRPr>
                      </a:lvl3pPr>
                      <a:lvl4pPr marL="1028700" algn="l" defTabSz="685800" rtl="0" eaLnBrk="1" latinLnBrk="1" hangingPunct="1">
                        <a:defRPr sz="1350" kern="1200">
                          <a:solidFill>
                            <a:schemeClr val="dk1"/>
                          </a:solidFill>
                          <a:latin typeface="맑은 고딕" panose="020F0502020204030204"/>
                        </a:defRPr>
                      </a:lvl4pPr>
                      <a:lvl5pPr marL="1371600" algn="l" defTabSz="685800" rtl="0" eaLnBrk="1" latinLnBrk="1" hangingPunct="1">
                        <a:defRPr sz="1350" kern="1200">
                          <a:solidFill>
                            <a:schemeClr val="dk1"/>
                          </a:solidFill>
                          <a:latin typeface="맑은 고딕" panose="020F0502020204030204"/>
                        </a:defRPr>
                      </a:lvl5pPr>
                      <a:lvl6pPr marL="1714500" algn="l" defTabSz="685800" rtl="0" eaLnBrk="1" latinLnBrk="1" hangingPunct="1">
                        <a:defRPr sz="1350" kern="1200">
                          <a:solidFill>
                            <a:schemeClr val="dk1"/>
                          </a:solidFill>
                          <a:latin typeface="맑은 고딕" panose="020F0502020204030204"/>
                        </a:defRPr>
                      </a:lvl6pPr>
                      <a:lvl7pPr marL="2057400" algn="l" defTabSz="685800" rtl="0" eaLnBrk="1" latinLnBrk="1" hangingPunct="1">
                        <a:defRPr sz="1350" kern="1200">
                          <a:solidFill>
                            <a:schemeClr val="dk1"/>
                          </a:solidFill>
                          <a:latin typeface="맑은 고딕" panose="020F0502020204030204"/>
                        </a:defRPr>
                      </a:lvl7pPr>
                      <a:lvl8pPr marL="2400300" algn="l" defTabSz="685800" rtl="0" eaLnBrk="1" latinLnBrk="1" hangingPunct="1">
                        <a:defRPr sz="1350" kern="1200">
                          <a:solidFill>
                            <a:schemeClr val="dk1"/>
                          </a:solidFill>
                          <a:latin typeface="맑은 고딕" panose="020F0502020204030204"/>
                        </a:defRPr>
                      </a:lvl8pPr>
                      <a:lvl9pPr marL="2743200" algn="l" defTabSz="685800" rtl="0" eaLnBrk="1" latinLnBrk="1" hangingPunct="1">
                        <a:defRPr sz="1350" kern="1200">
                          <a:solidFill>
                            <a:schemeClr val="dk1"/>
                          </a:solidFill>
                          <a:latin typeface="맑은 고딕" panose="020F0502020204030204"/>
                        </a:defRPr>
                      </a:lvl9pPr>
                    </a:lstStyle>
                    <a:p>
                      <a:pPr marL="171450" indent="-171450" latinLnBrk="0">
                        <a:lnSpc>
                          <a:spcPct val="150000"/>
                        </a:lnSpc>
                        <a:buFontTx/>
                        <a:buChar char="-"/>
                      </a:pPr>
                      <a:r>
                        <a:rPr lang="ko-KR" altLang="en-US" sz="800" dirty="0">
                          <a:solidFill>
                            <a:schemeClr val="bg1"/>
                          </a:solidFill>
                        </a:rPr>
                        <a:t>다른 </a:t>
                      </a:r>
                      <a:r>
                        <a:rPr lang="en-US" altLang="ko-KR" sz="800" dirty="0">
                          <a:solidFill>
                            <a:schemeClr val="bg1"/>
                          </a:solidFill>
                        </a:rPr>
                        <a:t>V</a:t>
                      </a:r>
                      <a:r>
                        <a:rPr lang="ko-KR" altLang="en-US" sz="800" dirty="0">
                          <a:solidFill>
                            <a:schemeClr val="bg1"/>
                          </a:solidFill>
                        </a:rPr>
                        <a:t>사 </a:t>
                      </a:r>
                      <a:r>
                        <a:rPr lang="en-US" altLang="ko-KR" sz="800" dirty="0">
                          <a:solidFill>
                            <a:schemeClr val="bg1"/>
                          </a:solidFill>
                        </a:rPr>
                        <a:t>N</a:t>
                      </a:r>
                      <a:r>
                        <a:rPr lang="ko-KR" altLang="en-US" sz="800" dirty="0">
                          <a:solidFill>
                            <a:schemeClr val="bg1"/>
                          </a:solidFill>
                        </a:rPr>
                        <a:t>제품 약함</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E</a:t>
                      </a:r>
                      <a:r>
                        <a:rPr lang="ko-KR" altLang="en-US" sz="800" dirty="0">
                          <a:solidFill>
                            <a:schemeClr val="bg1"/>
                          </a:solidFill>
                        </a:rPr>
                        <a:t>사 약함</a:t>
                      </a:r>
                      <a:endParaRPr lang="en-US" altLang="ko-KR" sz="800" dirty="0">
                        <a:solidFill>
                          <a:schemeClr val="bg1"/>
                        </a:solidFill>
                      </a:endParaRPr>
                    </a:p>
                    <a:p>
                      <a:pPr marL="171450" indent="-171450" latinLnBrk="0">
                        <a:lnSpc>
                          <a:spcPct val="150000"/>
                        </a:lnSpc>
                        <a:buFontTx/>
                        <a:buChar char="-"/>
                      </a:pPr>
                      <a:r>
                        <a:rPr lang="en-US" altLang="ko-KR" sz="800" dirty="0">
                          <a:solidFill>
                            <a:schemeClr val="bg1"/>
                          </a:solidFill>
                        </a:rPr>
                        <a:t>C</a:t>
                      </a:r>
                      <a:r>
                        <a:rPr lang="ko-KR" altLang="en-US" sz="800" dirty="0">
                          <a:solidFill>
                            <a:schemeClr val="bg1"/>
                          </a:solidFill>
                        </a:rPr>
                        <a:t>사 약함</a:t>
                      </a:r>
                      <a:endParaRPr lang="en-US" altLang="ko-KR" sz="800" dirty="0">
                        <a:solidFill>
                          <a:schemeClr val="bg1"/>
                        </a:solidFill>
                      </a:endParaRPr>
                    </a:p>
                  </a:txBody>
                  <a:tcPr marL="68580" marR="68580" marT="34290" marB="34290" anchor="ctr">
                    <a:lnL w="12700" cmpd="sng">
                      <a:noFill/>
                    </a:lnL>
                    <a:lnR w="12700" cmpd="sng">
                      <a:noFill/>
                    </a:lnR>
                    <a:lnT w="12700" cap="flat" cmpd="sng" algn="ctr">
                      <a:solidFill>
                        <a:srgbClr val="00B33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pPr latinLnBrk="1"/>
                      <a:endParaRPr lang="ko-KR" altLang="en-US"/>
                    </a:p>
                  </a:txBody>
                  <a:tcPr/>
                </a:tc>
                <a:extLst>
                  <a:ext uri="{0D108BD9-81ED-4DB2-BD59-A6C34878D82A}">
                    <a16:rowId xmlns:a16="http://schemas.microsoft.com/office/drawing/2014/main" val="1870652578"/>
                  </a:ext>
                </a:extLst>
              </a:tr>
            </a:tbl>
          </a:graphicData>
        </a:graphic>
      </p:graphicFrame>
      <p:sp>
        <p:nvSpPr>
          <p:cNvPr id="72" name="직사각형 71">
            <a:extLst>
              <a:ext uri="{FF2B5EF4-FFF2-40B4-BE49-F238E27FC236}">
                <a16:creationId xmlns:a16="http://schemas.microsoft.com/office/drawing/2014/main" id="{F2A1EA73-AFE1-444F-9244-960FA4AA491D}"/>
              </a:ext>
            </a:extLst>
          </p:cNvPr>
          <p:cNvSpPr/>
          <p:nvPr/>
        </p:nvSpPr>
        <p:spPr>
          <a:xfrm>
            <a:off x="44246" y="4282487"/>
            <a:ext cx="9055509" cy="613295"/>
          </a:xfrm>
          <a:prstGeom prst="rect">
            <a:avLst/>
          </a:prstGeom>
          <a:noFill/>
          <a:ln w="38100" cap="flat" cmpd="sng" algn="ctr">
            <a:solidFill>
              <a:srgbClr val="C00000"/>
            </a:solidFill>
            <a:prstDash val="solid"/>
            <a:miter lim="800000"/>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cxnSp>
        <p:nvCxnSpPr>
          <p:cNvPr id="74" name="직선 연결선 73">
            <a:extLst>
              <a:ext uri="{FF2B5EF4-FFF2-40B4-BE49-F238E27FC236}">
                <a16:creationId xmlns:a16="http://schemas.microsoft.com/office/drawing/2014/main" id="{B70FB4C0-6012-402B-A2D1-4A182F0ACA5B}"/>
              </a:ext>
            </a:extLst>
          </p:cNvPr>
          <p:cNvCxnSpPr/>
          <p:nvPr/>
        </p:nvCxnSpPr>
        <p:spPr>
          <a:xfrm>
            <a:off x="1491291" y="2351767"/>
            <a:ext cx="0" cy="2430000"/>
          </a:xfrm>
          <a:prstGeom prst="line">
            <a:avLst/>
          </a:prstGeom>
          <a:noFill/>
          <a:ln w="6350" cap="flat" cmpd="sng" algn="ctr">
            <a:solidFill>
              <a:srgbClr val="4472C4"/>
            </a:solidFill>
            <a:prstDash val="solid"/>
            <a:miter lim="800000"/>
          </a:ln>
          <a:effectLst/>
        </p:spPr>
      </p:cxnSp>
      <p:cxnSp>
        <p:nvCxnSpPr>
          <p:cNvPr id="75" name="직선 연결선 74">
            <a:extLst>
              <a:ext uri="{FF2B5EF4-FFF2-40B4-BE49-F238E27FC236}">
                <a16:creationId xmlns:a16="http://schemas.microsoft.com/office/drawing/2014/main" id="{8188BC52-EF3A-4DBF-B725-A447EDAD271C}"/>
              </a:ext>
            </a:extLst>
          </p:cNvPr>
          <p:cNvCxnSpPr/>
          <p:nvPr/>
        </p:nvCxnSpPr>
        <p:spPr>
          <a:xfrm>
            <a:off x="6112357" y="2351767"/>
            <a:ext cx="0" cy="2430000"/>
          </a:xfrm>
          <a:prstGeom prst="line">
            <a:avLst/>
          </a:prstGeom>
          <a:noFill/>
          <a:ln w="6350" cap="flat" cmpd="sng" algn="ctr">
            <a:solidFill>
              <a:srgbClr val="4472C4"/>
            </a:solidFill>
            <a:prstDash val="solid"/>
            <a:miter lim="800000"/>
          </a:ln>
          <a:effectLst/>
        </p:spPr>
      </p:cxnSp>
      <p:cxnSp>
        <p:nvCxnSpPr>
          <p:cNvPr id="76" name="직선 연결선 75">
            <a:extLst>
              <a:ext uri="{FF2B5EF4-FFF2-40B4-BE49-F238E27FC236}">
                <a16:creationId xmlns:a16="http://schemas.microsoft.com/office/drawing/2014/main" id="{1D7D3589-7A54-4B59-B10F-D04E25FB293E}"/>
              </a:ext>
            </a:extLst>
          </p:cNvPr>
          <p:cNvCxnSpPr/>
          <p:nvPr/>
        </p:nvCxnSpPr>
        <p:spPr>
          <a:xfrm>
            <a:off x="3031646" y="2351767"/>
            <a:ext cx="0" cy="2430000"/>
          </a:xfrm>
          <a:prstGeom prst="line">
            <a:avLst/>
          </a:prstGeom>
          <a:noFill/>
          <a:ln w="6350" cap="flat" cmpd="sng" algn="ctr">
            <a:solidFill>
              <a:srgbClr val="4472C4"/>
            </a:solidFill>
            <a:prstDash val="solid"/>
            <a:miter lim="800000"/>
          </a:ln>
          <a:effectLst/>
        </p:spPr>
      </p:cxnSp>
      <p:cxnSp>
        <p:nvCxnSpPr>
          <p:cNvPr id="77" name="직선 연결선 76">
            <a:extLst>
              <a:ext uri="{FF2B5EF4-FFF2-40B4-BE49-F238E27FC236}">
                <a16:creationId xmlns:a16="http://schemas.microsoft.com/office/drawing/2014/main" id="{19B20485-046A-45CC-ABF8-435668AEA709}"/>
              </a:ext>
            </a:extLst>
          </p:cNvPr>
          <p:cNvCxnSpPr/>
          <p:nvPr/>
        </p:nvCxnSpPr>
        <p:spPr>
          <a:xfrm>
            <a:off x="4572002" y="2351767"/>
            <a:ext cx="0" cy="2430000"/>
          </a:xfrm>
          <a:prstGeom prst="line">
            <a:avLst/>
          </a:prstGeom>
          <a:noFill/>
          <a:ln w="6350" cap="flat" cmpd="sng" algn="ctr">
            <a:solidFill>
              <a:srgbClr val="4472C4"/>
            </a:solidFill>
            <a:prstDash val="solid"/>
            <a:miter lim="800000"/>
          </a:ln>
          <a:effectLst/>
        </p:spPr>
      </p:cxnSp>
      <p:cxnSp>
        <p:nvCxnSpPr>
          <p:cNvPr id="78" name="직선 연결선 77">
            <a:extLst>
              <a:ext uri="{FF2B5EF4-FFF2-40B4-BE49-F238E27FC236}">
                <a16:creationId xmlns:a16="http://schemas.microsoft.com/office/drawing/2014/main" id="{98C2A849-7390-4B52-BB74-0B8AAE1FC252}"/>
              </a:ext>
            </a:extLst>
          </p:cNvPr>
          <p:cNvCxnSpPr/>
          <p:nvPr/>
        </p:nvCxnSpPr>
        <p:spPr>
          <a:xfrm>
            <a:off x="7652711" y="2351767"/>
            <a:ext cx="0" cy="2430000"/>
          </a:xfrm>
          <a:prstGeom prst="line">
            <a:avLst/>
          </a:prstGeom>
          <a:noFill/>
          <a:ln w="6350" cap="flat" cmpd="sng" algn="ctr">
            <a:solidFill>
              <a:srgbClr val="4472C4"/>
            </a:solidFill>
            <a:prstDash val="solid"/>
            <a:miter lim="800000"/>
          </a:ln>
          <a:effectLst/>
        </p:spPr>
      </p:cxnSp>
      <p:grpSp>
        <p:nvGrpSpPr>
          <p:cNvPr id="79" name="그룹 78">
            <a:extLst>
              <a:ext uri="{FF2B5EF4-FFF2-40B4-BE49-F238E27FC236}">
                <a16:creationId xmlns:a16="http://schemas.microsoft.com/office/drawing/2014/main" id="{E9E8E8EA-D021-49A4-B7B1-F9F064C0AC2C}"/>
              </a:ext>
            </a:extLst>
          </p:cNvPr>
          <p:cNvGrpSpPr/>
          <p:nvPr/>
        </p:nvGrpSpPr>
        <p:grpSpPr>
          <a:xfrm>
            <a:off x="161926" y="2266642"/>
            <a:ext cx="280718" cy="405000"/>
            <a:chOff x="689467" y="3845428"/>
            <a:chExt cx="374291" cy="540000"/>
          </a:xfrm>
        </p:grpSpPr>
        <p:pic>
          <p:nvPicPr>
            <p:cNvPr id="80" name="그림 79">
              <a:extLst>
                <a:ext uri="{FF2B5EF4-FFF2-40B4-BE49-F238E27FC236}">
                  <a16:creationId xmlns:a16="http://schemas.microsoft.com/office/drawing/2014/main" id="{4009444B-F761-4F6C-8365-A7745E1EC0E1}"/>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81" name="그림 80">
              <a:extLst>
                <a:ext uri="{FF2B5EF4-FFF2-40B4-BE49-F238E27FC236}">
                  <a16:creationId xmlns:a16="http://schemas.microsoft.com/office/drawing/2014/main" id="{C80C6CF6-4103-4913-913E-6E335D839F06}"/>
                </a:ext>
              </a:extLst>
            </p:cNvPr>
            <p:cNvPicPr>
              <a:picLocks noChangeAspect="1"/>
            </p:cNvPicPr>
            <p:nvPr/>
          </p:nvPicPr>
          <p:blipFill>
            <a:blip r:embed="rId5"/>
            <a:stretch>
              <a:fillRect/>
            </a:stretch>
          </p:blipFill>
          <p:spPr>
            <a:xfrm>
              <a:off x="883758" y="4205428"/>
              <a:ext cx="180000" cy="180000"/>
            </a:xfrm>
            <a:prstGeom prst="rect">
              <a:avLst/>
            </a:prstGeom>
          </p:spPr>
        </p:pic>
      </p:grpSp>
      <p:cxnSp>
        <p:nvCxnSpPr>
          <p:cNvPr id="82" name="연결선: 구부러짐 81">
            <a:extLst>
              <a:ext uri="{FF2B5EF4-FFF2-40B4-BE49-F238E27FC236}">
                <a16:creationId xmlns:a16="http://schemas.microsoft.com/office/drawing/2014/main" id="{64FD967F-2780-4126-B150-E24E74369226}"/>
              </a:ext>
            </a:extLst>
          </p:cNvPr>
          <p:cNvCxnSpPr>
            <a:cxnSpLocks/>
            <a:stCxn id="83" idx="0"/>
            <a:endCxn id="80" idx="0"/>
          </p:cNvCxnSpPr>
          <p:nvPr/>
        </p:nvCxnSpPr>
        <p:spPr>
          <a:xfrm rot="16200000" flipV="1">
            <a:off x="743719" y="1825208"/>
            <a:ext cx="9525" cy="882869"/>
          </a:xfrm>
          <a:prstGeom prst="curvedConnector3">
            <a:avLst>
              <a:gd name="adj1" fmla="val 1800000"/>
            </a:avLst>
          </a:prstGeom>
          <a:noFill/>
          <a:ln w="6350" cap="flat" cmpd="sng" algn="ctr">
            <a:solidFill>
              <a:srgbClr val="4472C4"/>
            </a:solidFill>
            <a:prstDash val="solid"/>
            <a:miter lim="800000"/>
            <a:tailEnd type="triangle"/>
          </a:ln>
          <a:effectLst/>
        </p:spPr>
      </p:cxnSp>
      <p:pic>
        <p:nvPicPr>
          <p:cNvPr id="83" name="그림 82">
            <a:extLst>
              <a:ext uri="{FF2B5EF4-FFF2-40B4-BE49-F238E27FC236}">
                <a16:creationId xmlns:a16="http://schemas.microsoft.com/office/drawing/2014/main" id="{B4562FE8-2369-4A43-BF69-037E658DD895}"/>
              </a:ext>
            </a:extLst>
          </p:cNvPr>
          <p:cNvPicPr>
            <a:picLocks noChangeAspect="1"/>
          </p:cNvPicPr>
          <p:nvPr/>
        </p:nvPicPr>
        <p:blipFill>
          <a:blip r:embed="rId6"/>
          <a:stretch>
            <a:fillRect/>
          </a:stretch>
        </p:blipFill>
        <p:spPr>
          <a:xfrm>
            <a:off x="980378" y="2266642"/>
            <a:ext cx="409551" cy="405000"/>
          </a:xfrm>
          <a:prstGeom prst="rect">
            <a:avLst/>
          </a:prstGeom>
        </p:spPr>
      </p:pic>
      <p:pic>
        <p:nvPicPr>
          <p:cNvPr id="84" name="그림 83">
            <a:extLst>
              <a:ext uri="{FF2B5EF4-FFF2-40B4-BE49-F238E27FC236}">
                <a16:creationId xmlns:a16="http://schemas.microsoft.com/office/drawing/2014/main" id="{7DA064E7-0611-475B-AB39-2EDC99EB5D88}"/>
              </a:ext>
            </a:extLst>
          </p:cNvPr>
          <p:cNvPicPr>
            <a:picLocks noChangeAspect="1"/>
          </p:cNvPicPr>
          <p:nvPr/>
        </p:nvPicPr>
        <p:blipFill>
          <a:blip r:embed="rId7"/>
          <a:stretch>
            <a:fillRect/>
          </a:stretch>
        </p:blipFill>
        <p:spPr>
          <a:xfrm>
            <a:off x="2568990" y="2266642"/>
            <a:ext cx="352588" cy="405000"/>
          </a:xfrm>
          <a:prstGeom prst="rect">
            <a:avLst/>
          </a:prstGeom>
          <a:effectLst>
            <a:outerShdw blurRad="50800" dist="38100" dir="2700000" algn="tl" rotWithShape="0">
              <a:prstClr val="black">
                <a:alpha val="40000"/>
              </a:prstClr>
            </a:outerShdw>
          </a:effectLst>
        </p:spPr>
      </p:pic>
      <p:grpSp>
        <p:nvGrpSpPr>
          <p:cNvPr id="85" name="그룹 84">
            <a:extLst>
              <a:ext uri="{FF2B5EF4-FFF2-40B4-BE49-F238E27FC236}">
                <a16:creationId xmlns:a16="http://schemas.microsoft.com/office/drawing/2014/main" id="{3EEAF44B-2980-43FB-9A6F-72D4E3C0A569}"/>
              </a:ext>
            </a:extLst>
          </p:cNvPr>
          <p:cNvGrpSpPr/>
          <p:nvPr/>
        </p:nvGrpSpPr>
        <p:grpSpPr>
          <a:xfrm>
            <a:off x="1704262" y="2273780"/>
            <a:ext cx="280718" cy="405000"/>
            <a:chOff x="689467" y="3845428"/>
            <a:chExt cx="374291" cy="540000"/>
          </a:xfrm>
        </p:grpSpPr>
        <p:pic>
          <p:nvPicPr>
            <p:cNvPr id="86" name="그림 85">
              <a:extLst>
                <a:ext uri="{FF2B5EF4-FFF2-40B4-BE49-F238E27FC236}">
                  <a16:creationId xmlns:a16="http://schemas.microsoft.com/office/drawing/2014/main" id="{B7B10905-3C36-4EC6-9E6C-867EAA7FB339}"/>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87" name="그림 86">
              <a:extLst>
                <a:ext uri="{FF2B5EF4-FFF2-40B4-BE49-F238E27FC236}">
                  <a16:creationId xmlns:a16="http://schemas.microsoft.com/office/drawing/2014/main" id="{2D92C1E5-37EB-4CCD-AC18-4EB14DAE0CF2}"/>
                </a:ext>
              </a:extLst>
            </p:cNvPr>
            <p:cNvPicPr>
              <a:picLocks noChangeAspect="1"/>
            </p:cNvPicPr>
            <p:nvPr/>
          </p:nvPicPr>
          <p:blipFill>
            <a:blip r:embed="rId5"/>
            <a:stretch>
              <a:fillRect/>
            </a:stretch>
          </p:blipFill>
          <p:spPr>
            <a:xfrm>
              <a:off x="883758" y="4205428"/>
              <a:ext cx="180000" cy="180000"/>
            </a:xfrm>
            <a:prstGeom prst="rect">
              <a:avLst/>
            </a:prstGeom>
          </p:spPr>
        </p:pic>
      </p:grpSp>
      <p:cxnSp>
        <p:nvCxnSpPr>
          <p:cNvPr id="88" name="연결선: 구부러짐 87">
            <a:extLst>
              <a:ext uri="{FF2B5EF4-FFF2-40B4-BE49-F238E27FC236}">
                <a16:creationId xmlns:a16="http://schemas.microsoft.com/office/drawing/2014/main" id="{E8974601-6816-470B-8136-1C947A419060}"/>
              </a:ext>
            </a:extLst>
          </p:cNvPr>
          <p:cNvCxnSpPr>
            <a:cxnSpLocks/>
            <a:stCxn id="84" idx="0"/>
            <a:endCxn id="86" idx="0"/>
          </p:cNvCxnSpPr>
          <p:nvPr/>
        </p:nvCxnSpPr>
        <p:spPr>
          <a:xfrm rot="16200000" flipH="1" flipV="1">
            <a:off x="2291385" y="1819879"/>
            <a:ext cx="7138" cy="900662"/>
          </a:xfrm>
          <a:prstGeom prst="curvedConnector3">
            <a:avLst>
              <a:gd name="adj1" fmla="val -2402017"/>
            </a:avLst>
          </a:prstGeom>
          <a:noFill/>
          <a:ln w="6350" cap="flat" cmpd="sng" algn="ctr">
            <a:solidFill>
              <a:srgbClr val="4472C4"/>
            </a:solidFill>
            <a:prstDash val="solid"/>
            <a:miter lim="800000"/>
            <a:tailEnd type="triangle"/>
          </a:ln>
          <a:effectLst/>
        </p:spPr>
      </p:cxnSp>
      <p:pic>
        <p:nvPicPr>
          <p:cNvPr id="89" name="그림 88">
            <a:extLst>
              <a:ext uri="{FF2B5EF4-FFF2-40B4-BE49-F238E27FC236}">
                <a16:creationId xmlns:a16="http://schemas.microsoft.com/office/drawing/2014/main" id="{D4A646A5-DBE0-4B36-B984-20ADBF8D3461}"/>
              </a:ext>
            </a:extLst>
          </p:cNvPr>
          <p:cNvPicPr>
            <a:picLocks noChangeAspect="1"/>
          </p:cNvPicPr>
          <p:nvPr/>
        </p:nvPicPr>
        <p:blipFill>
          <a:blip r:embed="rId8"/>
          <a:stretch>
            <a:fillRect/>
          </a:stretch>
        </p:blipFill>
        <p:spPr>
          <a:xfrm>
            <a:off x="3964408" y="2271404"/>
            <a:ext cx="585308" cy="405000"/>
          </a:xfrm>
          <a:prstGeom prst="rect">
            <a:avLst/>
          </a:prstGeom>
        </p:spPr>
      </p:pic>
      <p:sp>
        <p:nvSpPr>
          <p:cNvPr id="90" name="TextBox 89">
            <a:extLst>
              <a:ext uri="{FF2B5EF4-FFF2-40B4-BE49-F238E27FC236}">
                <a16:creationId xmlns:a16="http://schemas.microsoft.com/office/drawing/2014/main" id="{6F5CE3CE-6DDC-4A16-BD36-9603FA42ACE2}"/>
              </a:ext>
            </a:extLst>
          </p:cNvPr>
          <p:cNvSpPr txBox="1"/>
          <p:nvPr/>
        </p:nvSpPr>
        <p:spPr>
          <a:xfrm>
            <a:off x="3771059" y="2107920"/>
            <a:ext cx="972004" cy="230832"/>
          </a:xfrm>
          <a:prstGeom prst="rect">
            <a:avLst/>
          </a:prstGeom>
          <a:noFill/>
        </p:spPr>
        <p:txBody>
          <a:bodyPr wrap="square" rtlCol="0">
            <a:spAutoFit/>
          </a:bodyPr>
          <a:lstStyle/>
          <a:p>
            <a:pPr algn="ctr" latinLnBrk="0">
              <a:defRPr/>
            </a:pPr>
            <a:r>
              <a:rPr lang="ko-KR" altLang="en-US" sz="900" kern="0" dirty="0">
                <a:solidFill>
                  <a:schemeClr val="bg1"/>
                </a:solidFill>
              </a:rPr>
              <a:t>서비스 재개</a:t>
            </a:r>
          </a:p>
        </p:txBody>
      </p:sp>
      <p:grpSp>
        <p:nvGrpSpPr>
          <p:cNvPr id="91" name="그룹 90">
            <a:extLst>
              <a:ext uri="{FF2B5EF4-FFF2-40B4-BE49-F238E27FC236}">
                <a16:creationId xmlns:a16="http://schemas.microsoft.com/office/drawing/2014/main" id="{A44AFEE2-8BF4-457D-8B9D-983C61106F76}"/>
              </a:ext>
            </a:extLst>
          </p:cNvPr>
          <p:cNvGrpSpPr/>
          <p:nvPr/>
        </p:nvGrpSpPr>
        <p:grpSpPr>
          <a:xfrm>
            <a:off x="3153336" y="2273780"/>
            <a:ext cx="280718" cy="405000"/>
            <a:chOff x="689467" y="3845428"/>
            <a:chExt cx="374291" cy="540000"/>
          </a:xfrm>
        </p:grpSpPr>
        <p:pic>
          <p:nvPicPr>
            <p:cNvPr id="92" name="그림 91">
              <a:extLst>
                <a:ext uri="{FF2B5EF4-FFF2-40B4-BE49-F238E27FC236}">
                  <a16:creationId xmlns:a16="http://schemas.microsoft.com/office/drawing/2014/main" id="{DC1B24CE-A4B0-4B40-A784-08905F0DC3B0}"/>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93" name="그림 92">
              <a:extLst>
                <a:ext uri="{FF2B5EF4-FFF2-40B4-BE49-F238E27FC236}">
                  <a16:creationId xmlns:a16="http://schemas.microsoft.com/office/drawing/2014/main" id="{728B679F-C08E-4648-B546-F930ABB4120A}"/>
                </a:ext>
              </a:extLst>
            </p:cNvPr>
            <p:cNvPicPr>
              <a:picLocks noChangeAspect="1"/>
            </p:cNvPicPr>
            <p:nvPr/>
          </p:nvPicPr>
          <p:blipFill>
            <a:blip r:embed="rId5"/>
            <a:stretch>
              <a:fillRect/>
            </a:stretch>
          </p:blipFill>
          <p:spPr>
            <a:xfrm>
              <a:off x="883758" y="4205428"/>
              <a:ext cx="180000" cy="180000"/>
            </a:xfrm>
            <a:prstGeom prst="rect">
              <a:avLst/>
            </a:prstGeom>
          </p:spPr>
        </p:pic>
      </p:grpSp>
      <p:pic>
        <p:nvPicPr>
          <p:cNvPr id="94" name="그림 93">
            <a:extLst>
              <a:ext uri="{FF2B5EF4-FFF2-40B4-BE49-F238E27FC236}">
                <a16:creationId xmlns:a16="http://schemas.microsoft.com/office/drawing/2014/main" id="{FC55DFE8-1CCD-4CBD-845C-B69080216F57}"/>
              </a:ext>
            </a:extLst>
          </p:cNvPr>
          <p:cNvPicPr>
            <a:picLocks noChangeAspect="1"/>
          </p:cNvPicPr>
          <p:nvPr/>
        </p:nvPicPr>
        <p:blipFill>
          <a:blip r:embed="rId4"/>
          <a:stretch>
            <a:fillRect/>
          </a:stretch>
        </p:blipFill>
        <p:spPr>
          <a:xfrm>
            <a:off x="4695564" y="2266642"/>
            <a:ext cx="280718" cy="405000"/>
          </a:xfrm>
          <a:prstGeom prst="rect">
            <a:avLst/>
          </a:prstGeom>
        </p:spPr>
      </p:pic>
      <p:sp>
        <p:nvSpPr>
          <p:cNvPr id="95" name="자유형: 도형 94">
            <a:extLst>
              <a:ext uri="{FF2B5EF4-FFF2-40B4-BE49-F238E27FC236}">
                <a16:creationId xmlns:a16="http://schemas.microsoft.com/office/drawing/2014/main" id="{71E4B7A4-40C8-41C4-A56F-235B0E7F79B5}"/>
              </a:ext>
            </a:extLst>
          </p:cNvPr>
          <p:cNvSpPr/>
          <p:nvPr/>
        </p:nvSpPr>
        <p:spPr>
          <a:xfrm>
            <a:off x="3479801" y="2170222"/>
            <a:ext cx="420049" cy="438150"/>
          </a:xfrm>
          <a:custGeom>
            <a:avLst/>
            <a:gdLst>
              <a:gd name="connsiteX0" fmla="*/ 0 w 609600"/>
              <a:gd name="connsiteY0" fmla="*/ 584200 h 584200"/>
              <a:gd name="connsiteX1" fmla="*/ 609600 w 609600"/>
              <a:gd name="connsiteY1" fmla="*/ 499533 h 584200"/>
              <a:gd name="connsiteX2" fmla="*/ 609600 w 609600"/>
              <a:gd name="connsiteY2" fmla="*/ 0 h 584200"/>
            </a:gdLst>
            <a:ahLst/>
            <a:cxnLst>
              <a:cxn ang="0">
                <a:pos x="connsiteX0" y="connsiteY0"/>
              </a:cxn>
              <a:cxn ang="0">
                <a:pos x="connsiteX1" y="connsiteY1"/>
              </a:cxn>
              <a:cxn ang="0">
                <a:pos x="connsiteX2" y="connsiteY2"/>
              </a:cxn>
            </a:cxnLst>
            <a:rect l="l" t="t" r="r" b="b"/>
            <a:pathLst>
              <a:path w="609600" h="584200">
                <a:moveTo>
                  <a:pt x="0" y="584200"/>
                </a:moveTo>
                <a:lnTo>
                  <a:pt x="609600" y="499533"/>
                </a:lnTo>
                <a:lnTo>
                  <a:pt x="609600" y="0"/>
                </a:lnTo>
              </a:path>
            </a:pathLst>
          </a:custGeom>
          <a:noFill/>
          <a:ln w="28575" cap="flat" cmpd="sng" algn="ctr">
            <a:solidFill>
              <a:srgbClr val="00B050"/>
            </a:solidFill>
            <a:prstDash val="solid"/>
            <a:miter lim="800000"/>
            <a:headEnd type="none" w="med" len="med"/>
            <a:tailEnd type="arrow" w="med" len="med"/>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pic>
        <p:nvPicPr>
          <p:cNvPr id="96" name="그림 95">
            <a:extLst>
              <a:ext uri="{FF2B5EF4-FFF2-40B4-BE49-F238E27FC236}">
                <a16:creationId xmlns:a16="http://schemas.microsoft.com/office/drawing/2014/main" id="{970490F3-C36B-418C-AC43-445523AEF4D3}"/>
              </a:ext>
            </a:extLst>
          </p:cNvPr>
          <p:cNvPicPr>
            <a:picLocks noChangeAspect="1"/>
          </p:cNvPicPr>
          <p:nvPr/>
        </p:nvPicPr>
        <p:blipFill>
          <a:blip r:embed="rId9"/>
          <a:stretch>
            <a:fillRect/>
          </a:stretch>
        </p:blipFill>
        <p:spPr>
          <a:xfrm>
            <a:off x="5598433" y="2266642"/>
            <a:ext cx="417614" cy="405000"/>
          </a:xfrm>
          <a:prstGeom prst="rect">
            <a:avLst/>
          </a:prstGeom>
        </p:spPr>
      </p:pic>
      <p:grpSp>
        <p:nvGrpSpPr>
          <p:cNvPr id="97" name="그룹 96">
            <a:extLst>
              <a:ext uri="{FF2B5EF4-FFF2-40B4-BE49-F238E27FC236}">
                <a16:creationId xmlns:a16="http://schemas.microsoft.com/office/drawing/2014/main" id="{1CF33889-8604-4D5D-8F18-85F58429798D}"/>
              </a:ext>
            </a:extLst>
          </p:cNvPr>
          <p:cNvGrpSpPr/>
          <p:nvPr/>
        </p:nvGrpSpPr>
        <p:grpSpPr>
          <a:xfrm>
            <a:off x="5125357" y="2407677"/>
            <a:ext cx="324000" cy="114300"/>
            <a:chOff x="3788724" y="2611588"/>
            <a:chExt cx="365823" cy="152400"/>
          </a:xfrm>
        </p:grpSpPr>
        <p:cxnSp>
          <p:nvCxnSpPr>
            <p:cNvPr id="98" name="직선 화살표 연결선 97">
              <a:extLst>
                <a:ext uri="{FF2B5EF4-FFF2-40B4-BE49-F238E27FC236}">
                  <a16:creationId xmlns:a16="http://schemas.microsoft.com/office/drawing/2014/main" id="{467BA8B2-C148-4A07-9E9D-C28D838E20BC}"/>
                </a:ext>
              </a:extLst>
            </p:cNvPr>
            <p:cNvCxnSpPr>
              <a:cxnSpLocks/>
            </p:cNvCxnSpPr>
            <p:nvPr/>
          </p:nvCxnSpPr>
          <p:spPr>
            <a:xfrm rot="5400000" flipV="1">
              <a:off x="3971636" y="2428676"/>
              <a:ext cx="0" cy="365823"/>
            </a:xfrm>
            <a:prstGeom prst="straightConnector1">
              <a:avLst/>
            </a:prstGeom>
            <a:noFill/>
            <a:ln w="19050" cap="flat" cmpd="sng" algn="ctr">
              <a:solidFill>
                <a:srgbClr val="4472C4"/>
              </a:solidFill>
              <a:prstDash val="solid"/>
              <a:miter lim="800000"/>
              <a:tailEnd type="triangle"/>
            </a:ln>
            <a:effectLst/>
          </p:spPr>
        </p:cxnSp>
        <p:cxnSp>
          <p:nvCxnSpPr>
            <p:cNvPr id="99" name="직선 화살표 연결선 98">
              <a:extLst>
                <a:ext uri="{FF2B5EF4-FFF2-40B4-BE49-F238E27FC236}">
                  <a16:creationId xmlns:a16="http://schemas.microsoft.com/office/drawing/2014/main" id="{F9B1CEAA-D8D9-43F0-ADA7-F54E204D980F}"/>
                </a:ext>
              </a:extLst>
            </p:cNvPr>
            <p:cNvCxnSpPr>
              <a:cxnSpLocks/>
            </p:cNvCxnSpPr>
            <p:nvPr/>
          </p:nvCxnSpPr>
          <p:spPr>
            <a:xfrm rot="16200000" flipH="1" flipV="1">
              <a:off x="3971636" y="2581076"/>
              <a:ext cx="0" cy="365823"/>
            </a:xfrm>
            <a:prstGeom prst="straightConnector1">
              <a:avLst/>
            </a:prstGeom>
            <a:noFill/>
            <a:ln w="19050" cap="flat" cmpd="sng" algn="ctr">
              <a:solidFill>
                <a:srgbClr val="4472C4"/>
              </a:solidFill>
              <a:prstDash val="solid"/>
              <a:miter lim="800000"/>
              <a:tailEnd type="triangle"/>
            </a:ln>
            <a:effectLst/>
          </p:spPr>
        </p:cxnSp>
      </p:grpSp>
      <p:pic>
        <p:nvPicPr>
          <p:cNvPr id="100" name="그림 99">
            <a:extLst>
              <a:ext uri="{FF2B5EF4-FFF2-40B4-BE49-F238E27FC236}">
                <a16:creationId xmlns:a16="http://schemas.microsoft.com/office/drawing/2014/main" id="{7420ECC1-5B10-4226-BFBA-F311910F3228}"/>
              </a:ext>
            </a:extLst>
          </p:cNvPr>
          <p:cNvPicPr>
            <a:picLocks noChangeAspect="1"/>
          </p:cNvPicPr>
          <p:nvPr/>
        </p:nvPicPr>
        <p:blipFill>
          <a:blip r:embed="rId10"/>
          <a:stretch>
            <a:fillRect/>
          </a:stretch>
        </p:blipFill>
        <p:spPr>
          <a:xfrm>
            <a:off x="7061030" y="2271404"/>
            <a:ext cx="509663" cy="405000"/>
          </a:xfrm>
          <a:prstGeom prst="rect">
            <a:avLst/>
          </a:prstGeom>
        </p:spPr>
      </p:pic>
      <p:sp>
        <p:nvSpPr>
          <p:cNvPr id="101" name="자유형: 도형 100">
            <a:extLst>
              <a:ext uri="{FF2B5EF4-FFF2-40B4-BE49-F238E27FC236}">
                <a16:creationId xmlns:a16="http://schemas.microsoft.com/office/drawing/2014/main" id="{A00C4D01-5075-486F-AFDD-50FB781B4D39}"/>
              </a:ext>
            </a:extLst>
          </p:cNvPr>
          <p:cNvSpPr/>
          <p:nvPr/>
        </p:nvSpPr>
        <p:spPr>
          <a:xfrm>
            <a:off x="6572703" y="2198941"/>
            <a:ext cx="420049" cy="438150"/>
          </a:xfrm>
          <a:custGeom>
            <a:avLst/>
            <a:gdLst>
              <a:gd name="connsiteX0" fmla="*/ 0 w 609600"/>
              <a:gd name="connsiteY0" fmla="*/ 584200 h 584200"/>
              <a:gd name="connsiteX1" fmla="*/ 609600 w 609600"/>
              <a:gd name="connsiteY1" fmla="*/ 499533 h 584200"/>
              <a:gd name="connsiteX2" fmla="*/ 609600 w 609600"/>
              <a:gd name="connsiteY2" fmla="*/ 0 h 584200"/>
            </a:gdLst>
            <a:ahLst/>
            <a:cxnLst>
              <a:cxn ang="0">
                <a:pos x="connsiteX0" y="connsiteY0"/>
              </a:cxn>
              <a:cxn ang="0">
                <a:pos x="connsiteX1" y="connsiteY1"/>
              </a:cxn>
              <a:cxn ang="0">
                <a:pos x="connsiteX2" y="connsiteY2"/>
              </a:cxn>
            </a:cxnLst>
            <a:rect l="l" t="t" r="r" b="b"/>
            <a:pathLst>
              <a:path w="609600" h="584200">
                <a:moveTo>
                  <a:pt x="0" y="584200"/>
                </a:moveTo>
                <a:lnTo>
                  <a:pt x="609600" y="499533"/>
                </a:lnTo>
                <a:lnTo>
                  <a:pt x="609600" y="0"/>
                </a:lnTo>
              </a:path>
            </a:pathLst>
          </a:custGeom>
          <a:noFill/>
          <a:ln w="28575" cap="flat" cmpd="sng" algn="ctr">
            <a:solidFill>
              <a:srgbClr val="00B050"/>
            </a:solidFill>
            <a:prstDash val="solid"/>
            <a:miter lim="800000"/>
            <a:headEnd type="none" w="med" len="med"/>
            <a:tailEnd type="arrow" w="med" len="med"/>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grpSp>
        <p:nvGrpSpPr>
          <p:cNvPr id="102" name="그룹 101">
            <a:extLst>
              <a:ext uri="{FF2B5EF4-FFF2-40B4-BE49-F238E27FC236}">
                <a16:creationId xmlns:a16="http://schemas.microsoft.com/office/drawing/2014/main" id="{B82B952B-82DF-440C-B872-800155D73B7C}"/>
              </a:ext>
            </a:extLst>
          </p:cNvPr>
          <p:cNvGrpSpPr/>
          <p:nvPr/>
        </p:nvGrpSpPr>
        <p:grpSpPr>
          <a:xfrm>
            <a:off x="6252160" y="2266642"/>
            <a:ext cx="280718" cy="405000"/>
            <a:chOff x="689467" y="3845428"/>
            <a:chExt cx="374291" cy="540000"/>
          </a:xfrm>
        </p:grpSpPr>
        <p:pic>
          <p:nvPicPr>
            <p:cNvPr id="103" name="그림 102">
              <a:extLst>
                <a:ext uri="{FF2B5EF4-FFF2-40B4-BE49-F238E27FC236}">
                  <a16:creationId xmlns:a16="http://schemas.microsoft.com/office/drawing/2014/main" id="{D61435C0-FCFB-4D10-A0C5-F11E2DCC6A2F}"/>
                </a:ext>
              </a:extLst>
            </p:cNvPr>
            <p:cNvPicPr>
              <a:picLocks noChangeAspect="1"/>
            </p:cNvPicPr>
            <p:nvPr/>
          </p:nvPicPr>
          <p:blipFill>
            <a:blip r:embed="rId4"/>
            <a:stretch>
              <a:fillRect/>
            </a:stretch>
          </p:blipFill>
          <p:spPr>
            <a:xfrm>
              <a:off x="689467" y="3845428"/>
              <a:ext cx="374291" cy="540000"/>
            </a:xfrm>
            <a:prstGeom prst="rect">
              <a:avLst/>
            </a:prstGeom>
          </p:spPr>
        </p:pic>
        <p:pic>
          <p:nvPicPr>
            <p:cNvPr id="104" name="그림 103">
              <a:extLst>
                <a:ext uri="{FF2B5EF4-FFF2-40B4-BE49-F238E27FC236}">
                  <a16:creationId xmlns:a16="http://schemas.microsoft.com/office/drawing/2014/main" id="{5D4E8AF1-8964-4751-8A3B-C3B0BC76ADAE}"/>
                </a:ext>
              </a:extLst>
            </p:cNvPr>
            <p:cNvPicPr>
              <a:picLocks noChangeAspect="1"/>
            </p:cNvPicPr>
            <p:nvPr/>
          </p:nvPicPr>
          <p:blipFill>
            <a:blip r:embed="rId5"/>
            <a:stretch>
              <a:fillRect/>
            </a:stretch>
          </p:blipFill>
          <p:spPr>
            <a:xfrm>
              <a:off x="883758" y="4205428"/>
              <a:ext cx="180000" cy="180000"/>
            </a:xfrm>
            <a:prstGeom prst="rect">
              <a:avLst/>
            </a:prstGeom>
          </p:spPr>
        </p:pic>
      </p:grpSp>
      <p:grpSp>
        <p:nvGrpSpPr>
          <p:cNvPr id="105" name="그룹 104">
            <a:extLst>
              <a:ext uri="{FF2B5EF4-FFF2-40B4-BE49-F238E27FC236}">
                <a16:creationId xmlns:a16="http://schemas.microsoft.com/office/drawing/2014/main" id="{96D89B48-F6F7-4DA3-98C6-E9A7F73BE06C}"/>
              </a:ext>
            </a:extLst>
          </p:cNvPr>
          <p:cNvGrpSpPr/>
          <p:nvPr/>
        </p:nvGrpSpPr>
        <p:grpSpPr>
          <a:xfrm>
            <a:off x="5495599" y="2069770"/>
            <a:ext cx="633393" cy="319201"/>
            <a:chOff x="7403635" y="2646699"/>
            <a:chExt cx="655796" cy="425599"/>
          </a:xfrm>
        </p:grpSpPr>
        <p:pic>
          <p:nvPicPr>
            <p:cNvPr id="106" name="그림 105">
              <a:extLst>
                <a:ext uri="{FF2B5EF4-FFF2-40B4-BE49-F238E27FC236}">
                  <a16:creationId xmlns:a16="http://schemas.microsoft.com/office/drawing/2014/main" id="{08E26F03-D4A8-499F-8D5B-61907035C22A}"/>
                </a:ext>
              </a:extLst>
            </p:cNvPr>
            <p:cNvPicPr>
              <a:picLocks noChangeAspect="1"/>
            </p:cNvPicPr>
            <p:nvPr/>
          </p:nvPicPr>
          <p:blipFill>
            <a:blip r:embed="rId11"/>
            <a:stretch>
              <a:fillRect/>
            </a:stretch>
          </p:blipFill>
          <p:spPr>
            <a:xfrm>
              <a:off x="7464577" y="2646699"/>
              <a:ext cx="540000" cy="389537"/>
            </a:xfrm>
            <a:prstGeom prst="rect">
              <a:avLst/>
            </a:prstGeom>
          </p:spPr>
        </p:pic>
        <p:sp>
          <p:nvSpPr>
            <p:cNvPr id="107" name="TextBox 106">
              <a:extLst>
                <a:ext uri="{FF2B5EF4-FFF2-40B4-BE49-F238E27FC236}">
                  <a16:creationId xmlns:a16="http://schemas.microsoft.com/office/drawing/2014/main" id="{F24436EE-D9D3-4AD2-9E4F-544CE05CABAF}"/>
                </a:ext>
              </a:extLst>
            </p:cNvPr>
            <p:cNvSpPr txBox="1"/>
            <p:nvPr/>
          </p:nvSpPr>
          <p:spPr>
            <a:xfrm>
              <a:off x="7403635" y="2672190"/>
              <a:ext cx="655796" cy="400108"/>
            </a:xfrm>
            <a:prstGeom prst="rect">
              <a:avLst/>
            </a:prstGeom>
            <a:noFill/>
          </p:spPr>
          <p:txBody>
            <a:bodyPr wrap="square" rtlCol="0">
              <a:spAutoFit/>
            </a:bodyPr>
            <a:lstStyle/>
            <a:p>
              <a:pPr algn="ctr" latinLnBrk="0">
                <a:defRPr/>
              </a:pPr>
              <a:r>
                <a:rPr lang="ko-KR" altLang="en-US" sz="675" kern="0" dirty="0">
                  <a:solidFill>
                    <a:schemeClr val="bg1"/>
                  </a:solidFill>
                </a:rPr>
                <a:t>클라우드</a:t>
              </a:r>
              <a:endParaRPr lang="en-US" altLang="ko-KR" sz="675" kern="0" dirty="0">
                <a:solidFill>
                  <a:schemeClr val="bg1"/>
                </a:solidFill>
              </a:endParaRPr>
            </a:p>
          </p:txBody>
        </p:sp>
      </p:grpSp>
      <p:sp>
        <p:nvSpPr>
          <p:cNvPr id="108" name="TextBox 107">
            <a:extLst>
              <a:ext uri="{FF2B5EF4-FFF2-40B4-BE49-F238E27FC236}">
                <a16:creationId xmlns:a16="http://schemas.microsoft.com/office/drawing/2014/main" id="{4B597BAC-99F2-4356-AD03-EC2A962605C6}"/>
              </a:ext>
            </a:extLst>
          </p:cNvPr>
          <p:cNvSpPr txBox="1"/>
          <p:nvPr/>
        </p:nvSpPr>
        <p:spPr>
          <a:xfrm>
            <a:off x="6937861" y="2080488"/>
            <a:ext cx="756000" cy="230832"/>
          </a:xfrm>
          <a:prstGeom prst="rect">
            <a:avLst/>
          </a:prstGeom>
          <a:noFill/>
        </p:spPr>
        <p:txBody>
          <a:bodyPr wrap="square" rtlCol="0">
            <a:spAutoFit/>
          </a:bodyPr>
          <a:lstStyle/>
          <a:p>
            <a:pPr algn="ctr" latinLnBrk="0">
              <a:defRPr/>
            </a:pPr>
            <a:r>
              <a:rPr lang="en-US" altLang="ko-KR" sz="900" kern="0" dirty="0">
                <a:solidFill>
                  <a:schemeClr val="bg1"/>
                </a:solidFill>
              </a:rPr>
              <a:t>DR </a:t>
            </a:r>
            <a:r>
              <a:rPr lang="ko-KR" altLang="en-US" sz="900" kern="0" dirty="0">
                <a:solidFill>
                  <a:schemeClr val="bg1"/>
                </a:solidFill>
              </a:rPr>
              <a:t>서비스</a:t>
            </a:r>
          </a:p>
        </p:txBody>
      </p:sp>
      <p:sp>
        <p:nvSpPr>
          <p:cNvPr id="109" name="TextBox 108">
            <a:extLst>
              <a:ext uri="{FF2B5EF4-FFF2-40B4-BE49-F238E27FC236}">
                <a16:creationId xmlns:a16="http://schemas.microsoft.com/office/drawing/2014/main" id="{16FF52E5-F01B-46BB-95B1-32161D327EB5}"/>
              </a:ext>
            </a:extLst>
          </p:cNvPr>
          <p:cNvSpPr txBox="1"/>
          <p:nvPr/>
        </p:nvSpPr>
        <p:spPr>
          <a:xfrm>
            <a:off x="1951068" y="2271482"/>
            <a:ext cx="624137" cy="507831"/>
          </a:xfrm>
          <a:prstGeom prst="rect">
            <a:avLst/>
          </a:prstGeom>
          <a:noFill/>
        </p:spPr>
        <p:txBody>
          <a:bodyPr wrap="square" rtlCol="0">
            <a:spAutoFit/>
          </a:bodyPr>
          <a:lstStyle/>
          <a:p>
            <a:pPr algn="ctr" latinLnBrk="0">
              <a:defRPr/>
            </a:pPr>
            <a:r>
              <a:rPr lang="en-US" altLang="ko-KR" sz="900" b="1" kern="0" dirty="0">
                <a:solidFill>
                  <a:schemeClr val="bg1"/>
                </a:solidFill>
              </a:rPr>
              <a:t>OS BMR</a:t>
            </a:r>
          </a:p>
          <a:p>
            <a:pPr algn="ctr" latinLnBrk="0">
              <a:defRPr/>
            </a:pPr>
            <a:r>
              <a:rPr lang="ko-KR" altLang="en-US" sz="900" b="1" kern="0" dirty="0">
                <a:solidFill>
                  <a:schemeClr val="bg1"/>
                </a:solidFill>
              </a:rPr>
              <a:t>복구</a:t>
            </a:r>
          </a:p>
        </p:txBody>
      </p:sp>
      <p:grpSp>
        <p:nvGrpSpPr>
          <p:cNvPr id="110" name="그룹 109">
            <a:extLst>
              <a:ext uri="{FF2B5EF4-FFF2-40B4-BE49-F238E27FC236}">
                <a16:creationId xmlns:a16="http://schemas.microsoft.com/office/drawing/2014/main" id="{EBB51BFF-B8C8-4668-8F9D-2F645DF0C911}"/>
              </a:ext>
            </a:extLst>
          </p:cNvPr>
          <p:cNvGrpSpPr/>
          <p:nvPr/>
        </p:nvGrpSpPr>
        <p:grpSpPr>
          <a:xfrm>
            <a:off x="7848933" y="2215842"/>
            <a:ext cx="540000" cy="555349"/>
            <a:chOff x="10434320" y="2868535"/>
            <a:chExt cx="720000" cy="740465"/>
          </a:xfrm>
        </p:grpSpPr>
        <p:cxnSp>
          <p:nvCxnSpPr>
            <p:cNvPr id="111" name="직선 연결선 110">
              <a:extLst>
                <a:ext uri="{FF2B5EF4-FFF2-40B4-BE49-F238E27FC236}">
                  <a16:creationId xmlns:a16="http://schemas.microsoft.com/office/drawing/2014/main" id="{5A6DB1E1-1BB8-4E3E-ACC2-C7FF155705B4}"/>
                </a:ext>
              </a:extLst>
            </p:cNvPr>
            <p:cNvCxnSpPr/>
            <p:nvPr/>
          </p:nvCxnSpPr>
          <p:spPr>
            <a:xfrm>
              <a:off x="10434320" y="3519000"/>
              <a:ext cx="720000" cy="0"/>
            </a:xfrm>
            <a:prstGeom prst="line">
              <a:avLst/>
            </a:prstGeom>
            <a:noFill/>
            <a:ln w="38100" cap="flat" cmpd="sng" algn="ctr">
              <a:solidFill>
                <a:sysClr val="window" lastClr="FFFFFF">
                  <a:lumMod val="85000"/>
                </a:sysClr>
              </a:solidFill>
              <a:prstDash val="solid"/>
              <a:miter lim="800000"/>
            </a:ln>
            <a:effectLst/>
          </p:spPr>
        </p:cxnSp>
        <p:cxnSp>
          <p:nvCxnSpPr>
            <p:cNvPr id="112" name="직선 연결선 111">
              <a:extLst>
                <a:ext uri="{FF2B5EF4-FFF2-40B4-BE49-F238E27FC236}">
                  <a16:creationId xmlns:a16="http://schemas.microsoft.com/office/drawing/2014/main" id="{838ACC5C-4ECC-4014-8347-C3F23CF62890}"/>
                </a:ext>
              </a:extLst>
            </p:cNvPr>
            <p:cNvCxnSpPr/>
            <p:nvPr/>
          </p:nvCxnSpPr>
          <p:spPr>
            <a:xfrm>
              <a:off x="10794320" y="3213820"/>
              <a:ext cx="0" cy="360000"/>
            </a:xfrm>
            <a:prstGeom prst="line">
              <a:avLst/>
            </a:prstGeom>
            <a:noFill/>
            <a:ln w="38100" cap="flat" cmpd="sng" algn="ctr">
              <a:solidFill>
                <a:sysClr val="window" lastClr="FFFFFF">
                  <a:lumMod val="85000"/>
                </a:sysClr>
              </a:solidFill>
              <a:prstDash val="solid"/>
              <a:miter lim="800000"/>
            </a:ln>
            <a:effectLst/>
          </p:spPr>
        </p:cxnSp>
        <p:sp>
          <p:nvSpPr>
            <p:cNvPr id="113" name="직사각형 112">
              <a:extLst>
                <a:ext uri="{FF2B5EF4-FFF2-40B4-BE49-F238E27FC236}">
                  <a16:creationId xmlns:a16="http://schemas.microsoft.com/office/drawing/2014/main" id="{1457CD97-9376-41EC-B5EE-A349D40E9643}"/>
                </a:ext>
              </a:extLst>
            </p:cNvPr>
            <p:cNvSpPr/>
            <p:nvPr/>
          </p:nvSpPr>
          <p:spPr>
            <a:xfrm>
              <a:off x="10704320" y="3429000"/>
              <a:ext cx="180000" cy="180000"/>
            </a:xfrm>
            <a:prstGeom prst="rect">
              <a:avLst/>
            </a:prstGeom>
            <a:solidFill>
              <a:srgbClr val="00B050"/>
            </a:solidFill>
            <a:ln w="12700" cap="flat" cmpd="sng" algn="ctr">
              <a:noFill/>
              <a:prstDash val="solid"/>
              <a:miter lim="800000"/>
            </a:ln>
            <a:effectLst/>
          </p:spPr>
          <p:txBody>
            <a:bodyPr rtlCol="0" anchor="ctr"/>
            <a:lstStyle/>
            <a:p>
              <a:pPr algn="ctr" latinLnBrk="0">
                <a:defRPr/>
              </a:pPr>
              <a:endParaRPr lang="ko-KR" altLang="en-US" sz="1800" kern="0">
                <a:solidFill>
                  <a:schemeClr val="bg1"/>
                </a:solidFill>
                <a:latin typeface="맑은 고딕" panose="020F0502020204030204"/>
                <a:ea typeface="맑은 고딕" panose="020B0503020000020004" pitchFamily="50" charset="-127"/>
              </a:endParaRPr>
            </a:p>
          </p:txBody>
        </p:sp>
        <p:pic>
          <p:nvPicPr>
            <p:cNvPr id="114" name="Picture 4" descr="Image result for shared folder icon">
              <a:extLst>
                <a:ext uri="{FF2B5EF4-FFF2-40B4-BE49-F238E27FC236}">
                  <a16:creationId xmlns:a16="http://schemas.microsoft.com/office/drawing/2014/main" id="{E199A9F8-BD08-4BA9-A8A2-AD1D9162686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524320" y="2868535"/>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그룹 114">
            <a:extLst>
              <a:ext uri="{FF2B5EF4-FFF2-40B4-BE49-F238E27FC236}">
                <a16:creationId xmlns:a16="http://schemas.microsoft.com/office/drawing/2014/main" id="{C62CE498-F5DD-4614-BBD0-093BF6E9AD5C}"/>
              </a:ext>
            </a:extLst>
          </p:cNvPr>
          <p:cNvGrpSpPr/>
          <p:nvPr/>
        </p:nvGrpSpPr>
        <p:grpSpPr>
          <a:xfrm>
            <a:off x="8039603" y="1878964"/>
            <a:ext cx="863812" cy="540000"/>
            <a:chOff x="10383520" y="2434497"/>
            <a:chExt cx="1151749" cy="720000"/>
          </a:xfrm>
        </p:grpSpPr>
        <p:pic>
          <p:nvPicPr>
            <p:cNvPr id="116" name="Picture 16">
              <a:extLst>
                <a:ext uri="{FF2B5EF4-FFF2-40B4-BE49-F238E27FC236}">
                  <a16:creationId xmlns:a16="http://schemas.microsoft.com/office/drawing/2014/main" id="{C582ADAF-30F1-4A3F-9EF1-81C43DA2872B}"/>
                </a:ext>
              </a:extLst>
            </p:cNvPr>
            <p:cNvPicPr>
              <a:picLocks noChangeAspect="1"/>
            </p:cNvPicPr>
            <p:nvPr/>
          </p:nvPicPr>
          <p:blipFill>
            <a:blip r:embed="rId13"/>
            <a:stretch>
              <a:fillRect/>
            </a:stretch>
          </p:blipFill>
          <p:spPr>
            <a:xfrm rot="2650664">
              <a:off x="10813401" y="2434497"/>
              <a:ext cx="721868" cy="720000"/>
            </a:xfrm>
            <a:prstGeom prst="rect">
              <a:avLst/>
            </a:prstGeom>
          </p:spPr>
        </p:pic>
        <p:cxnSp>
          <p:nvCxnSpPr>
            <p:cNvPr id="117" name="직선 연결선 116">
              <a:extLst>
                <a:ext uri="{FF2B5EF4-FFF2-40B4-BE49-F238E27FC236}">
                  <a16:creationId xmlns:a16="http://schemas.microsoft.com/office/drawing/2014/main" id="{38D2118E-0C81-4A79-8F81-318EA994EE71}"/>
                </a:ext>
              </a:extLst>
            </p:cNvPr>
            <p:cNvCxnSpPr/>
            <p:nvPr/>
          </p:nvCxnSpPr>
          <p:spPr>
            <a:xfrm>
              <a:off x="10383520" y="26082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8" name="직선 연결선 117">
              <a:extLst>
                <a:ext uri="{FF2B5EF4-FFF2-40B4-BE49-F238E27FC236}">
                  <a16:creationId xmlns:a16="http://schemas.microsoft.com/office/drawing/2014/main" id="{B9791747-468A-432C-8B44-715686E673E6}"/>
                </a:ext>
              </a:extLst>
            </p:cNvPr>
            <p:cNvCxnSpPr/>
            <p:nvPr/>
          </p:nvCxnSpPr>
          <p:spPr>
            <a:xfrm>
              <a:off x="10535920" y="27606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9" name="직선 연결선 118">
              <a:extLst>
                <a:ext uri="{FF2B5EF4-FFF2-40B4-BE49-F238E27FC236}">
                  <a16:creationId xmlns:a16="http://schemas.microsoft.com/office/drawing/2014/main" id="{82414F96-B52B-4AD3-A720-49F6A3502E56}"/>
                </a:ext>
              </a:extLst>
            </p:cNvPr>
            <p:cNvCxnSpPr/>
            <p:nvPr/>
          </p:nvCxnSpPr>
          <p:spPr>
            <a:xfrm>
              <a:off x="10688320" y="29130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0" name="직선 연결선 119">
              <a:extLst>
                <a:ext uri="{FF2B5EF4-FFF2-40B4-BE49-F238E27FC236}">
                  <a16:creationId xmlns:a16="http://schemas.microsoft.com/office/drawing/2014/main" id="{33667A96-8E03-4A9B-980B-6CAEF93EE9E5}"/>
                </a:ext>
              </a:extLst>
            </p:cNvPr>
            <p:cNvCxnSpPr/>
            <p:nvPr/>
          </p:nvCxnSpPr>
          <p:spPr>
            <a:xfrm>
              <a:off x="10525760" y="3065433"/>
              <a:ext cx="281080"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252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100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par>
                                <p:cTn id="19" presetID="10" presetClass="entr" presetSubtype="0" fill="hold" nodeType="withEffect">
                                  <p:stCondLst>
                                    <p:cond delay="100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1000"/>
                                  </p:stCondLst>
                                  <p:childTnLst>
                                    <p:set>
                                      <p:cBhvr>
                                        <p:cTn id="23" dur="1" fill="hold">
                                          <p:stCondLst>
                                            <p:cond delay="0"/>
                                          </p:stCondLst>
                                        </p:cTn>
                                        <p:tgtEl>
                                          <p:spTgt spid="84"/>
                                        </p:tgtEl>
                                        <p:attrNameLst>
                                          <p:attrName>style.visibility</p:attrName>
                                        </p:attrNameLst>
                                      </p:cBhvr>
                                      <p:to>
                                        <p:strVal val="visible"/>
                                      </p:to>
                                    </p:set>
                                    <p:animEffect transition="in" filter="fade">
                                      <p:cBhvr>
                                        <p:cTn id="24" dur="500"/>
                                        <p:tgtEl>
                                          <p:spTgt spid="84"/>
                                        </p:tgtEl>
                                      </p:cBhvr>
                                    </p:animEffect>
                                  </p:childTnLst>
                                </p:cTn>
                              </p:par>
                              <p:par>
                                <p:cTn id="25" presetID="10" presetClass="entr" presetSubtype="0" fill="hold" nodeType="withEffect">
                                  <p:stCondLst>
                                    <p:cond delay="1000"/>
                                  </p:stCondLst>
                                  <p:childTnLst>
                                    <p:set>
                                      <p:cBhvr>
                                        <p:cTn id="26" dur="1" fill="hold">
                                          <p:stCondLst>
                                            <p:cond delay="0"/>
                                          </p:stCondLst>
                                        </p:cTn>
                                        <p:tgtEl>
                                          <p:spTgt spid="85"/>
                                        </p:tgtEl>
                                        <p:attrNameLst>
                                          <p:attrName>style.visibility</p:attrName>
                                        </p:attrNameLst>
                                      </p:cBhvr>
                                      <p:to>
                                        <p:strVal val="visible"/>
                                      </p:to>
                                    </p:set>
                                    <p:animEffect transition="in" filter="fade">
                                      <p:cBhvr>
                                        <p:cTn id="27" dur="500"/>
                                        <p:tgtEl>
                                          <p:spTgt spid="85"/>
                                        </p:tgtEl>
                                      </p:cBhvr>
                                    </p:animEffect>
                                  </p:childTnLst>
                                </p:cTn>
                              </p:par>
                              <p:par>
                                <p:cTn id="28" presetID="10" presetClass="entr" presetSubtype="0" fill="hold" nodeType="withEffect">
                                  <p:stCondLst>
                                    <p:cond delay="100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par>
                                <p:cTn id="31" presetID="10" presetClass="entr" presetSubtype="0" fill="hold" grpId="0" nodeType="withEffect">
                                  <p:stCondLst>
                                    <p:cond delay="1000"/>
                                  </p:stCondLst>
                                  <p:childTnLst>
                                    <p:set>
                                      <p:cBhvr>
                                        <p:cTn id="32" dur="1" fill="hold">
                                          <p:stCondLst>
                                            <p:cond delay="0"/>
                                          </p:stCondLst>
                                        </p:cTn>
                                        <p:tgtEl>
                                          <p:spTgt spid="109"/>
                                        </p:tgtEl>
                                        <p:attrNameLst>
                                          <p:attrName>style.visibility</p:attrName>
                                        </p:attrNameLst>
                                      </p:cBhvr>
                                      <p:to>
                                        <p:strVal val="visible"/>
                                      </p:to>
                                    </p:set>
                                    <p:animEffect transition="in" filter="fade">
                                      <p:cBhvr>
                                        <p:cTn id="33" dur="500"/>
                                        <p:tgtEl>
                                          <p:spTgt spid="109"/>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fade">
                                      <p:cBhvr>
                                        <p:cTn id="37" dur="500"/>
                                        <p:tgtEl>
                                          <p:spTgt spid="68"/>
                                        </p:tgtEl>
                                      </p:cBhvr>
                                    </p:animEffect>
                                  </p:childTnLst>
                                </p:cTn>
                              </p:par>
                              <p:par>
                                <p:cTn id="38" presetID="10" presetClass="entr" presetSubtype="0" fill="hold"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fade">
                                      <p:cBhvr>
                                        <p:cTn id="40" dur="500"/>
                                        <p:tgtEl>
                                          <p:spTgt spid="77"/>
                                        </p:tgtEl>
                                      </p:cBhvr>
                                    </p:animEffect>
                                  </p:childTnLst>
                                </p:cTn>
                              </p:par>
                              <p:par>
                                <p:cTn id="41" presetID="10" presetClass="entr" presetSubtype="0"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fade">
                                      <p:cBhvr>
                                        <p:cTn id="43" dur="500"/>
                                        <p:tgtEl>
                                          <p:spTgt spid="89"/>
                                        </p:tgtEl>
                                      </p:cBhvr>
                                    </p:animEffect>
                                  </p:childTnLst>
                                </p:cTn>
                              </p:par>
                              <p:par>
                                <p:cTn id="44" presetID="10" presetClass="entr" presetSubtype="0" fill="hold"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75"/>
                                        </p:tgtEl>
                                        <p:attrNameLst>
                                          <p:attrName>style.visibility</p:attrName>
                                        </p:attrNameLst>
                                      </p:cBhvr>
                                      <p:to>
                                        <p:strVal val="visible"/>
                                      </p:to>
                                    </p:set>
                                    <p:animEffect transition="in" filter="fade">
                                      <p:cBhvr>
                                        <p:cTn id="56" dur="500"/>
                                        <p:tgtEl>
                                          <p:spTgt spid="75"/>
                                        </p:tgtEl>
                                      </p:cBhvr>
                                    </p:animEffect>
                                  </p:childTnLst>
                                </p:cTn>
                              </p:par>
                              <p:par>
                                <p:cTn id="57" presetID="10"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500"/>
                                        <p:tgtEl>
                                          <p:spTgt spid="94"/>
                                        </p:tgtEl>
                                      </p:cBhvr>
                                    </p:animEffect>
                                  </p:childTnLst>
                                </p:cTn>
                              </p:par>
                              <p:par>
                                <p:cTn id="60" presetID="10" presetClass="entr" presetSubtype="0" fill="hold" nodeType="with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fade">
                                      <p:cBhvr>
                                        <p:cTn id="62" dur="500"/>
                                        <p:tgtEl>
                                          <p:spTgt spid="96"/>
                                        </p:tgtEl>
                                      </p:cBhvr>
                                    </p:animEffect>
                                  </p:childTnLst>
                                </p:cTn>
                              </p:par>
                              <p:par>
                                <p:cTn id="63" presetID="10" presetClass="entr" presetSubtype="0" fill="hold" nodeType="withEffect">
                                  <p:stCondLst>
                                    <p:cond delay="0"/>
                                  </p:stCondLst>
                                  <p:childTnLst>
                                    <p:set>
                                      <p:cBhvr>
                                        <p:cTn id="64" dur="1" fill="hold">
                                          <p:stCondLst>
                                            <p:cond delay="0"/>
                                          </p:stCondLst>
                                        </p:cTn>
                                        <p:tgtEl>
                                          <p:spTgt spid="97"/>
                                        </p:tgtEl>
                                        <p:attrNameLst>
                                          <p:attrName>style.visibility</p:attrName>
                                        </p:attrNameLst>
                                      </p:cBhvr>
                                      <p:to>
                                        <p:strVal val="visible"/>
                                      </p:to>
                                    </p:set>
                                    <p:animEffect transition="in" filter="fade">
                                      <p:cBhvr>
                                        <p:cTn id="65" dur="500"/>
                                        <p:tgtEl>
                                          <p:spTgt spid="97"/>
                                        </p:tgtEl>
                                      </p:cBhvr>
                                    </p:animEffect>
                                  </p:childTnLst>
                                </p:cTn>
                              </p:par>
                              <p:par>
                                <p:cTn id="66" presetID="10" presetClass="entr" presetSubtype="0" fill="hold" nodeType="with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childTnLst>
                                </p:cTn>
                              </p:par>
                              <p:par>
                                <p:cTn id="69" presetID="10" presetClass="entr" presetSubtype="0" fill="hold" nodeType="withEffect">
                                  <p:stCondLst>
                                    <p:cond delay="0"/>
                                  </p:stCondLst>
                                  <p:childTnLst>
                                    <p:set>
                                      <p:cBhvr>
                                        <p:cTn id="70" dur="1" fill="hold">
                                          <p:stCondLst>
                                            <p:cond delay="0"/>
                                          </p:stCondLst>
                                        </p:cTn>
                                        <p:tgtEl>
                                          <p:spTgt spid="69"/>
                                        </p:tgtEl>
                                        <p:attrNameLst>
                                          <p:attrName>style.visibility</p:attrName>
                                        </p:attrNameLst>
                                      </p:cBhvr>
                                      <p:to>
                                        <p:strVal val="visible"/>
                                      </p:to>
                                    </p:set>
                                    <p:animEffect transition="in" filter="fade">
                                      <p:cBhvr>
                                        <p:cTn id="71" dur="500"/>
                                        <p:tgtEl>
                                          <p:spTgt spid="69"/>
                                        </p:tgtEl>
                                      </p:cBhvr>
                                    </p:animEffect>
                                  </p:childTnLst>
                                </p:cTn>
                              </p:par>
                            </p:childTnLst>
                          </p:cTn>
                        </p:par>
                        <p:par>
                          <p:cTn id="72" fill="hold">
                            <p:stCondLst>
                              <p:cond delay="2500"/>
                            </p:stCondLst>
                            <p:childTnLst>
                              <p:par>
                                <p:cTn id="73" presetID="10" presetClass="entr" presetSubtype="0" fill="hold" nodeType="after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fade">
                                      <p:cBhvr>
                                        <p:cTn id="75" dur="500"/>
                                        <p:tgtEl>
                                          <p:spTgt spid="70"/>
                                        </p:tgtEl>
                                      </p:cBhvr>
                                    </p:animEffect>
                                  </p:childTnLst>
                                </p:cTn>
                              </p:par>
                              <p:par>
                                <p:cTn id="76" presetID="10" presetClass="entr" presetSubtype="0" fill="hold" nodeType="with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par>
                                <p:cTn id="79" presetID="10" presetClass="entr" presetSubtype="0" fill="hold" nodeType="withEffect">
                                  <p:stCondLst>
                                    <p:cond delay="0"/>
                                  </p:stCondLst>
                                  <p:childTnLst>
                                    <p:set>
                                      <p:cBhvr>
                                        <p:cTn id="80" dur="1" fill="hold">
                                          <p:stCondLst>
                                            <p:cond delay="0"/>
                                          </p:stCondLst>
                                        </p:cTn>
                                        <p:tgtEl>
                                          <p:spTgt spid="100"/>
                                        </p:tgtEl>
                                        <p:attrNameLst>
                                          <p:attrName>style.visibility</p:attrName>
                                        </p:attrNameLst>
                                      </p:cBhvr>
                                      <p:to>
                                        <p:strVal val="visible"/>
                                      </p:to>
                                    </p:set>
                                    <p:animEffect transition="in" filter="fade">
                                      <p:cBhvr>
                                        <p:cTn id="81" dur="500"/>
                                        <p:tgtEl>
                                          <p:spTgt spid="10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1"/>
                                        </p:tgtEl>
                                        <p:attrNameLst>
                                          <p:attrName>style.visibility</p:attrName>
                                        </p:attrNameLst>
                                      </p:cBhvr>
                                      <p:to>
                                        <p:strVal val="visible"/>
                                      </p:to>
                                    </p:set>
                                    <p:animEffect transition="in" filter="fade">
                                      <p:cBhvr>
                                        <p:cTn id="84" dur="500"/>
                                        <p:tgtEl>
                                          <p:spTgt spid="101"/>
                                        </p:tgtEl>
                                      </p:cBhvr>
                                    </p:animEffect>
                                  </p:childTnLst>
                                </p:cTn>
                              </p:par>
                              <p:par>
                                <p:cTn id="85" presetID="10"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animEffect transition="in" filter="fade">
                                      <p:cBhvr>
                                        <p:cTn id="87" dur="500"/>
                                        <p:tgtEl>
                                          <p:spTgt spid="10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8"/>
                                        </p:tgtEl>
                                        <p:attrNameLst>
                                          <p:attrName>style.visibility</p:attrName>
                                        </p:attrNameLst>
                                      </p:cBhvr>
                                      <p:to>
                                        <p:strVal val="visible"/>
                                      </p:to>
                                    </p:set>
                                    <p:animEffect transition="in" filter="fade">
                                      <p:cBhvr>
                                        <p:cTn id="90" dur="500"/>
                                        <p:tgtEl>
                                          <p:spTgt spid="108"/>
                                        </p:tgtEl>
                                      </p:cBhvr>
                                    </p:animEffect>
                                  </p:childTnLst>
                                </p:cTn>
                              </p:par>
                            </p:childTnLst>
                          </p:cTn>
                        </p:par>
                        <p:par>
                          <p:cTn id="91" fill="hold">
                            <p:stCondLst>
                              <p:cond delay="3000"/>
                            </p:stCondLst>
                            <p:childTnLst>
                              <p:par>
                                <p:cTn id="92" presetID="10" presetClass="entr" presetSubtype="0" fill="hold" nodeType="afterEffect">
                                  <p:stCondLst>
                                    <p:cond delay="0"/>
                                  </p:stCondLst>
                                  <p:childTnLst>
                                    <p:set>
                                      <p:cBhvr>
                                        <p:cTn id="93" dur="1" fill="hold">
                                          <p:stCondLst>
                                            <p:cond delay="0"/>
                                          </p:stCondLst>
                                        </p:cTn>
                                        <p:tgtEl>
                                          <p:spTgt spid="110"/>
                                        </p:tgtEl>
                                        <p:attrNameLst>
                                          <p:attrName>style.visibility</p:attrName>
                                        </p:attrNameLst>
                                      </p:cBhvr>
                                      <p:to>
                                        <p:strVal val="visible"/>
                                      </p:to>
                                    </p:set>
                                    <p:animEffect transition="in" filter="fade">
                                      <p:cBhvr>
                                        <p:cTn id="94" dur="500"/>
                                        <p:tgtEl>
                                          <p:spTgt spid="110"/>
                                        </p:tgtEl>
                                      </p:cBhvr>
                                    </p:animEffect>
                                  </p:childTnLst>
                                </p:cTn>
                              </p:par>
                              <p:par>
                                <p:cTn id="95" presetID="10" presetClass="entr" presetSubtype="0" fill="hold" nodeType="withEffect">
                                  <p:stCondLst>
                                    <p:cond delay="0"/>
                                  </p:stCondLst>
                                  <p:childTnLst>
                                    <p:set>
                                      <p:cBhvr>
                                        <p:cTn id="96" dur="1" fill="hold">
                                          <p:stCondLst>
                                            <p:cond delay="0"/>
                                          </p:stCondLst>
                                        </p:cTn>
                                        <p:tgtEl>
                                          <p:spTgt spid="115"/>
                                        </p:tgtEl>
                                        <p:attrNameLst>
                                          <p:attrName>style.visibility</p:attrName>
                                        </p:attrNameLst>
                                      </p:cBhvr>
                                      <p:to>
                                        <p:strVal val="visible"/>
                                      </p:to>
                                    </p:set>
                                    <p:animEffect transition="in" filter="fade">
                                      <p:cBhvr>
                                        <p:cTn id="97" dur="500"/>
                                        <p:tgtEl>
                                          <p:spTgt spid="115"/>
                                        </p:tgtEl>
                                      </p:cBhvr>
                                    </p:animEffect>
                                  </p:childTnLst>
                                </p:cTn>
                              </p:par>
                              <p:par>
                                <p:cTn id="98" presetID="10" presetClass="entr" presetSubtype="0" fill="hold" nodeType="with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5" grpId="0" animBg="1"/>
      <p:bldP spid="101" grpId="0" animBg="1"/>
      <p:bldP spid="108" grpId="0"/>
      <p:bldP spid="10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grpSp>
        <p:nvGrpSpPr>
          <p:cNvPr id="31" name="Group 30">
            <a:extLst>
              <a:ext uri="{FF2B5EF4-FFF2-40B4-BE49-F238E27FC236}">
                <a16:creationId xmlns:a16="http://schemas.microsoft.com/office/drawing/2014/main" id="{C8F2C21F-4F92-40C0-9370-7A15D17F16FC}"/>
              </a:ext>
            </a:extLst>
          </p:cNvPr>
          <p:cNvGrpSpPr/>
          <p:nvPr/>
        </p:nvGrpSpPr>
        <p:grpSpPr>
          <a:xfrm>
            <a:off x="313167" y="3472651"/>
            <a:ext cx="7020612" cy="1477591"/>
            <a:chOff x="313167" y="3295045"/>
            <a:chExt cx="7020612" cy="1477591"/>
          </a:xfrm>
        </p:grpSpPr>
        <p:sp>
          <p:nvSpPr>
            <p:cNvPr id="662" name="Google Shape;662;p9"/>
            <p:cNvSpPr txBox="1"/>
            <p:nvPr/>
          </p:nvSpPr>
          <p:spPr>
            <a:xfrm flipH="1">
              <a:off x="313167" y="3847043"/>
              <a:ext cx="2080596" cy="538589"/>
            </a:xfrm>
            <a:prstGeom prst="rect">
              <a:avLst/>
            </a:prstGeom>
            <a:noFill/>
            <a:ln>
              <a:noFill/>
            </a:ln>
          </p:spPr>
          <p:txBody>
            <a:bodyPr spcFirstLastPara="1" wrap="square" lIns="45713" tIns="22850" rIns="45713" bIns="22850" anchor="t" anchorCtr="0">
              <a:spAutoFit/>
            </a:bodyPr>
            <a:lstStyle/>
            <a:p>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Storage</a:t>
              </a:r>
              <a:b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br>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Infrastructure</a:t>
              </a:r>
              <a:endParaRPr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endParaRPr>
            </a:p>
          </p:txBody>
        </p:sp>
        <p:pic>
          <p:nvPicPr>
            <p:cNvPr id="697" name="Google Shape;697;p9"/>
            <p:cNvPicPr preferRelativeResize="0"/>
            <p:nvPr/>
          </p:nvPicPr>
          <p:blipFill rotWithShape="1">
            <a:blip r:embed="rId3">
              <a:alphaModFix/>
              <a:biLevel thresh="25000"/>
            </a:blip>
            <a:srcRect/>
            <a:stretch/>
          </p:blipFill>
          <p:spPr>
            <a:xfrm>
              <a:off x="4154330" y="4379711"/>
              <a:ext cx="1082140" cy="202901"/>
            </a:xfrm>
            <a:prstGeom prst="rect">
              <a:avLst/>
            </a:prstGeom>
            <a:noFill/>
            <a:ln>
              <a:noFill/>
            </a:ln>
          </p:spPr>
        </p:pic>
        <p:pic>
          <p:nvPicPr>
            <p:cNvPr id="702" name="Google Shape;702;p9"/>
            <p:cNvPicPr preferRelativeResize="0"/>
            <p:nvPr/>
          </p:nvPicPr>
          <p:blipFill rotWithShape="1">
            <a:blip r:embed="rId4">
              <a:alphaModFix/>
              <a:duotone>
                <a:schemeClr val="bg2">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rcRect/>
            <a:stretch/>
          </p:blipFill>
          <p:spPr>
            <a:xfrm>
              <a:off x="5439895" y="4234801"/>
              <a:ext cx="384019" cy="500894"/>
            </a:xfrm>
            <a:prstGeom prst="rect">
              <a:avLst/>
            </a:prstGeom>
            <a:noFill/>
            <a:ln>
              <a:noFill/>
            </a:ln>
          </p:spPr>
        </p:pic>
        <p:grpSp>
          <p:nvGrpSpPr>
            <p:cNvPr id="17" name="Group 16">
              <a:extLst>
                <a:ext uri="{FF2B5EF4-FFF2-40B4-BE49-F238E27FC236}">
                  <a16:creationId xmlns:a16="http://schemas.microsoft.com/office/drawing/2014/main" id="{C1599FE0-CBFD-4E5E-9D76-8283F92B37AF}"/>
                </a:ext>
              </a:extLst>
            </p:cNvPr>
            <p:cNvGrpSpPr/>
            <p:nvPr/>
          </p:nvGrpSpPr>
          <p:grpSpPr>
            <a:xfrm>
              <a:off x="6511022" y="4221314"/>
              <a:ext cx="667004" cy="551322"/>
              <a:chOff x="2784078" y="4079436"/>
              <a:chExt cx="754812" cy="623901"/>
            </a:xfrm>
          </p:grpSpPr>
          <p:sp>
            <p:nvSpPr>
              <p:cNvPr id="700" name="Google Shape;700;p9"/>
              <p:cNvSpPr txBox="1"/>
              <p:nvPr/>
            </p:nvSpPr>
            <p:spPr>
              <a:xfrm>
                <a:off x="2784078" y="4494383"/>
                <a:ext cx="754812" cy="208954"/>
              </a:xfrm>
              <a:prstGeom prst="rect">
                <a:avLst/>
              </a:prstGeom>
              <a:noFill/>
              <a:ln>
                <a:noFill/>
              </a:ln>
            </p:spPr>
            <p:txBody>
              <a:bodyPr spcFirstLastPara="1" wrap="square" lIns="45713" tIns="22850" rIns="45713" bIns="22850" anchor="t" anchorCtr="0">
                <a:spAutoFit/>
              </a:bodyPr>
              <a:lstStyle/>
              <a:p>
                <a:pPr algn="ct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Condensed"/>
                  </a:rPr>
                  <a:t>AWS EBS</a:t>
                </a:r>
                <a:endParaRPr sz="35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99" name="Graphic 26">
                <a:extLst>
                  <a:ext uri="{FF2B5EF4-FFF2-40B4-BE49-F238E27FC236}">
                    <a16:creationId xmlns:a16="http://schemas.microsoft.com/office/drawing/2014/main" id="{E469820E-8062-4876-896F-40E765EA4AFF}"/>
                  </a:ext>
                </a:extLst>
              </p:cNvPr>
              <p:cNvGrpSpPr/>
              <p:nvPr/>
            </p:nvGrpSpPr>
            <p:grpSpPr>
              <a:xfrm>
                <a:off x="2973984" y="4079436"/>
                <a:ext cx="369626" cy="369625"/>
                <a:chOff x="4170122" y="3591893"/>
                <a:chExt cx="252273" cy="252272"/>
              </a:xfrm>
            </p:grpSpPr>
            <p:sp>
              <p:nvSpPr>
                <p:cNvPr id="100" name="Freeform: Shape 99">
                  <a:extLst>
                    <a:ext uri="{FF2B5EF4-FFF2-40B4-BE49-F238E27FC236}">
                      <a16:creationId xmlns:a16="http://schemas.microsoft.com/office/drawing/2014/main" id="{580E6681-DCB5-42E8-84D3-B112439CA11B}"/>
                    </a:ext>
                  </a:extLst>
                </p:cNvPr>
                <p:cNvSpPr/>
                <p:nvPr/>
              </p:nvSpPr>
              <p:spPr>
                <a:xfrm>
                  <a:off x="4170122" y="3591893"/>
                  <a:ext cx="252273" cy="252272"/>
                </a:xfrm>
                <a:custGeom>
                  <a:avLst/>
                  <a:gdLst>
                    <a:gd name="connsiteX0" fmla="*/ 0 w 252273"/>
                    <a:gd name="connsiteY0" fmla="*/ 0 h 252272"/>
                    <a:gd name="connsiteX1" fmla="*/ 252273 w 252273"/>
                    <a:gd name="connsiteY1" fmla="*/ 0 h 252272"/>
                    <a:gd name="connsiteX2" fmla="*/ 252273 w 252273"/>
                    <a:gd name="connsiteY2" fmla="*/ 252272 h 252272"/>
                    <a:gd name="connsiteX3" fmla="*/ 0 w 252273"/>
                    <a:gd name="connsiteY3" fmla="*/ 252272 h 252272"/>
                  </a:gdLst>
                  <a:ahLst/>
                  <a:cxnLst>
                    <a:cxn ang="0">
                      <a:pos x="connsiteX0" y="connsiteY0"/>
                    </a:cxn>
                    <a:cxn ang="0">
                      <a:pos x="connsiteX1" y="connsiteY1"/>
                    </a:cxn>
                    <a:cxn ang="0">
                      <a:pos x="connsiteX2" y="connsiteY2"/>
                    </a:cxn>
                    <a:cxn ang="0">
                      <a:pos x="connsiteX3" y="connsiteY3"/>
                    </a:cxn>
                  </a:cxnLst>
                  <a:rect l="l" t="t" r="r" b="b"/>
                  <a:pathLst>
                    <a:path w="252273" h="252272">
                      <a:moveTo>
                        <a:pt x="0" y="0"/>
                      </a:moveTo>
                      <a:lnTo>
                        <a:pt x="252273" y="0"/>
                      </a:lnTo>
                      <a:lnTo>
                        <a:pt x="252273" y="252272"/>
                      </a:lnTo>
                      <a:lnTo>
                        <a:pt x="0" y="252272"/>
                      </a:lnTo>
                      <a:close/>
                    </a:path>
                  </a:pathLst>
                </a:custGeom>
                <a:solidFill>
                  <a:schemeClr val="bg1"/>
                </a:solidFill>
                <a:ln w="3302" cap="flat">
                  <a:noFill/>
                  <a:prstDash val="solid"/>
                  <a:miter/>
                </a:ln>
              </p:spPr>
              <p:txBody>
                <a:bodyPr rtlCol="0" anchor="ctr"/>
                <a:lstStyle/>
                <a:p>
                  <a:endParaRPr lang="ru-RU"/>
                </a:p>
              </p:txBody>
            </p:sp>
            <p:grpSp>
              <p:nvGrpSpPr>
                <p:cNvPr id="101" name="Graphic 26">
                  <a:extLst>
                    <a:ext uri="{FF2B5EF4-FFF2-40B4-BE49-F238E27FC236}">
                      <a16:creationId xmlns:a16="http://schemas.microsoft.com/office/drawing/2014/main" id="{2FACB051-29B6-4BB8-802B-D1636C00EBC4}"/>
                    </a:ext>
                  </a:extLst>
                </p:cNvPr>
                <p:cNvGrpSpPr/>
                <p:nvPr/>
              </p:nvGrpSpPr>
              <p:grpSpPr>
                <a:xfrm>
                  <a:off x="4212167" y="3633938"/>
                  <a:ext cx="168182" cy="168181"/>
                  <a:chOff x="4212167" y="3633938"/>
                  <a:chExt cx="168182" cy="168181"/>
                </a:xfrm>
                <a:solidFill>
                  <a:srgbClr val="232F3E"/>
                </a:solidFill>
              </p:grpSpPr>
              <p:sp>
                <p:nvSpPr>
                  <p:cNvPr id="102" name="Freeform: Shape 101">
                    <a:extLst>
                      <a:ext uri="{FF2B5EF4-FFF2-40B4-BE49-F238E27FC236}">
                        <a16:creationId xmlns:a16="http://schemas.microsoft.com/office/drawing/2014/main" id="{8F6D60C9-6944-4F94-838E-C50FB2128450}"/>
                      </a:ext>
                    </a:extLst>
                  </p:cNvPr>
                  <p:cNvSpPr/>
                  <p:nvPr/>
                </p:nvSpPr>
                <p:spPr>
                  <a:xfrm>
                    <a:off x="4255970" y="3663773"/>
                    <a:ext cx="80752" cy="108073"/>
                  </a:xfrm>
                  <a:custGeom>
                    <a:avLst/>
                    <a:gdLst>
                      <a:gd name="connsiteX0" fmla="*/ 80551 w 80752"/>
                      <a:gd name="connsiteY0" fmla="*/ 15204 h 108073"/>
                      <a:gd name="connsiteX1" fmla="*/ 80248 w 80752"/>
                      <a:gd name="connsiteY1" fmla="*/ 13892 h 108073"/>
                      <a:gd name="connsiteX2" fmla="*/ 40288 w 80752"/>
                      <a:gd name="connsiteY2" fmla="*/ 0 h 108073"/>
                      <a:gd name="connsiteX3" fmla="*/ 328 w 80752"/>
                      <a:gd name="connsiteY3" fmla="*/ 13892 h 108073"/>
                      <a:gd name="connsiteX4" fmla="*/ 25 w 80752"/>
                      <a:gd name="connsiteY4" fmla="*/ 15204 h 108073"/>
                      <a:gd name="connsiteX5" fmla="*/ 25 w 80752"/>
                      <a:gd name="connsiteY5" fmla="*/ 16482 h 108073"/>
                      <a:gd name="connsiteX6" fmla="*/ 25 w 80752"/>
                      <a:gd name="connsiteY6" fmla="*/ 91592 h 108073"/>
                      <a:gd name="connsiteX7" fmla="*/ 40389 w 80752"/>
                      <a:gd name="connsiteY7" fmla="*/ 108073 h 108073"/>
                      <a:gd name="connsiteX8" fmla="*/ 80752 w 80752"/>
                      <a:gd name="connsiteY8" fmla="*/ 91592 h 108073"/>
                      <a:gd name="connsiteX9" fmla="*/ 80752 w 80752"/>
                      <a:gd name="connsiteY9" fmla="*/ 16482 h 108073"/>
                      <a:gd name="connsiteX10" fmla="*/ 80551 w 80752"/>
                      <a:gd name="connsiteY10" fmla="*/ 15204 h 108073"/>
                      <a:gd name="connsiteX11" fmla="*/ 40187 w 80752"/>
                      <a:gd name="connsiteY11" fmla="*/ 6727 h 108073"/>
                      <a:gd name="connsiteX12" fmla="*/ 73352 w 80752"/>
                      <a:gd name="connsiteY12" fmla="*/ 15204 h 108073"/>
                      <a:gd name="connsiteX13" fmla="*/ 40187 w 80752"/>
                      <a:gd name="connsiteY13" fmla="*/ 23646 h 108073"/>
                      <a:gd name="connsiteX14" fmla="*/ 7021 w 80752"/>
                      <a:gd name="connsiteY14" fmla="*/ 15204 h 108073"/>
                      <a:gd name="connsiteX15" fmla="*/ 40288 w 80752"/>
                      <a:gd name="connsiteY15" fmla="*/ 6727 h 108073"/>
                      <a:gd name="connsiteX16" fmla="*/ 73823 w 80752"/>
                      <a:gd name="connsiteY16" fmla="*/ 91592 h 108073"/>
                      <a:gd name="connsiteX17" fmla="*/ 40187 w 80752"/>
                      <a:gd name="connsiteY17" fmla="*/ 101346 h 108073"/>
                      <a:gd name="connsiteX18" fmla="*/ 6550 w 80752"/>
                      <a:gd name="connsiteY18" fmla="*/ 91592 h 108073"/>
                      <a:gd name="connsiteX19" fmla="*/ 6550 w 80752"/>
                      <a:gd name="connsiteY19" fmla="*/ 23444 h 108073"/>
                      <a:gd name="connsiteX20" fmla="*/ 40187 w 80752"/>
                      <a:gd name="connsiteY20" fmla="*/ 30374 h 108073"/>
                      <a:gd name="connsiteX21" fmla="*/ 73823 w 80752"/>
                      <a:gd name="connsiteY21" fmla="*/ 23444 h 10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0752" h="108073">
                        <a:moveTo>
                          <a:pt x="80551" y="15204"/>
                        </a:moveTo>
                        <a:cubicBezTo>
                          <a:pt x="80482" y="14760"/>
                          <a:pt x="80381" y="14321"/>
                          <a:pt x="80248" y="13892"/>
                        </a:cubicBezTo>
                        <a:cubicBezTo>
                          <a:pt x="77254" y="4743"/>
                          <a:pt x="58653" y="0"/>
                          <a:pt x="40288" y="0"/>
                        </a:cubicBezTo>
                        <a:cubicBezTo>
                          <a:pt x="21922" y="0"/>
                          <a:pt x="3288" y="4743"/>
                          <a:pt x="328" y="13892"/>
                        </a:cubicBezTo>
                        <a:cubicBezTo>
                          <a:pt x="195" y="14321"/>
                          <a:pt x="94" y="14760"/>
                          <a:pt x="25" y="15204"/>
                        </a:cubicBezTo>
                        <a:cubicBezTo>
                          <a:pt x="-8" y="15629"/>
                          <a:pt x="-8" y="16056"/>
                          <a:pt x="25" y="16482"/>
                        </a:cubicBezTo>
                        <a:lnTo>
                          <a:pt x="25" y="91592"/>
                        </a:lnTo>
                        <a:cubicBezTo>
                          <a:pt x="25" y="102422"/>
                          <a:pt x="20207" y="108073"/>
                          <a:pt x="40389" y="108073"/>
                        </a:cubicBezTo>
                        <a:cubicBezTo>
                          <a:pt x="60571" y="108073"/>
                          <a:pt x="80752" y="102422"/>
                          <a:pt x="80752" y="91592"/>
                        </a:cubicBezTo>
                        <a:lnTo>
                          <a:pt x="80752" y="16482"/>
                        </a:lnTo>
                        <a:cubicBezTo>
                          <a:pt x="80719" y="16051"/>
                          <a:pt x="80652" y="15624"/>
                          <a:pt x="80551" y="15204"/>
                        </a:cubicBezTo>
                        <a:close/>
                        <a:moveTo>
                          <a:pt x="40187" y="6727"/>
                        </a:moveTo>
                        <a:cubicBezTo>
                          <a:pt x="59427" y="6727"/>
                          <a:pt x="70931" y="11773"/>
                          <a:pt x="73352" y="15204"/>
                        </a:cubicBezTo>
                        <a:cubicBezTo>
                          <a:pt x="70863" y="18567"/>
                          <a:pt x="59360" y="23646"/>
                          <a:pt x="40187" y="23646"/>
                        </a:cubicBezTo>
                        <a:cubicBezTo>
                          <a:pt x="21014" y="23646"/>
                          <a:pt x="9510" y="18668"/>
                          <a:pt x="7021" y="15204"/>
                        </a:cubicBezTo>
                        <a:cubicBezTo>
                          <a:pt x="9544" y="11773"/>
                          <a:pt x="21048" y="6727"/>
                          <a:pt x="40288" y="6727"/>
                        </a:cubicBezTo>
                        <a:close/>
                        <a:moveTo>
                          <a:pt x="73823" y="91592"/>
                        </a:moveTo>
                        <a:cubicBezTo>
                          <a:pt x="73823" y="94955"/>
                          <a:pt x="61950" y="101346"/>
                          <a:pt x="40187" y="101346"/>
                        </a:cubicBezTo>
                        <a:cubicBezTo>
                          <a:pt x="18424" y="101346"/>
                          <a:pt x="6550" y="94888"/>
                          <a:pt x="6550" y="91592"/>
                        </a:cubicBezTo>
                        <a:lnTo>
                          <a:pt x="6550" y="23444"/>
                        </a:lnTo>
                        <a:cubicBezTo>
                          <a:pt x="14186" y="28019"/>
                          <a:pt x="27237" y="30374"/>
                          <a:pt x="40187" y="30374"/>
                        </a:cubicBezTo>
                        <a:cubicBezTo>
                          <a:pt x="53137" y="30374"/>
                          <a:pt x="66188" y="28019"/>
                          <a:pt x="73823" y="23444"/>
                        </a:cubicBezTo>
                        <a:close/>
                      </a:path>
                    </a:pathLst>
                  </a:custGeom>
                  <a:solidFill>
                    <a:srgbClr val="232F3E"/>
                  </a:solidFill>
                  <a:ln w="3302" cap="flat">
                    <a:noFill/>
                    <a:prstDash val="solid"/>
                    <a:miter/>
                  </a:ln>
                </p:spPr>
                <p:txBody>
                  <a:bodyPr rtlCol="0" anchor="ctr"/>
                  <a:lstStyle/>
                  <a:p>
                    <a:endParaRPr lang="ru-RU"/>
                  </a:p>
                </p:txBody>
              </p:sp>
              <p:sp>
                <p:nvSpPr>
                  <p:cNvPr id="103" name="Freeform: Shape 102">
                    <a:extLst>
                      <a:ext uri="{FF2B5EF4-FFF2-40B4-BE49-F238E27FC236}">
                        <a16:creationId xmlns:a16="http://schemas.microsoft.com/office/drawing/2014/main" id="{62613880-3F41-41B0-9D56-31921EFECD6C}"/>
                      </a:ext>
                    </a:extLst>
                  </p:cNvPr>
                  <p:cNvSpPr/>
                  <p:nvPr/>
                </p:nvSpPr>
                <p:spPr>
                  <a:xfrm>
                    <a:off x="4255970" y="3677665"/>
                    <a:ext cx="327" cy="1311"/>
                  </a:xfrm>
                  <a:custGeom>
                    <a:avLst/>
                    <a:gdLst>
                      <a:gd name="connsiteX0" fmla="*/ 328 w 327"/>
                      <a:gd name="connsiteY0" fmla="*/ 0 h 1311"/>
                      <a:gd name="connsiteX1" fmla="*/ 25 w 327"/>
                      <a:gd name="connsiteY1" fmla="*/ 1312 h 1311"/>
                      <a:gd name="connsiteX2" fmla="*/ 25 w 327"/>
                      <a:gd name="connsiteY2" fmla="*/ 0 h 1311"/>
                    </a:gdLst>
                    <a:ahLst/>
                    <a:cxnLst>
                      <a:cxn ang="0">
                        <a:pos x="connsiteX0" y="connsiteY0"/>
                      </a:cxn>
                      <a:cxn ang="0">
                        <a:pos x="connsiteX1" y="connsiteY1"/>
                      </a:cxn>
                      <a:cxn ang="0">
                        <a:pos x="connsiteX2" y="connsiteY2"/>
                      </a:cxn>
                    </a:cxnLst>
                    <a:rect l="l" t="t" r="r" b="b"/>
                    <a:pathLst>
                      <a:path w="327" h="1311">
                        <a:moveTo>
                          <a:pt x="328" y="0"/>
                        </a:moveTo>
                        <a:cubicBezTo>
                          <a:pt x="195" y="429"/>
                          <a:pt x="94" y="868"/>
                          <a:pt x="25" y="1312"/>
                        </a:cubicBezTo>
                        <a:cubicBezTo>
                          <a:pt x="-8" y="875"/>
                          <a:pt x="-8" y="437"/>
                          <a:pt x="25" y="0"/>
                        </a:cubicBezTo>
                        <a:close/>
                      </a:path>
                    </a:pathLst>
                  </a:custGeom>
                  <a:solidFill>
                    <a:srgbClr val="232F3E"/>
                  </a:solidFill>
                  <a:ln w="3302" cap="flat">
                    <a:noFill/>
                    <a:prstDash val="solid"/>
                    <a:miter/>
                  </a:ln>
                </p:spPr>
                <p:txBody>
                  <a:bodyPr rtlCol="0" anchor="ctr"/>
                  <a:lstStyle/>
                  <a:p>
                    <a:endParaRPr lang="ru-RU"/>
                  </a:p>
                </p:txBody>
              </p:sp>
              <p:sp>
                <p:nvSpPr>
                  <p:cNvPr id="104" name="Freeform: Shape 103">
                    <a:extLst>
                      <a:ext uri="{FF2B5EF4-FFF2-40B4-BE49-F238E27FC236}">
                        <a16:creationId xmlns:a16="http://schemas.microsoft.com/office/drawing/2014/main" id="{F34AE434-FB77-4BF2-9731-C5744690AB3D}"/>
                      </a:ext>
                    </a:extLst>
                  </p:cNvPr>
                  <p:cNvSpPr/>
                  <p:nvPr/>
                </p:nvSpPr>
                <p:spPr>
                  <a:xfrm>
                    <a:off x="4336319" y="3677665"/>
                    <a:ext cx="327" cy="1311"/>
                  </a:xfrm>
                  <a:custGeom>
                    <a:avLst/>
                    <a:gdLst>
                      <a:gd name="connsiteX0" fmla="*/ 303 w 327"/>
                      <a:gd name="connsiteY0" fmla="*/ 0 h 1311"/>
                      <a:gd name="connsiteX1" fmla="*/ 303 w 327"/>
                      <a:gd name="connsiteY1" fmla="*/ 1312 h 1311"/>
                      <a:gd name="connsiteX2" fmla="*/ 0 w 327"/>
                      <a:gd name="connsiteY2" fmla="*/ 0 h 1311"/>
                    </a:gdLst>
                    <a:ahLst/>
                    <a:cxnLst>
                      <a:cxn ang="0">
                        <a:pos x="connsiteX0" y="connsiteY0"/>
                      </a:cxn>
                      <a:cxn ang="0">
                        <a:pos x="connsiteX1" y="connsiteY1"/>
                      </a:cxn>
                      <a:cxn ang="0">
                        <a:pos x="connsiteX2" y="connsiteY2"/>
                      </a:cxn>
                    </a:cxnLst>
                    <a:rect l="l" t="t" r="r" b="b"/>
                    <a:pathLst>
                      <a:path w="327" h="1311">
                        <a:moveTo>
                          <a:pt x="303" y="0"/>
                        </a:moveTo>
                        <a:cubicBezTo>
                          <a:pt x="336" y="437"/>
                          <a:pt x="336" y="875"/>
                          <a:pt x="303" y="1312"/>
                        </a:cubicBezTo>
                        <a:cubicBezTo>
                          <a:pt x="234" y="868"/>
                          <a:pt x="133" y="429"/>
                          <a:pt x="0" y="0"/>
                        </a:cubicBezTo>
                        <a:close/>
                      </a:path>
                    </a:pathLst>
                  </a:custGeom>
                  <a:solidFill>
                    <a:srgbClr val="232F3E"/>
                  </a:solidFill>
                  <a:ln w="3302" cap="flat">
                    <a:noFill/>
                    <a:prstDash val="solid"/>
                    <a:miter/>
                  </a:ln>
                </p:spPr>
                <p:txBody>
                  <a:bodyPr rtlCol="0" anchor="ctr"/>
                  <a:lstStyle/>
                  <a:p>
                    <a:endParaRPr lang="ru-RU"/>
                  </a:p>
                </p:txBody>
              </p:sp>
              <p:sp>
                <p:nvSpPr>
                  <p:cNvPr id="105" name="Freeform: Shape 104">
                    <a:extLst>
                      <a:ext uri="{FF2B5EF4-FFF2-40B4-BE49-F238E27FC236}">
                        <a16:creationId xmlns:a16="http://schemas.microsoft.com/office/drawing/2014/main" id="{BF0A11A5-6A16-4A8A-9D79-9AB49BA1A697}"/>
                      </a:ext>
                    </a:extLst>
                  </p:cNvPr>
                  <p:cNvSpPr/>
                  <p:nvPr/>
                </p:nvSpPr>
                <p:spPr>
                  <a:xfrm>
                    <a:off x="4212167" y="3633938"/>
                    <a:ext cx="36024" cy="36024"/>
                  </a:xfrm>
                  <a:custGeom>
                    <a:avLst/>
                    <a:gdLst>
                      <a:gd name="connsiteX0" fmla="*/ 36025 w 36024"/>
                      <a:gd name="connsiteY0" fmla="*/ 31248 h 36024"/>
                      <a:gd name="connsiteX1" fmla="*/ 31248 w 36024"/>
                      <a:gd name="connsiteY1" fmla="*/ 36024 h 36024"/>
                      <a:gd name="connsiteX2" fmla="*/ 6727 w 36024"/>
                      <a:gd name="connsiteY2" fmla="*/ 11504 h 36024"/>
                      <a:gd name="connsiteX3" fmla="*/ 6727 w 36024"/>
                      <a:gd name="connsiteY3" fmla="*/ 30273 h 36024"/>
                      <a:gd name="connsiteX4" fmla="*/ 0 w 36024"/>
                      <a:gd name="connsiteY4" fmla="*/ 30273 h 36024"/>
                      <a:gd name="connsiteX5" fmla="*/ 0 w 36024"/>
                      <a:gd name="connsiteY5" fmla="*/ 3364 h 36024"/>
                      <a:gd name="connsiteX6" fmla="*/ 3364 w 36024"/>
                      <a:gd name="connsiteY6" fmla="*/ 0 h 36024"/>
                      <a:gd name="connsiteX7" fmla="*/ 30273 w 36024"/>
                      <a:gd name="connsiteY7" fmla="*/ 0 h 36024"/>
                      <a:gd name="connsiteX8" fmla="*/ 30273 w 36024"/>
                      <a:gd name="connsiteY8" fmla="*/ 6727 h 36024"/>
                      <a:gd name="connsiteX9" fmla="*/ 11504 w 36024"/>
                      <a:gd name="connsiteY9" fmla="*/ 6727 h 3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24" h="36024">
                        <a:moveTo>
                          <a:pt x="36025" y="31248"/>
                        </a:moveTo>
                        <a:lnTo>
                          <a:pt x="31248" y="36024"/>
                        </a:lnTo>
                        <a:lnTo>
                          <a:pt x="6727" y="11504"/>
                        </a:lnTo>
                        <a:lnTo>
                          <a:pt x="6727" y="30273"/>
                        </a:lnTo>
                        <a:lnTo>
                          <a:pt x="0" y="30273"/>
                        </a:lnTo>
                        <a:lnTo>
                          <a:pt x="0" y="3364"/>
                        </a:lnTo>
                        <a:cubicBezTo>
                          <a:pt x="0" y="1506"/>
                          <a:pt x="1506" y="0"/>
                          <a:pt x="3364" y="0"/>
                        </a:cubicBezTo>
                        <a:lnTo>
                          <a:pt x="30273" y="0"/>
                        </a:lnTo>
                        <a:lnTo>
                          <a:pt x="30273" y="6727"/>
                        </a:lnTo>
                        <a:lnTo>
                          <a:pt x="11504" y="6727"/>
                        </a:lnTo>
                        <a:close/>
                      </a:path>
                    </a:pathLst>
                  </a:custGeom>
                  <a:solidFill>
                    <a:srgbClr val="232F3E"/>
                  </a:solidFill>
                  <a:ln w="3302" cap="flat">
                    <a:noFill/>
                    <a:prstDash val="solid"/>
                    <a:miter/>
                  </a:ln>
                </p:spPr>
                <p:txBody>
                  <a:bodyPr rtlCol="0" anchor="ctr"/>
                  <a:lstStyle/>
                  <a:p>
                    <a:endParaRPr lang="ru-RU"/>
                  </a:p>
                </p:txBody>
              </p:sp>
              <p:sp>
                <p:nvSpPr>
                  <p:cNvPr id="106" name="Freeform: Shape 105">
                    <a:extLst>
                      <a:ext uri="{FF2B5EF4-FFF2-40B4-BE49-F238E27FC236}">
                        <a16:creationId xmlns:a16="http://schemas.microsoft.com/office/drawing/2014/main" id="{AE7F811E-9722-455B-8253-A1FAF772D20F}"/>
                      </a:ext>
                    </a:extLst>
                  </p:cNvPr>
                  <p:cNvSpPr/>
                  <p:nvPr/>
                </p:nvSpPr>
                <p:spPr>
                  <a:xfrm>
                    <a:off x="4344324" y="3633938"/>
                    <a:ext cx="36024" cy="36024"/>
                  </a:xfrm>
                  <a:custGeom>
                    <a:avLst/>
                    <a:gdLst>
                      <a:gd name="connsiteX0" fmla="*/ 36025 w 36024"/>
                      <a:gd name="connsiteY0" fmla="*/ 3364 h 36024"/>
                      <a:gd name="connsiteX1" fmla="*/ 36025 w 36024"/>
                      <a:gd name="connsiteY1" fmla="*/ 30273 h 36024"/>
                      <a:gd name="connsiteX2" fmla="*/ 29297 w 36024"/>
                      <a:gd name="connsiteY2" fmla="*/ 30273 h 36024"/>
                      <a:gd name="connsiteX3" fmla="*/ 29297 w 36024"/>
                      <a:gd name="connsiteY3" fmla="*/ 11504 h 36024"/>
                      <a:gd name="connsiteX4" fmla="*/ 4776 w 36024"/>
                      <a:gd name="connsiteY4" fmla="*/ 36024 h 36024"/>
                      <a:gd name="connsiteX5" fmla="*/ 0 w 36024"/>
                      <a:gd name="connsiteY5" fmla="*/ 31248 h 36024"/>
                      <a:gd name="connsiteX6" fmla="*/ 24521 w 36024"/>
                      <a:gd name="connsiteY6" fmla="*/ 6727 h 36024"/>
                      <a:gd name="connsiteX7" fmla="*/ 5752 w 36024"/>
                      <a:gd name="connsiteY7" fmla="*/ 6727 h 36024"/>
                      <a:gd name="connsiteX8" fmla="*/ 5752 w 36024"/>
                      <a:gd name="connsiteY8" fmla="*/ 0 h 36024"/>
                      <a:gd name="connsiteX9" fmla="*/ 32661 w 36024"/>
                      <a:gd name="connsiteY9" fmla="*/ 0 h 36024"/>
                      <a:gd name="connsiteX10" fmla="*/ 36025 w 36024"/>
                      <a:gd name="connsiteY10" fmla="*/ 3364 h 3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24" h="36024">
                        <a:moveTo>
                          <a:pt x="36025" y="3364"/>
                        </a:moveTo>
                        <a:lnTo>
                          <a:pt x="36025" y="30273"/>
                        </a:lnTo>
                        <a:lnTo>
                          <a:pt x="29297" y="30273"/>
                        </a:lnTo>
                        <a:lnTo>
                          <a:pt x="29297" y="11504"/>
                        </a:lnTo>
                        <a:lnTo>
                          <a:pt x="4776" y="36024"/>
                        </a:lnTo>
                        <a:lnTo>
                          <a:pt x="0" y="31248"/>
                        </a:lnTo>
                        <a:lnTo>
                          <a:pt x="24521" y="6727"/>
                        </a:lnTo>
                        <a:lnTo>
                          <a:pt x="5752" y="6727"/>
                        </a:lnTo>
                        <a:lnTo>
                          <a:pt x="5752" y="0"/>
                        </a:lnTo>
                        <a:lnTo>
                          <a:pt x="32661" y="0"/>
                        </a:lnTo>
                        <a:cubicBezTo>
                          <a:pt x="34519" y="0"/>
                          <a:pt x="36025" y="1506"/>
                          <a:pt x="36025" y="3364"/>
                        </a:cubicBezTo>
                        <a:close/>
                      </a:path>
                    </a:pathLst>
                  </a:custGeom>
                  <a:solidFill>
                    <a:srgbClr val="232F3E"/>
                  </a:solidFill>
                  <a:ln w="3302" cap="flat">
                    <a:noFill/>
                    <a:prstDash val="solid"/>
                    <a:miter/>
                  </a:ln>
                </p:spPr>
                <p:txBody>
                  <a:bodyPr rtlCol="0" anchor="ctr"/>
                  <a:lstStyle/>
                  <a:p>
                    <a:endParaRPr lang="ru-RU"/>
                  </a:p>
                </p:txBody>
              </p:sp>
              <p:sp>
                <p:nvSpPr>
                  <p:cNvPr id="107" name="Freeform: Shape 106">
                    <a:extLst>
                      <a:ext uri="{FF2B5EF4-FFF2-40B4-BE49-F238E27FC236}">
                        <a16:creationId xmlns:a16="http://schemas.microsoft.com/office/drawing/2014/main" id="{BB1CA321-F5C5-433A-9242-27B9DECECB9D}"/>
                      </a:ext>
                    </a:extLst>
                  </p:cNvPr>
                  <p:cNvSpPr/>
                  <p:nvPr/>
                </p:nvSpPr>
                <p:spPr>
                  <a:xfrm>
                    <a:off x="4212167" y="3766095"/>
                    <a:ext cx="36024" cy="36024"/>
                  </a:xfrm>
                  <a:custGeom>
                    <a:avLst/>
                    <a:gdLst>
                      <a:gd name="connsiteX0" fmla="*/ 11504 w 36024"/>
                      <a:gd name="connsiteY0" fmla="*/ 29297 h 36024"/>
                      <a:gd name="connsiteX1" fmla="*/ 30273 w 36024"/>
                      <a:gd name="connsiteY1" fmla="*/ 29297 h 36024"/>
                      <a:gd name="connsiteX2" fmla="*/ 30273 w 36024"/>
                      <a:gd name="connsiteY2" fmla="*/ 36024 h 36024"/>
                      <a:gd name="connsiteX3" fmla="*/ 3364 w 36024"/>
                      <a:gd name="connsiteY3" fmla="*/ 36024 h 36024"/>
                      <a:gd name="connsiteX4" fmla="*/ 0 w 36024"/>
                      <a:gd name="connsiteY4" fmla="*/ 32661 h 36024"/>
                      <a:gd name="connsiteX5" fmla="*/ 0 w 36024"/>
                      <a:gd name="connsiteY5" fmla="*/ 5752 h 36024"/>
                      <a:gd name="connsiteX6" fmla="*/ 6727 w 36024"/>
                      <a:gd name="connsiteY6" fmla="*/ 5752 h 36024"/>
                      <a:gd name="connsiteX7" fmla="*/ 6727 w 36024"/>
                      <a:gd name="connsiteY7" fmla="*/ 24521 h 36024"/>
                      <a:gd name="connsiteX8" fmla="*/ 31248 w 36024"/>
                      <a:gd name="connsiteY8" fmla="*/ 0 h 36024"/>
                      <a:gd name="connsiteX9" fmla="*/ 36025 w 36024"/>
                      <a:gd name="connsiteY9" fmla="*/ 4776 h 3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24" h="36024">
                        <a:moveTo>
                          <a:pt x="11504" y="29297"/>
                        </a:moveTo>
                        <a:lnTo>
                          <a:pt x="30273" y="29297"/>
                        </a:lnTo>
                        <a:lnTo>
                          <a:pt x="30273" y="36024"/>
                        </a:lnTo>
                        <a:lnTo>
                          <a:pt x="3364" y="36024"/>
                        </a:lnTo>
                        <a:cubicBezTo>
                          <a:pt x="1506" y="36024"/>
                          <a:pt x="0" y="34518"/>
                          <a:pt x="0" y="32661"/>
                        </a:cubicBezTo>
                        <a:lnTo>
                          <a:pt x="0" y="5752"/>
                        </a:lnTo>
                        <a:lnTo>
                          <a:pt x="6727" y="5752"/>
                        </a:lnTo>
                        <a:lnTo>
                          <a:pt x="6727" y="24521"/>
                        </a:lnTo>
                        <a:lnTo>
                          <a:pt x="31248" y="0"/>
                        </a:lnTo>
                        <a:lnTo>
                          <a:pt x="36025" y="4776"/>
                        </a:lnTo>
                        <a:close/>
                      </a:path>
                    </a:pathLst>
                  </a:custGeom>
                  <a:solidFill>
                    <a:srgbClr val="232F3E"/>
                  </a:solidFill>
                  <a:ln w="3302" cap="flat">
                    <a:noFill/>
                    <a:prstDash val="solid"/>
                    <a:miter/>
                  </a:ln>
                </p:spPr>
                <p:txBody>
                  <a:bodyPr rtlCol="0" anchor="ctr"/>
                  <a:lstStyle/>
                  <a:p>
                    <a:endParaRPr lang="ru-RU"/>
                  </a:p>
                </p:txBody>
              </p:sp>
              <p:sp>
                <p:nvSpPr>
                  <p:cNvPr id="108" name="Freeform: Shape 107">
                    <a:extLst>
                      <a:ext uri="{FF2B5EF4-FFF2-40B4-BE49-F238E27FC236}">
                        <a16:creationId xmlns:a16="http://schemas.microsoft.com/office/drawing/2014/main" id="{D4EEC799-90CB-42A4-948B-D3239B5FD10A}"/>
                      </a:ext>
                    </a:extLst>
                  </p:cNvPr>
                  <p:cNvSpPr/>
                  <p:nvPr/>
                </p:nvSpPr>
                <p:spPr>
                  <a:xfrm>
                    <a:off x="4344324" y="3766095"/>
                    <a:ext cx="36024" cy="36024"/>
                  </a:xfrm>
                  <a:custGeom>
                    <a:avLst/>
                    <a:gdLst>
                      <a:gd name="connsiteX0" fmla="*/ 36025 w 36024"/>
                      <a:gd name="connsiteY0" fmla="*/ 5752 h 36024"/>
                      <a:gd name="connsiteX1" fmla="*/ 36025 w 36024"/>
                      <a:gd name="connsiteY1" fmla="*/ 32661 h 36024"/>
                      <a:gd name="connsiteX2" fmla="*/ 32661 w 36024"/>
                      <a:gd name="connsiteY2" fmla="*/ 36024 h 36024"/>
                      <a:gd name="connsiteX3" fmla="*/ 5752 w 36024"/>
                      <a:gd name="connsiteY3" fmla="*/ 36024 h 36024"/>
                      <a:gd name="connsiteX4" fmla="*/ 5752 w 36024"/>
                      <a:gd name="connsiteY4" fmla="*/ 29297 h 36024"/>
                      <a:gd name="connsiteX5" fmla="*/ 24521 w 36024"/>
                      <a:gd name="connsiteY5" fmla="*/ 29297 h 36024"/>
                      <a:gd name="connsiteX6" fmla="*/ 0 w 36024"/>
                      <a:gd name="connsiteY6" fmla="*/ 4776 h 36024"/>
                      <a:gd name="connsiteX7" fmla="*/ 4776 w 36024"/>
                      <a:gd name="connsiteY7" fmla="*/ 0 h 36024"/>
                      <a:gd name="connsiteX8" fmla="*/ 29297 w 36024"/>
                      <a:gd name="connsiteY8" fmla="*/ 24521 h 36024"/>
                      <a:gd name="connsiteX9" fmla="*/ 29297 w 36024"/>
                      <a:gd name="connsiteY9" fmla="*/ 5752 h 36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24" h="36024">
                        <a:moveTo>
                          <a:pt x="36025" y="5752"/>
                        </a:moveTo>
                        <a:lnTo>
                          <a:pt x="36025" y="32661"/>
                        </a:lnTo>
                        <a:cubicBezTo>
                          <a:pt x="36025" y="34518"/>
                          <a:pt x="34519" y="36024"/>
                          <a:pt x="32661" y="36024"/>
                        </a:cubicBezTo>
                        <a:lnTo>
                          <a:pt x="5752" y="36024"/>
                        </a:lnTo>
                        <a:lnTo>
                          <a:pt x="5752" y="29297"/>
                        </a:lnTo>
                        <a:lnTo>
                          <a:pt x="24521" y="29297"/>
                        </a:lnTo>
                        <a:lnTo>
                          <a:pt x="0" y="4776"/>
                        </a:lnTo>
                        <a:lnTo>
                          <a:pt x="4776" y="0"/>
                        </a:lnTo>
                        <a:lnTo>
                          <a:pt x="29297" y="24521"/>
                        </a:lnTo>
                        <a:lnTo>
                          <a:pt x="29297" y="5752"/>
                        </a:lnTo>
                        <a:close/>
                      </a:path>
                    </a:pathLst>
                  </a:custGeom>
                  <a:solidFill>
                    <a:srgbClr val="232F3E"/>
                  </a:solidFill>
                  <a:ln w="3302" cap="flat">
                    <a:noFill/>
                    <a:prstDash val="solid"/>
                    <a:miter/>
                  </a:ln>
                </p:spPr>
                <p:txBody>
                  <a:bodyPr rtlCol="0" anchor="ctr"/>
                  <a:lstStyle/>
                  <a:p>
                    <a:endParaRPr lang="ru-RU"/>
                  </a:p>
                </p:txBody>
              </p:sp>
            </p:grpSp>
          </p:grpSp>
        </p:grpSp>
        <p:pic>
          <p:nvPicPr>
            <p:cNvPr id="109" name="Google Shape;521;p5">
              <a:extLst>
                <a:ext uri="{FF2B5EF4-FFF2-40B4-BE49-F238E27FC236}">
                  <a16:creationId xmlns:a16="http://schemas.microsoft.com/office/drawing/2014/main" id="{ADD6065A-6895-4C00-A294-92D40409C8F4}"/>
                </a:ext>
              </a:extLst>
            </p:cNvPr>
            <p:cNvPicPr preferRelativeResize="0"/>
            <p:nvPr/>
          </p:nvPicPr>
          <p:blipFill rotWithShape="1">
            <a:blip r:embed="rId6">
              <a:alphaModFix/>
              <a:duotone>
                <a:schemeClr val="bg2">
                  <a:shade val="45000"/>
                  <a:satMod val="135000"/>
                </a:schemeClr>
                <a:prstClr val="white"/>
              </a:duotone>
              <a:extLst>
                <a:ext uri="{BEBA8EAE-BF5A-486C-A8C5-ECC9F3942E4B}">
                  <a14:imgProps xmlns:a14="http://schemas.microsoft.com/office/drawing/2010/main">
                    <a14:imgLayer r:embed="rId7">
                      <a14:imgEffect>
                        <a14:brightnessContrast bright="66000"/>
                      </a14:imgEffect>
                    </a14:imgLayer>
                  </a14:imgProps>
                </a:ext>
              </a:extLst>
            </a:blip>
            <a:srcRect/>
            <a:stretch/>
          </p:blipFill>
          <p:spPr>
            <a:xfrm>
              <a:off x="6016252" y="4204597"/>
              <a:ext cx="407893" cy="553127"/>
            </a:xfrm>
            <a:prstGeom prst="rect">
              <a:avLst/>
            </a:prstGeom>
            <a:noFill/>
            <a:ln>
              <a:noFill/>
            </a:ln>
          </p:spPr>
        </p:pic>
        <p:grpSp>
          <p:nvGrpSpPr>
            <p:cNvPr id="23" name="Group 22">
              <a:extLst>
                <a:ext uri="{FF2B5EF4-FFF2-40B4-BE49-F238E27FC236}">
                  <a16:creationId xmlns:a16="http://schemas.microsoft.com/office/drawing/2014/main" id="{3D3109E6-DDCB-43E8-AB89-FFDC1716A8C4}"/>
                </a:ext>
              </a:extLst>
            </p:cNvPr>
            <p:cNvGrpSpPr/>
            <p:nvPr/>
          </p:nvGrpSpPr>
          <p:grpSpPr>
            <a:xfrm>
              <a:off x="5430339" y="3366914"/>
              <a:ext cx="1070612" cy="731970"/>
              <a:chOff x="5839019" y="3370706"/>
              <a:chExt cx="1070612" cy="731970"/>
            </a:xfrm>
          </p:grpSpPr>
          <p:sp>
            <p:nvSpPr>
              <p:cNvPr id="714" name="Google Shape;714;p9"/>
              <p:cNvSpPr txBox="1"/>
              <p:nvPr/>
            </p:nvSpPr>
            <p:spPr>
              <a:xfrm>
                <a:off x="5839019" y="3918030"/>
                <a:ext cx="1070612" cy="184646"/>
              </a:xfrm>
              <a:prstGeom prst="rect">
                <a:avLst/>
              </a:prstGeom>
              <a:noFill/>
              <a:ln>
                <a:noFill/>
              </a:ln>
            </p:spPr>
            <p:txBody>
              <a:bodyPr spcFirstLastPara="1" wrap="square" lIns="45713" tIns="22850" rIns="45713" bIns="22850" anchor="t" anchorCtr="0">
                <a:spAutoFit/>
              </a:bodyPr>
              <a:lstStyle/>
              <a:p>
                <a:pPr algn="ct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Condensed"/>
                  </a:rPr>
                  <a:t>Azure Blob</a:t>
                </a:r>
                <a:endParaRPr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a:endParaRPr>
              </a:p>
            </p:txBody>
          </p:sp>
          <p:pic>
            <p:nvPicPr>
              <p:cNvPr id="11" name="Picture 10" descr="A close up of a logo&#10;&#10;Description automatically generated">
                <a:extLst>
                  <a:ext uri="{FF2B5EF4-FFF2-40B4-BE49-F238E27FC236}">
                    <a16:creationId xmlns:a16="http://schemas.microsoft.com/office/drawing/2014/main" id="{4BC26422-265D-425D-970A-A74546CDC4EA}"/>
                  </a:ext>
                </a:extLst>
              </p:cNvPr>
              <p:cNvPicPr>
                <a:picLocks noChangeAspect="1"/>
              </p:cNvPicPr>
              <p:nvPr/>
            </p:nvPicPr>
            <p:blipFill>
              <a:blip r:embed="rId8"/>
              <a:stretch>
                <a:fillRect/>
              </a:stretch>
            </p:blipFill>
            <p:spPr>
              <a:xfrm>
                <a:off x="6078648" y="3370706"/>
                <a:ext cx="591354" cy="591354"/>
              </a:xfrm>
              <a:prstGeom prst="rect">
                <a:avLst/>
              </a:prstGeom>
            </p:spPr>
          </p:pic>
        </p:grpSp>
        <p:grpSp>
          <p:nvGrpSpPr>
            <p:cNvPr id="22" name="Group 21">
              <a:extLst>
                <a:ext uri="{FF2B5EF4-FFF2-40B4-BE49-F238E27FC236}">
                  <a16:creationId xmlns:a16="http://schemas.microsoft.com/office/drawing/2014/main" id="{C18425F8-FDF3-4EDF-8E08-2AD0B5238A91}"/>
                </a:ext>
              </a:extLst>
            </p:cNvPr>
            <p:cNvGrpSpPr/>
            <p:nvPr/>
          </p:nvGrpSpPr>
          <p:grpSpPr>
            <a:xfrm>
              <a:off x="6334015" y="3455241"/>
              <a:ext cx="999764" cy="579690"/>
              <a:chOff x="6611516" y="3470981"/>
              <a:chExt cx="1131377" cy="656003"/>
            </a:xfrm>
          </p:grpSpPr>
          <p:sp>
            <p:nvSpPr>
              <p:cNvPr id="717" name="Google Shape;717;p9"/>
              <p:cNvSpPr txBox="1"/>
              <p:nvPr/>
            </p:nvSpPr>
            <p:spPr>
              <a:xfrm>
                <a:off x="6611516" y="3918030"/>
                <a:ext cx="1131377" cy="208954"/>
              </a:xfrm>
              <a:prstGeom prst="rect">
                <a:avLst/>
              </a:prstGeom>
              <a:noFill/>
              <a:ln>
                <a:noFill/>
              </a:ln>
            </p:spPr>
            <p:txBody>
              <a:bodyPr spcFirstLastPara="1" wrap="square" lIns="45713" tIns="22850" rIns="45713" bIns="22850" anchor="t" anchorCtr="0">
                <a:spAutoFit/>
              </a:bodyPr>
              <a:lstStyle/>
              <a:p>
                <a:pPr algn="ct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Condensed"/>
                  </a:rPr>
                  <a:t>S3 Compatible</a:t>
                </a:r>
                <a:endParaRPr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a:endParaRPr>
              </a:p>
            </p:txBody>
          </p:sp>
          <p:grpSp>
            <p:nvGrpSpPr>
              <p:cNvPr id="12" name="Graphic 113">
                <a:extLst>
                  <a:ext uri="{FF2B5EF4-FFF2-40B4-BE49-F238E27FC236}">
                    <a16:creationId xmlns:a16="http://schemas.microsoft.com/office/drawing/2014/main" id="{D5044C26-1DCA-45F0-B729-3096F9581E0E}"/>
                  </a:ext>
                </a:extLst>
              </p:cNvPr>
              <p:cNvGrpSpPr/>
              <p:nvPr/>
            </p:nvGrpSpPr>
            <p:grpSpPr>
              <a:xfrm>
                <a:off x="6993828" y="3470981"/>
                <a:ext cx="390804" cy="390804"/>
                <a:chOff x="8121543" y="3883062"/>
                <a:chExt cx="711200" cy="711200"/>
              </a:xfrm>
            </p:grpSpPr>
            <p:sp>
              <p:nvSpPr>
                <p:cNvPr id="13" name="Freeform: Shape 12">
                  <a:extLst>
                    <a:ext uri="{FF2B5EF4-FFF2-40B4-BE49-F238E27FC236}">
                      <a16:creationId xmlns:a16="http://schemas.microsoft.com/office/drawing/2014/main" id="{F43AC3FA-D567-4F68-94BA-4DA16F0138EC}"/>
                    </a:ext>
                  </a:extLst>
                </p:cNvPr>
                <p:cNvSpPr/>
                <p:nvPr/>
              </p:nvSpPr>
              <p:spPr>
                <a:xfrm>
                  <a:off x="8121543" y="3883062"/>
                  <a:ext cx="711200" cy="711200"/>
                </a:xfrm>
                <a:custGeom>
                  <a:avLst/>
                  <a:gdLst>
                    <a:gd name="connsiteX0" fmla="*/ 0 w 711200"/>
                    <a:gd name="connsiteY0" fmla="*/ 0 h 711200"/>
                    <a:gd name="connsiteX1" fmla="*/ 711200 w 711200"/>
                    <a:gd name="connsiteY1" fmla="*/ 0 h 711200"/>
                    <a:gd name="connsiteX2" fmla="*/ 711200 w 711200"/>
                    <a:gd name="connsiteY2" fmla="*/ 711200 h 711200"/>
                    <a:gd name="connsiteX3" fmla="*/ 0 w 711200"/>
                    <a:gd name="connsiteY3" fmla="*/ 711200 h 711200"/>
                  </a:gdLst>
                  <a:ahLst/>
                  <a:cxnLst>
                    <a:cxn ang="0">
                      <a:pos x="connsiteX0" y="connsiteY0"/>
                    </a:cxn>
                    <a:cxn ang="0">
                      <a:pos x="connsiteX1" y="connsiteY1"/>
                    </a:cxn>
                    <a:cxn ang="0">
                      <a:pos x="connsiteX2" y="connsiteY2"/>
                    </a:cxn>
                    <a:cxn ang="0">
                      <a:pos x="connsiteX3" y="connsiteY3"/>
                    </a:cxn>
                  </a:cxnLst>
                  <a:rect l="l" t="t" r="r" b="b"/>
                  <a:pathLst>
                    <a:path w="711200" h="711200">
                      <a:moveTo>
                        <a:pt x="0" y="0"/>
                      </a:moveTo>
                      <a:lnTo>
                        <a:pt x="711200" y="0"/>
                      </a:lnTo>
                      <a:lnTo>
                        <a:pt x="711200" y="711200"/>
                      </a:lnTo>
                      <a:lnTo>
                        <a:pt x="0" y="711200"/>
                      </a:lnTo>
                      <a:close/>
                    </a:path>
                  </a:pathLst>
                </a:custGeom>
                <a:solidFill>
                  <a:schemeClr val="bg1"/>
                </a:solidFill>
                <a:ln w="9398" cap="flat">
                  <a:noFill/>
                  <a:prstDash val="solid"/>
                  <a:miter/>
                </a:ln>
              </p:spPr>
              <p:txBody>
                <a:bodyPr rtlCol="0" anchor="ctr"/>
                <a:lstStyle/>
                <a:p>
                  <a:endParaRPr lang="ru-RU"/>
                </a:p>
              </p:txBody>
            </p:sp>
            <p:sp>
              <p:nvSpPr>
                <p:cNvPr id="14" name="Freeform: Shape 13">
                  <a:extLst>
                    <a:ext uri="{FF2B5EF4-FFF2-40B4-BE49-F238E27FC236}">
                      <a16:creationId xmlns:a16="http://schemas.microsoft.com/office/drawing/2014/main" id="{AA6403AB-F1C4-44A1-9B47-39BCCFA29344}"/>
                    </a:ext>
                  </a:extLst>
                </p:cNvPr>
                <p:cNvSpPr/>
                <p:nvPr/>
              </p:nvSpPr>
              <p:spPr>
                <a:xfrm>
                  <a:off x="8250129" y="4001786"/>
                  <a:ext cx="454390" cy="474404"/>
                </a:xfrm>
                <a:custGeom>
                  <a:avLst/>
                  <a:gdLst>
                    <a:gd name="connsiteX0" fmla="*/ 453934 w 454390"/>
                    <a:gd name="connsiteY0" fmla="*/ 261151 h 474404"/>
                    <a:gd name="connsiteX1" fmla="*/ 422736 w 454390"/>
                    <a:gd name="connsiteY1" fmla="*/ 228246 h 474404"/>
                    <a:gd name="connsiteX2" fmla="*/ 408038 w 454390"/>
                    <a:gd name="connsiteY2" fmla="*/ 218763 h 474404"/>
                    <a:gd name="connsiteX3" fmla="*/ 408986 w 454390"/>
                    <a:gd name="connsiteY3" fmla="*/ 211746 h 474404"/>
                    <a:gd name="connsiteX4" fmla="*/ 418469 w 454390"/>
                    <a:gd name="connsiteY4" fmla="*/ 143566 h 474404"/>
                    <a:gd name="connsiteX5" fmla="*/ 426624 w 454390"/>
                    <a:gd name="connsiteY5" fmla="*/ 83540 h 474404"/>
                    <a:gd name="connsiteX6" fmla="*/ 405288 w 454390"/>
                    <a:gd name="connsiteY6" fmla="*/ 42480 h 474404"/>
                    <a:gd name="connsiteX7" fmla="*/ 298987 w 454390"/>
                    <a:gd name="connsiteY7" fmla="*/ 6920 h 474404"/>
                    <a:gd name="connsiteX8" fmla="*/ 162626 w 454390"/>
                    <a:gd name="connsiteY8" fmla="*/ 2464 h 474404"/>
                    <a:gd name="connsiteX9" fmla="*/ 43809 w 454390"/>
                    <a:gd name="connsiteY9" fmla="*/ 30912 h 474404"/>
                    <a:gd name="connsiteX10" fmla="*/ 283 w 454390"/>
                    <a:gd name="connsiteY10" fmla="*/ 81075 h 474404"/>
                    <a:gd name="connsiteX11" fmla="*/ 31291 w 454390"/>
                    <a:gd name="connsiteY11" fmla="*/ 311788 h 474404"/>
                    <a:gd name="connsiteX12" fmla="*/ 45515 w 454390"/>
                    <a:gd name="connsiteY12" fmla="*/ 417330 h 474404"/>
                    <a:gd name="connsiteX13" fmla="*/ 68843 w 454390"/>
                    <a:gd name="connsiteY13" fmla="*/ 448908 h 474404"/>
                    <a:gd name="connsiteX14" fmla="*/ 167463 w 454390"/>
                    <a:gd name="connsiteY14" fmla="*/ 472425 h 474404"/>
                    <a:gd name="connsiteX15" fmla="*/ 298134 w 454390"/>
                    <a:gd name="connsiteY15" fmla="*/ 466640 h 474404"/>
                    <a:gd name="connsiteX16" fmla="*/ 380633 w 454390"/>
                    <a:gd name="connsiteY16" fmla="*/ 419227 h 474404"/>
                    <a:gd name="connsiteX17" fmla="*/ 397702 w 454390"/>
                    <a:gd name="connsiteY17" fmla="*/ 292444 h 474404"/>
                    <a:gd name="connsiteX18" fmla="*/ 399788 w 454390"/>
                    <a:gd name="connsiteY18" fmla="*/ 279547 h 474404"/>
                    <a:gd name="connsiteX19" fmla="*/ 453934 w 454390"/>
                    <a:gd name="connsiteY19" fmla="*/ 261151 h 474404"/>
                    <a:gd name="connsiteX20" fmla="*/ 213264 w 454390"/>
                    <a:gd name="connsiteY20" fmla="*/ 18774 h 474404"/>
                    <a:gd name="connsiteX21" fmla="*/ 386322 w 454390"/>
                    <a:gd name="connsiteY21" fmla="*/ 53291 h 474404"/>
                    <a:gd name="connsiteX22" fmla="*/ 406995 w 454390"/>
                    <a:gd name="connsiteY22" fmla="*/ 78989 h 474404"/>
                    <a:gd name="connsiteX23" fmla="*/ 373995 w 454390"/>
                    <a:gd name="connsiteY23" fmla="*/ 100514 h 474404"/>
                    <a:gd name="connsiteX24" fmla="*/ 328194 w 454390"/>
                    <a:gd name="connsiteY24" fmla="*/ 113316 h 474404"/>
                    <a:gd name="connsiteX25" fmla="*/ 122799 w 454390"/>
                    <a:gd name="connsiteY25" fmla="*/ 117583 h 474404"/>
                    <a:gd name="connsiteX26" fmla="*/ 34421 w 454390"/>
                    <a:gd name="connsiteY26" fmla="*/ 91696 h 474404"/>
                    <a:gd name="connsiteX27" fmla="*/ 19438 w 454390"/>
                    <a:gd name="connsiteY27" fmla="*/ 71497 h 474404"/>
                    <a:gd name="connsiteX28" fmla="*/ 30628 w 454390"/>
                    <a:gd name="connsiteY28" fmla="*/ 59549 h 474404"/>
                    <a:gd name="connsiteX29" fmla="*/ 98903 w 454390"/>
                    <a:gd name="connsiteY29" fmla="*/ 31955 h 474404"/>
                    <a:gd name="connsiteX30" fmla="*/ 213264 w 454390"/>
                    <a:gd name="connsiteY30" fmla="*/ 18774 h 474404"/>
                    <a:gd name="connsiteX31" fmla="*/ 361952 w 454390"/>
                    <a:gd name="connsiteY31" fmla="*/ 418468 h 474404"/>
                    <a:gd name="connsiteX32" fmla="*/ 333504 w 454390"/>
                    <a:gd name="connsiteY32" fmla="*/ 438192 h 474404"/>
                    <a:gd name="connsiteX33" fmla="*/ 277746 w 454390"/>
                    <a:gd name="connsiteY33" fmla="*/ 450709 h 474404"/>
                    <a:gd name="connsiteX34" fmla="*/ 150963 w 454390"/>
                    <a:gd name="connsiteY34" fmla="*/ 450709 h 474404"/>
                    <a:gd name="connsiteX35" fmla="*/ 75101 w 454390"/>
                    <a:gd name="connsiteY35" fmla="*/ 430132 h 474404"/>
                    <a:gd name="connsiteX36" fmla="*/ 63722 w 454390"/>
                    <a:gd name="connsiteY36" fmla="*/ 413727 h 474404"/>
                    <a:gd name="connsiteX37" fmla="*/ 33283 w 454390"/>
                    <a:gd name="connsiteY37" fmla="*/ 188134 h 474404"/>
                    <a:gd name="connsiteX38" fmla="*/ 22283 w 454390"/>
                    <a:gd name="connsiteY38" fmla="*/ 106583 h 474404"/>
                    <a:gd name="connsiteX39" fmla="*/ 91506 w 454390"/>
                    <a:gd name="connsiteY39" fmla="*/ 130859 h 474404"/>
                    <a:gd name="connsiteX40" fmla="*/ 170307 w 454390"/>
                    <a:gd name="connsiteY40" fmla="*/ 141195 h 474404"/>
                    <a:gd name="connsiteX41" fmla="*/ 325728 w 454390"/>
                    <a:gd name="connsiteY41" fmla="*/ 132566 h 474404"/>
                    <a:gd name="connsiteX42" fmla="*/ 403581 w 454390"/>
                    <a:gd name="connsiteY42" fmla="*/ 106583 h 474404"/>
                    <a:gd name="connsiteX43" fmla="*/ 383478 w 454390"/>
                    <a:gd name="connsiteY43" fmla="*/ 255461 h 474404"/>
                    <a:gd name="connsiteX44" fmla="*/ 242945 w 454390"/>
                    <a:gd name="connsiteY44" fmla="*/ 198565 h 474404"/>
                    <a:gd name="connsiteX45" fmla="*/ 237160 w 454390"/>
                    <a:gd name="connsiteY45" fmla="*/ 195815 h 474404"/>
                    <a:gd name="connsiteX46" fmla="*/ 234031 w 454390"/>
                    <a:gd name="connsiteY46" fmla="*/ 191927 h 474404"/>
                    <a:gd name="connsiteX47" fmla="*/ 226065 w 454390"/>
                    <a:gd name="connsiteY47" fmla="*/ 177988 h 474404"/>
                    <a:gd name="connsiteX48" fmla="*/ 196074 w 454390"/>
                    <a:gd name="connsiteY48" fmla="*/ 181303 h 474404"/>
                    <a:gd name="connsiteX49" fmla="*/ 199390 w 454390"/>
                    <a:gd name="connsiteY49" fmla="*/ 211294 h 474404"/>
                    <a:gd name="connsiteX50" fmla="*/ 214307 w 454390"/>
                    <a:gd name="connsiteY50" fmla="*/ 215918 h 474404"/>
                    <a:gd name="connsiteX51" fmla="*/ 223790 w 454390"/>
                    <a:gd name="connsiteY51" fmla="*/ 213074 h 474404"/>
                    <a:gd name="connsiteX52" fmla="*/ 231376 w 454390"/>
                    <a:gd name="connsiteY52" fmla="*/ 213927 h 474404"/>
                    <a:gd name="connsiteX53" fmla="*/ 373616 w 454390"/>
                    <a:gd name="connsiteY53" fmla="*/ 272340 h 474404"/>
                    <a:gd name="connsiteX54" fmla="*/ 380823 w 454390"/>
                    <a:gd name="connsiteY54" fmla="*/ 278409 h 474404"/>
                    <a:gd name="connsiteX55" fmla="*/ 379021 w 454390"/>
                    <a:gd name="connsiteY55" fmla="*/ 292159 h 474404"/>
                    <a:gd name="connsiteX56" fmla="*/ 372952 w 454390"/>
                    <a:gd name="connsiteY56" fmla="*/ 337391 h 474404"/>
                    <a:gd name="connsiteX57" fmla="*/ 215634 w 454390"/>
                    <a:gd name="connsiteY57" fmla="*/ 194203 h 474404"/>
                    <a:gd name="connsiteX58" fmla="*/ 211083 w 454390"/>
                    <a:gd name="connsiteY58" fmla="*/ 194867 h 474404"/>
                    <a:gd name="connsiteX59" fmla="*/ 215634 w 454390"/>
                    <a:gd name="connsiteY59" fmla="*/ 194203 h 474404"/>
                    <a:gd name="connsiteX60" fmla="*/ 402443 w 454390"/>
                    <a:gd name="connsiteY60" fmla="*/ 260582 h 474404"/>
                    <a:gd name="connsiteX61" fmla="*/ 405288 w 454390"/>
                    <a:gd name="connsiteY61" fmla="*/ 239625 h 474404"/>
                    <a:gd name="connsiteX62" fmla="*/ 435158 w 454390"/>
                    <a:gd name="connsiteY62" fmla="*/ 263996 h 474404"/>
                    <a:gd name="connsiteX63" fmla="*/ 402443 w 454390"/>
                    <a:gd name="connsiteY63" fmla="*/ 260582 h 474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54390" h="474404">
                      <a:moveTo>
                        <a:pt x="453934" y="261151"/>
                      </a:moveTo>
                      <a:cubicBezTo>
                        <a:pt x="451184" y="246263"/>
                        <a:pt x="434305" y="235737"/>
                        <a:pt x="422736" y="228246"/>
                      </a:cubicBezTo>
                      <a:cubicBezTo>
                        <a:pt x="419038" y="225875"/>
                        <a:pt x="408891" y="222082"/>
                        <a:pt x="408038" y="218763"/>
                      </a:cubicBezTo>
                      <a:cubicBezTo>
                        <a:pt x="407979" y="216389"/>
                        <a:pt x="408300" y="214020"/>
                        <a:pt x="408986" y="211746"/>
                      </a:cubicBezTo>
                      <a:lnTo>
                        <a:pt x="418469" y="143566"/>
                      </a:lnTo>
                      <a:cubicBezTo>
                        <a:pt x="421219" y="123557"/>
                        <a:pt x="423874" y="103549"/>
                        <a:pt x="426624" y="83540"/>
                      </a:cubicBezTo>
                      <a:cubicBezTo>
                        <a:pt x="429089" y="65144"/>
                        <a:pt x="420270" y="52817"/>
                        <a:pt x="405288" y="42480"/>
                      </a:cubicBezTo>
                      <a:cubicBezTo>
                        <a:pt x="374754" y="21334"/>
                        <a:pt x="334926" y="12800"/>
                        <a:pt x="298987" y="6920"/>
                      </a:cubicBezTo>
                      <a:cubicBezTo>
                        <a:pt x="253916" y="-438"/>
                        <a:pt x="208082" y="-1936"/>
                        <a:pt x="162626" y="2464"/>
                      </a:cubicBezTo>
                      <a:cubicBezTo>
                        <a:pt x="121743" y="5463"/>
                        <a:pt x="81617" y="15071"/>
                        <a:pt x="43809" y="30912"/>
                      </a:cubicBezTo>
                      <a:cubicBezTo>
                        <a:pt x="23516" y="40394"/>
                        <a:pt x="-3036" y="55187"/>
                        <a:pt x="283" y="81075"/>
                      </a:cubicBezTo>
                      <a:cubicBezTo>
                        <a:pt x="9766" y="158074"/>
                        <a:pt x="20955" y="234884"/>
                        <a:pt x="31291" y="311788"/>
                      </a:cubicBezTo>
                      <a:cubicBezTo>
                        <a:pt x="36033" y="346969"/>
                        <a:pt x="40774" y="382150"/>
                        <a:pt x="45515" y="417330"/>
                      </a:cubicBezTo>
                      <a:cubicBezTo>
                        <a:pt x="47073" y="431275"/>
                        <a:pt x="55972" y="443321"/>
                        <a:pt x="68843" y="448908"/>
                      </a:cubicBezTo>
                      <a:cubicBezTo>
                        <a:pt x="98239" y="464838"/>
                        <a:pt x="134653" y="469390"/>
                        <a:pt x="167463" y="472425"/>
                      </a:cubicBezTo>
                      <a:cubicBezTo>
                        <a:pt x="211082" y="476365"/>
                        <a:pt x="255033" y="474419"/>
                        <a:pt x="298134" y="466640"/>
                      </a:cubicBezTo>
                      <a:cubicBezTo>
                        <a:pt x="325444" y="461614"/>
                        <a:pt x="376271" y="453364"/>
                        <a:pt x="380633" y="419227"/>
                      </a:cubicBezTo>
                      <a:cubicBezTo>
                        <a:pt x="386038" y="376934"/>
                        <a:pt x="392012" y="334641"/>
                        <a:pt x="397702" y="292444"/>
                      </a:cubicBezTo>
                      <a:lnTo>
                        <a:pt x="399788" y="279547"/>
                      </a:lnTo>
                      <a:cubicBezTo>
                        <a:pt x="415245" y="283245"/>
                        <a:pt x="459339" y="291116"/>
                        <a:pt x="453934" y="261151"/>
                      </a:cubicBezTo>
                      <a:close/>
                      <a:moveTo>
                        <a:pt x="213264" y="18774"/>
                      </a:moveTo>
                      <a:cubicBezTo>
                        <a:pt x="270160" y="18774"/>
                        <a:pt x="335306" y="25222"/>
                        <a:pt x="386322" y="53291"/>
                      </a:cubicBezTo>
                      <a:cubicBezTo>
                        <a:pt x="394193" y="57653"/>
                        <a:pt x="412495" y="67420"/>
                        <a:pt x="406995" y="78989"/>
                      </a:cubicBezTo>
                      <a:cubicBezTo>
                        <a:pt x="401495" y="90558"/>
                        <a:pt x="384426" y="96342"/>
                        <a:pt x="373995" y="100514"/>
                      </a:cubicBezTo>
                      <a:cubicBezTo>
                        <a:pt x="359100" y="106016"/>
                        <a:pt x="343783" y="110298"/>
                        <a:pt x="328194" y="113316"/>
                      </a:cubicBezTo>
                      <a:cubicBezTo>
                        <a:pt x="260504" y="126725"/>
                        <a:pt x="190988" y="128169"/>
                        <a:pt x="122799" y="117583"/>
                      </a:cubicBezTo>
                      <a:cubicBezTo>
                        <a:pt x="92009" y="114408"/>
                        <a:pt x="62058" y="105635"/>
                        <a:pt x="34421" y="91696"/>
                      </a:cubicBezTo>
                      <a:cubicBezTo>
                        <a:pt x="27593" y="87808"/>
                        <a:pt x="16309" y="80790"/>
                        <a:pt x="19438" y="71497"/>
                      </a:cubicBezTo>
                      <a:cubicBezTo>
                        <a:pt x="21917" y="66504"/>
                        <a:pt x="25808" y="62350"/>
                        <a:pt x="30628" y="59549"/>
                      </a:cubicBezTo>
                      <a:cubicBezTo>
                        <a:pt x="51456" y="46155"/>
                        <a:pt x="74617" y="36794"/>
                        <a:pt x="98903" y="31955"/>
                      </a:cubicBezTo>
                      <a:cubicBezTo>
                        <a:pt x="136352" y="22965"/>
                        <a:pt x="174751" y="18539"/>
                        <a:pt x="213264" y="18774"/>
                      </a:cubicBezTo>
                      <a:close/>
                      <a:moveTo>
                        <a:pt x="361952" y="418468"/>
                      </a:moveTo>
                      <a:cubicBezTo>
                        <a:pt x="360530" y="429563"/>
                        <a:pt x="342228" y="435063"/>
                        <a:pt x="333504" y="438192"/>
                      </a:cubicBezTo>
                      <a:cubicBezTo>
                        <a:pt x="315392" y="444251"/>
                        <a:pt x="296709" y="448445"/>
                        <a:pt x="277746" y="450709"/>
                      </a:cubicBezTo>
                      <a:cubicBezTo>
                        <a:pt x="235670" y="456304"/>
                        <a:pt x="193039" y="456304"/>
                        <a:pt x="150963" y="450709"/>
                      </a:cubicBezTo>
                      <a:cubicBezTo>
                        <a:pt x="124609" y="448665"/>
                        <a:pt x="98875" y="441684"/>
                        <a:pt x="75101" y="430132"/>
                      </a:cubicBezTo>
                      <a:cubicBezTo>
                        <a:pt x="68504" y="427264"/>
                        <a:pt x="64097" y="420911"/>
                        <a:pt x="63722" y="413727"/>
                      </a:cubicBezTo>
                      <a:cubicBezTo>
                        <a:pt x="54239" y="338529"/>
                        <a:pt x="43429" y="263332"/>
                        <a:pt x="33283" y="188134"/>
                      </a:cubicBezTo>
                      <a:lnTo>
                        <a:pt x="22283" y="106583"/>
                      </a:lnTo>
                      <a:cubicBezTo>
                        <a:pt x="43841" y="118482"/>
                        <a:pt x="67239" y="126688"/>
                        <a:pt x="91506" y="130859"/>
                      </a:cubicBezTo>
                      <a:cubicBezTo>
                        <a:pt x="117498" y="136149"/>
                        <a:pt x="143830" y="139602"/>
                        <a:pt x="170307" y="141195"/>
                      </a:cubicBezTo>
                      <a:cubicBezTo>
                        <a:pt x="222271" y="144919"/>
                        <a:pt x="274497" y="142019"/>
                        <a:pt x="325728" y="132566"/>
                      </a:cubicBezTo>
                      <a:cubicBezTo>
                        <a:pt x="353026" y="128640"/>
                        <a:pt x="379396" y="119839"/>
                        <a:pt x="403581" y="106583"/>
                      </a:cubicBezTo>
                      <a:lnTo>
                        <a:pt x="383478" y="255461"/>
                      </a:lnTo>
                      <a:cubicBezTo>
                        <a:pt x="335425" y="239630"/>
                        <a:pt x="288477" y="220623"/>
                        <a:pt x="242945" y="198565"/>
                      </a:cubicBezTo>
                      <a:cubicBezTo>
                        <a:pt x="240947" y="197803"/>
                        <a:pt x="239013" y="196883"/>
                        <a:pt x="237160" y="195815"/>
                      </a:cubicBezTo>
                      <a:cubicBezTo>
                        <a:pt x="234600" y="193919"/>
                        <a:pt x="235264" y="194867"/>
                        <a:pt x="234031" y="191927"/>
                      </a:cubicBezTo>
                      <a:cubicBezTo>
                        <a:pt x="231660" y="186522"/>
                        <a:pt x="231091" y="182445"/>
                        <a:pt x="226065" y="177988"/>
                      </a:cubicBezTo>
                      <a:cubicBezTo>
                        <a:pt x="216868" y="170622"/>
                        <a:pt x="203441" y="172106"/>
                        <a:pt x="196074" y="181303"/>
                      </a:cubicBezTo>
                      <a:cubicBezTo>
                        <a:pt x="188708" y="190501"/>
                        <a:pt x="190193" y="203928"/>
                        <a:pt x="199390" y="211294"/>
                      </a:cubicBezTo>
                      <a:cubicBezTo>
                        <a:pt x="203599" y="214665"/>
                        <a:pt x="208929" y="216318"/>
                        <a:pt x="214307" y="215918"/>
                      </a:cubicBezTo>
                      <a:cubicBezTo>
                        <a:pt x="217576" y="215376"/>
                        <a:pt x="220762" y="214420"/>
                        <a:pt x="223790" y="213074"/>
                      </a:cubicBezTo>
                      <a:cubicBezTo>
                        <a:pt x="227488" y="211936"/>
                        <a:pt x="227488" y="212125"/>
                        <a:pt x="231376" y="213927"/>
                      </a:cubicBezTo>
                      <a:cubicBezTo>
                        <a:pt x="277493" y="236415"/>
                        <a:pt x="325004" y="255926"/>
                        <a:pt x="373616" y="272340"/>
                      </a:cubicBezTo>
                      <a:cubicBezTo>
                        <a:pt x="380917" y="274711"/>
                        <a:pt x="380823" y="272340"/>
                        <a:pt x="380823" y="278409"/>
                      </a:cubicBezTo>
                      <a:cubicBezTo>
                        <a:pt x="380515" y="283026"/>
                        <a:pt x="379913" y="287619"/>
                        <a:pt x="379021" y="292159"/>
                      </a:cubicBezTo>
                      <a:lnTo>
                        <a:pt x="372952" y="337391"/>
                      </a:lnTo>
                      <a:close/>
                      <a:moveTo>
                        <a:pt x="215634" y="194203"/>
                      </a:moveTo>
                      <a:cubicBezTo>
                        <a:pt x="215634" y="196763"/>
                        <a:pt x="212031" y="196479"/>
                        <a:pt x="211083" y="194867"/>
                      </a:cubicBezTo>
                      <a:cubicBezTo>
                        <a:pt x="210135" y="193255"/>
                        <a:pt x="215634" y="190600"/>
                        <a:pt x="215634" y="194203"/>
                      </a:cubicBezTo>
                      <a:close/>
                      <a:moveTo>
                        <a:pt x="402443" y="260582"/>
                      </a:moveTo>
                      <a:lnTo>
                        <a:pt x="405288" y="239625"/>
                      </a:lnTo>
                      <a:cubicBezTo>
                        <a:pt x="414770" y="245030"/>
                        <a:pt x="430891" y="253185"/>
                        <a:pt x="435158" y="263996"/>
                      </a:cubicBezTo>
                      <a:cubicBezTo>
                        <a:pt x="425865" y="267789"/>
                        <a:pt x="411167" y="262763"/>
                        <a:pt x="402443" y="260582"/>
                      </a:cubicBezTo>
                      <a:close/>
                    </a:path>
                  </a:pathLst>
                </a:custGeom>
                <a:solidFill>
                  <a:srgbClr val="232F3E"/>
                </a:solidFill>
                <a:ln w="9398" cap="flat">
                  <a:noFill/>
                  <a:prstDash val="solid"/>
                  <a:miter/>
                </a:ln>
              </p:spPr>
              <p:txBody>
                <a:bodyPr rtlCol="0" anchor="ctr"/>
                <a:lstStyle/>
                <a:p>
                  <a:endParaRPr lang="ru-RU"/>
                </a:p>
              </p:txBody>
            </p:sp>
          </p:grpSp>
        </p:grpSp>
        <p:pic>
          <p:nvPicPr>
            <p:cNvPr id="118" name="Graphic 18">
              <a:extLst>
                <a:ext uri="{FF2B5EF4-FFF2-40B4-BE49-F238E27FC236}">
                  <a16:creationId xmlns:a16="http://schemas.microsoft.com/office/drawing/2014/main" id="{F147CEC5-718C-4577-943C-154083F96F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75128" y="4305988"/>
              <a:ext cx="1008877" cy="264068"/>
            </a:xfrm>
            <a:prstGeom prst="rect">
              <a:avLst/>
            </a:prstGeom>
          </p:spPr>
        </p:pic>
        <p:pic>
          <p:nvPicPr>
            <p:cNvPr id="120" name="Graphic 17">
              <a:extLst>
                <a:ext uri="{FF2B5EF4-FFF2-40B4-BE49-F238E27FC236}">
                  <a16:creationId xmlns:a16="http://schemas.microsoft.com/office/drawing/2014/main" id="{67A34B21-4626-458F-BEA8-F6A82EDC0AA9}"/>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969473" y="3681485"/>
              <a:ext cx="1519913" cy="264880"/>
            </a:xfrm>
            <a:prstGeom prst="rect">
              <a:avLst/>
            </a:prstGeom>
          </p:spPr>
        </p:pic>
        <p:pic>
          <p:nvPicPr>
            <p:cNvPr id="19" name="Picture 18" descr="A picture containing fireworks, clock&#10;&#10;Description automatically generated">
              <a:extLst>
                <a:ext uri="{FF2B5EF4-FFF2-40B4-BE49-F238E27FC236}">
                  <a16:creationId xmlns:a16="http://schemas.microsoft.com/office/drawing/2014/main" id="{925FB12F-C5B5-49B2-BA3D-3BCE5381CFE3}"/>
                </a:ext>
              </a:extLst>
            </p:cNvPr>
            <p:cNvPicPr>
              <a:picLocks noChangeAspect="1"/>
            </p:cNvPicPr>
            <p:nvPr/>
          </p:nvPicPr>
          <p:blipFill>
            <a:blip r:embed="rId13">
              <a:duotone>
                <a:schemeClr val="bg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3084249" y="4286653"/>
              <a:ext cx="912588" cy="395454"/>
            </a:xfrm>
            <a:prstGeom prst="rect">
              <a:avLst/>
            </a:prstGeom>
          </p:spPr>
        </p:pic>
        <p:pic>
          <p:nvPicPr>
            <p:cNvPr id="21" name="Picture 20" descr="A close up of a logo&#10;&#10;Description automatically generated">
              <a:extLst>
                <a:ext uri="{FF2B5EF4-FFF2-40B4-BE49-F238E27FC236}">
                  <a16:creationId xmlns:a16="http://schemas.microsoft.com/office/drawing/2014/main" id="{C5381C94-37EA-4B07-8328-5A2E7AA3FDEB}"/>
                </a:ext>
              </a:extLst>
            </p:cNvPr>
            <p:cNvPicPr>
              <a:picLocks noChangeAspect="1"/>
            </p:cNvPicPr>
            <p:nvPr/>
          </p:nvPicPr>
          <p:blipFill>
            <a:blip r:embed="rId15">
              <a:duotone>
                <a:schemeClr val="bg2">
                  <a:shade val="45000"/>
                  <a:satMod val="135000"/>
                </a:schemeClr>
                <a:prstClr val="white"/>
              </a:duotone>
              <a:extLst>
                <a:ext uri="{BEBA8EAE-BF5A-486C-A8C5-ECC9F3942E4B}">
                  <a14:imgProps xmlns:a14="http://schemas.microsoft.com/office/drawing/2010/main">
                    <a14:imgLayer r:embed="rId16">
                      <a14:imgEffect>
                        <a14:brightnessContrast bright="100000"/>
                      </a14:imgEffect>
                    </a14:imgLayer>
                  </a14:imgProps>
                </a:ext>
              </a:extLst>
            </a:blip>
            <a:stretch>
              <a:fillRect/>
            </a:stretch>
          </p:blipFill>
          <p:spPr>
            <a:xfrm>
              <a:off x="1810221" y="3295045"/>
              <a:ext cx="2058544" cy="1029272"/>
            </a:xfrm>
            <a:prstGeom prst="rect">
              <a:avLst/>
            </a:prstGeom>
          </p:spPr>
        </p:pic>
      </p:grpSp>
      <p:grpSp>
        <p:nvGrpSpPr>
          <p:cNvPr id="27" name="Group 26">
            <a:extLst>
              <a:ext uri="{FF2B5EF4-FFF2-40B4-BE49-F238E27FC236}">
                <a16:creationId xmlns:a16="http://schemas.microsoft.com/office/drawing/2014/main" id="{7242D19D-D7B7-4A72-BF3C-261695D8BBCD}"/>
              </a:ext>
            </a:extLst>
          </p:cNvPr>
          <p:cNvGrpSpPr/>
          <p:nvPr/>
        </p:nvGrpSpPr>
        <p:grpSpPr>
          <a:xfrm>
            <a:off x="7686696" y="2199270"/>
            <a:ext cx="1298108" cy="1540146"/>
            <a:chOff x="7686696" y="2021664"/>
            <a:chExt cx="1298108" cy="1540146"/>
          </a:xfrm>
        </p:grpSpPr>
        <p:sp>
          <p:nvSpPr>
            <p:cNvPr id="738" name="Google Shape;738;p9"/>
            <p:cNvSpPr/>
            <p:nvPr/>
          </p:nvSpPr>
          <p:spPr>
            <a:xfrm>
              <a:off x="7686696" y="2869333"/>
              <a:ext cx="1298108" cy="692477"/>
            </a:xfrm>
            <a:prstGeom prst="rect">
              <a:avLst/>
            </a:prstGeom>
            <a:noFill/>
            <a:ln>
              <a:noFill/>
            </a:ln>
          </p:spPr>
          <p:txBody>
            <a:bodyPr spcFirstLastPara="1" wrap="square" lIns="45713" tIns="22850" rIns="45713" bIns="22850" anchor="t" anchorCtr="0">
              <a:spAutoFit/>
            </a:bodyPr>
            <a:lstStyle/>
            <a:p>
              <a:pPr algn="ct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Data Management Platform</a:t>
              </a:r>
              <a:endParaRPr sz="3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29" name="Picture 128" descr="A picture containing drawing, plate&#10;&#10;Description automatically generated">
              <a:extLst>
                <a:ext uri="{FF2B5EF4-FFF2-40B4-BE49-F238E27FC236}">
                  <a16:creationId xmlns:a16="http://schemas.microsoft.com/office/drawing/2014/main" id="{EFFB2A75-3C3B-4C7A-8219-9E5BC7D04854}"/>
                </a:ext>
              </a:extLst>
            </p:cNvPr>
            <p:cNvPicPr>
              <a:picLocks noChangeAspect="1"/>
            </p:cNvPicPr>
            <p:nvPr/>
          </p:nvPicPr>
          <p:blipFill>
            <a:blip r:embed="rId17"/>
            <a:stretch>
              <a:fillRect/>
            </a:stretch>
          </p:blipFill>
          <p:spPr>
            <a:xfrm>
              <a:off x="7808693" y="2021664"/>
              <a:ext cx="1054114" cy="601590"/>
            </a:xfrm>
            <a:prstGeom prst="rect">
              <a:avLst/>
            </a:prstGeom>
          </p:spPr>
        </p:pic>
      </p:grpSp>
      <p:grpSp>
        <p:nvGrpSpPr>
          <p:cNvPr id="28" name="Group 27">
            <a:extLst>
              <a:ext uri="{FF2B5EF4-FFF2-40B4-BE49-F238E27FC236}">
                <a16:creationId xmlns:a16="http://schemas.microsoft.com/office/drawing/2014/main" id="{A9A6B934-B148-4208-AB9C-F9677AFC25EC}"/>
              </a:ext>
            </a:extLst>
          </p:cNvPr>
          <p:cNvGrpSpPr/>
          <p:nvPr/>
        </p:nvGrpSpPr>
        <p:grpSpPr>
          <a:xfrm>
            <a:off x="313167" y="771553"/>
            <a:ext cx="7064830" cy="920528"/>
            <a:chOff x="313167" y="593947"/>
            <a:chExt cx="7064830" cy="920528"/>
          </a:xfrm>
        </p:grpSpPr>
        <p:sp>
          <p:nvSpPr>
            <p:cNvPr id="722" name="Google Shape;722;p9"/>
            <p:cNvSpPr txBox="1"/>
            <p:nvPr/>
          </p:nvSpPr>
          <p:spPr>
            <a:xfrm flipH="1">
              <a:off x="313167" y="746676"/>
              <a:ext cx="2583273" cy="292368"/>
            </a:xfrm>
            <a:prstGeom prst="rect">
              <a:avLst/>
            </a:prstGeom>
            <a:noFill/>
            <a:ln>
              <a:noFill/>
            </a:ln>
          </p:spPr>
          <p:txBody>
            <a:bodyPr spcFirstLastPara="1" wrap="square" lIns="45713" tIns="22850" rIns="45713" bIns="22850" anchor="t" anchorCtr="0">
              <a:spAutoFit/>
            </a:bodyPr>
            <a:lstStyle/>
            <a:p>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Data Services</a:t>
              </a:r>
              <a:endParaRPr sz="300" dirty="0">
                <a:solidFill>
                  <a:srgbClr val="00E296"/>
                </a:solidFill>
                <a:latin typeface="Tahoma" panose="020B0604030504040204" pitchFamily="34" charset="0"/>
                <a:ea typeface="Tahoma" panose="020B0604030504040204" pitchFamily="34" charset="0"/>
                <a:cs typeface="Tahoma" panose="020B0604030504040204" pitchFamily="34" charset="0"/>
              </a:endParaRPr>
            </a:p>
          </p:txBody>
        </p:sp>
        <p:pic>
          <p:nvPicPr>
            <p:cNvPr id="727" name="Google Shape;727;p9"/>
            <p:cNvPicPr preferRelativeResize="0"/>
            <p:nvPr/>
          </p:nvPicPr>
          <p:blipFill rotWithShape="1">
            <a:blip r:embed="rId18">
              <a:alphaModFix/>
              <a:biLevel thresh="25000"/>
              <a:extLst>
                <a:ext uri="{BEBA8EAE-BF5A-486C-A8C5-ECC9F3942E4B}">
                  <a14:imgProps xmlns:a14="http://schemas.microsoft.com/office/drawing/2010/main">
                    <a14:imgLayer r:embed="rId19">
                      <a14:imgEffect>
                        <a14:brightnessContrast bright="66000"/>
                      </a14:imgEffect>
                    </a14:imgLayer>
                  </a14:imgProps>
                </a:ext>
              </a:extLst>
            </a:blip>
            <a:srcRect/>
            <a:stretch/>
          </p:blipFill>
          <p:spPr>
            <a:xfrm>
              <a:off x="4028914" y="738687"/>
              <a:ext cx="780102" cy="530791"/>
            </a:xfrm>
            <a:prstGeom prst="rect">
              <a:avLst/>
            </a:prstGeom>
            <a:noFill/>
            <a:ln>
              <a:noFill/>
            </a:ln>
          </p:spPr>
        </p:pic>
        <p:grpSp>
          <p:nvGrpSpPr>
            <p:cNvPr id="5" name="Group 4">
              <a:extLst>
                <a:ext uri="{FF2B5EF4-FFF2-40B4-BE49-F238E27FC236}">
                  <a16:creationId xmlns:a16="http://schemas.microsoft.com/office/drawing/2014/main" id="{F0A6AA07-67D4-49EF-A79C-D15BDE46B4C2}"/>
                </a:ext>
              </a:extLst>
            </p:cNvPr>
            <p:cNvGrpSpPr/>
            <p:nvPr/>
          </p:nvGrpSpPr>
          <p:grpSpPr>
            <a:xfrm>
              <a:off x="6312113" y="678285"/>
              <a:ext cx="1065884" cy="639067"/>
              <a:chOff x="6035794" y="756199"/>
              <a:chExt cx="1065884" cy="639067"/>
            </a:xfrm>
          </p:grpSpPr>
          <p:pic>
            <p:nvPicPr>
              <p:cNvPr id="731" name="Google Shape;731;p9"/>
              <p:cNvPicPr preferRelativeResize="0"/>
              <p:nvPr/>
            </p:nvPicPr>
            <p:blipFill rotWithShape="1">
              <a:blip r:embed="rId20"/>
              <a:srcRect/>
              <a:stretch/>
            </p:blipFill>
            <p:spPr>
              <a:xfrm>
                <a:off x="6365179" y="756199"/>
                <a:ext cx="407115" cy="407115"/>
              </a:xfrm>
              <a:prstGeom prst="rect">
                <a:avLst/>
              </a:prstGeom>
              <a:noFill/>
              <a:ln>
                <a:noFill/>
              </a:ln>
            </p:spPr>
          </p:pic>
          <p:sp>
            <p:nvSpPr>
              <p:cNvPr id="732" name="Google Shape;732;p9"/>
              <p:cNvSpPr/>
              <p:nvPr/>
            </p:nvSpPr>
            <p:spPr>
              <a:xfrm>
                <a:off x="6035794" y="1210620"/>
                <a:ext cx="1065884" cy="184646"/>
              </a:xfrm>
              <a:prstGeom prst="rect">
                <a:avLst/>
              </a:prstGeom>
              <a:noFill/>
              <a:ln>
                <a:noFill/>
              </a:ln>
            </p:spPr>
            <p:txBody>
              <a:bodyPr spcFirstLastPara="1" wrap="square" lIns="45713" tIns="22850" rIns="45713" bIns="22850" anchor="t" anchorCtr="0">
                <a:spAutoFit/>
              </a:bodyPr>
              <a:lstStyle/>
              <a:p>
                <a:pPr algn="ct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sym typeface="Roboto Condensed"/>
                  </a:rPr>
                  <a:t>Amazon RDS</a:t>
                </a:r>
                <a:endParaRPr sz="6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3" name="Group 2">
              <a:extLst>
                <a:ext uri="{FF2B5EF4-FFF2-40B4-BE49-F238E27FC236}">
                  <a16:creationId xmlns:a16="http://schemas.microsoft.com/office/drawing/2014/main" id="{9B2DFBA8-D0C9-4127-8059-2E3FBBB876E5}"/>
                </a:ext>
              </a:extLst>
            </p:cNvPr>
            <p:cNvGrpSpPr/>
            <p:nvPr/>
          </p:nvGrpSpPr>
          <p:grpSpPr>
            <a:xfrm>
              <a:off x="1988366" y="593947"/>
              <a:ext cx="627498" cy="713792"/>
              <a:chOff x="2231353" y="714739"/>
              <a:chExt cx="627498" cy="713792"/>
            </a:xfrm>
          </p:grpSpPr>
          <p:pic>
            <p:nvPicPr>
              <p:cNvPr id="725" name="Google Shape;725;p9"/>
              <p:cNvPicPr preferRelativeResize="0"/>
              <p:nvPr/>
            </p:nvPicPr>
            <p:blipFill rotWithShape="1">
              <a:blip r:embed="rId21">
                <a:alphaModFix/>
                <a:duotone>
                  <a:schemeClr val="bg2">
                    <a:shade val="45000"/>
                    <a:satMod val="135000"/>
                  </a:schemeClr>
                  <a:prstClr val="white"/>
                </a:duotone>
                <a:extLst>
                  <a:ext uri="{BEBA8EAE-BF5A-486C-A8C5-ECC9F3942E4B}">
                    <a14:imgProps xmlns:a14="http://schemas.microsoft.com/office/drawing/2010/main">
                      <a14:imgLayer r:embed="rId22">
                        <a14:imgEffect>
                          <a14:brightnessContrast bright="100000" contrast="55000"/>
                        </a14:imgEffect>
                      </a14:imgLayer>
                    </a14:imgProps>
                  </a:ext>
                </a:extLst>
              </a:blip>
              <a:srcRect t="78495"/>
              <a:stretch/>
            </p:blipFill>
            <p:spPr>
              <a:xfrm>
                <a:off x="2231353" y="1293585"/>
                <a:ext cx="627498" cy="134946"/>
              </a:xfrm>
              <a:prstGeom prst="rect">
                <a:avLst/>
              </a:prstGeom>
              <a:noFill/>
              <a:ln>
                <a:noFill/>
              </a:ln>
            </p:spPr>
          </p:pic>
          <p:pic>
            <p:nvPicPr>
              <p:cNvPr id="90" name="Graphic 89">
                <a:extLst>
                  <a:ext uri="{FF2B5EF4-FFF2-40B4-BE49-F238E27FC236}">
                    <a16:creationId xmlns:a16="http://schemas.microsoft.com/office/drawing/2014/main" id="{1A794904-3ED9-429E-81F1-3E342DCDDF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51912" y="714739"/>
                <a:ext cx="527228" cy="596373"/>
              </a:xfrm>
              <a:prstGeom prst="rect">
                <a:avLst/>
              </a:prstGeom>
            </p:spPr>
          </p:pic>
        </p:grpSp>
        <p:pic>
          <p:nvPicPr>
            <p:cNvPr id="91" name="Picture 90" descr="A picture containing drawing&#10;&#10;Description automatically generated">
              <a:extLst>
                <a:ext uri="{FF2B5EF4-FFF2-40B4-BE49-F238E27FC236}">
                  <a16:creationId xmlns:a16="http://schemas.microsoft.com/office/drawing/2014/main" id="{DAC6A020-131B-4198-9E02-87BD06657DDF}"/>
                </a:ext>
              </a:extLst>
            </p:cNvPr>
            <p:cNvPicPr>
              <a:picLocks noChangeAspect="1"/>
            </p:cNvPicPr>
            <p:nvPr/>
          </p:nvPicPr>
          <p:blipFill>
            <a:blip r:embed="rId25"/>
            <a:stretch>
              <a:fillRect/>
            </a:stretch>
          </p:blipFill>
          <p:spPr>
            <a:xfrm>
              <a:off x="2969814" y="606172"/>
              <a:ext cx="673006" cy="788704"/>
            </a:xfrm>
            <a:prstGeom prst="rect">
              <a:avLst/>
            </a:prstGeom>
          </p:spPr>
        </p:pic>
        <p:grpSp>
          <p:nvGrpSpPr>
            <p:cNvPr id="4" name="Group 3">
              <a:extLst>
                <a:ext uri="{FF2B5EF4-FFF2-40B4-BE49-F238E27FC236}">
                  <a16:creationId xmlns:a16="http://schemas.microsoft.com/office/drawing/2014/main" id="{7A681700-2115-4A2C-B4EF-23E247DC723D}"/>
                </a:ext>
              </a:extLst>
            </p:cNvPr>
            <p:cNvGrpSpPr/>
            <p:nvPr/>
          </p:nvGrpSpPr>
          <p:grpSpPr>
            <a:xfrm>
              <a:off x="5343588" y="736092"/>
              <a:ext cx="756002" cy="504720"/>
              <a:chOff x="5202969" y="887301"/>
              <a:chExt cx="520861" cy="347736"/>
            </a:xfrm>
          </p:grpSpPr>
          <p:pic>
            <p:nvPicPr>
              <p:cNvPr id="728" name="Google Shape;728;p9"/>
              <p:cNvPicPr preferRelativeResize="0"/>
              <p:nvPr/>
            </p:nvPicPr>
            <p:blipFill rotWithShape="1">
              <a:blip r:embed="rId26"/>
              <a:srcRect/>
              <a:stretch/>
            </p:blipFill>
            <p:spPr>
              <a:xfrm>
                <a:off x="5202969" y="887301"/>
                <a:ext cx="520358" cy="346905"/>
              </a:xfrm>
              <a:prstGeom prst="rect">
                <a:avLst/>
              </a:prstGeom>
              <a:noFill/>
              <a:ln>
                <a:noFill/>
              </a:ln>
            </p:spPr>
          </p:pic>
          <p:pic>
            <p:nvPicPr>
              <p:cNvPr id="92" name="Google Shape;728;p9">
                <a:extLst>
                  <a:ext uri="{FF2B5EF4-FFF2-40B4-BE49-F238E27FC236}">
                    <a16:creationId xmlns:a16="http://schemas.microsoft.com/office/drawing/2014/main" id="{3309CED8-E1CE-4F77-8F78-7B343931731A}"/>
                  </a:ext>
                </a:extLst>
              </p:cNvPr>
              <p:cNvPicPr preferRelativeResize="0"/>
              <p:nvPr/>
            </p:nvPicPr>
            <p:blipFill rotWithShape="1">
              <a:blip r:embed="rId27">
                <a:alphaModFix/>
                <a:duotone>
                  <a:schemeClr val="bg2">
                    <a:shade val="45000"/>
                    <a:satMod val="135000"/>
                  </a:schemeClr>
                  <a:prstClr val="white"/>
                </a:duotone>
                <a:extLst>
                  <a:ext uri="{BEBA8EAE-BF5A-486C-A8C5-ECC9F3942E4B}">
                    <a14:imgProps xmlns:a14="http://schemas.microsoft.com/office/drawing/2010/main">
                      <a14:imgLayer r:embed="rId28">
                        <a14:imgEffect>
                          <a14:brightnessContrast bright="100000"/>
                        </a14:imgEffect>
                      </a14:imgLayer>
                    </a14:imgProps>
                  </a:ext>
                </a:extLst>
              </a:blip>
              <a:srcRect t="69057"/>
              <a:stretch/>
            </p:blipFill>
            <p:spPr>
              <a:xfrm>
                <a:off x="5203472" y="1127181"/>
                <a:ext cx="520358" cy="107856"/>
              </a:xfrm>
              <a:prstGeom prst="rect">
                <a:avLst/>
              </a:prstGeom>
              <a:noFill/>
              <a:ln>
                <a:noFill/>
              </a:ln>
            </p:spPr>
          </p:pic>
        </p:grpSp>
        <p:sp>
          <p:nvSpPr>
            <p:cNvPr id="24" name="Freeform: Shape 23">
              <a:extLst>
                <a:ext uri="{FF2B5EF4-FFF2-40B4-BE49-F238E27FC236}">
                  <a16:creationId xmlns:a16="http://schemas.microsoft.com/office/drawing/2014/main" id="{6226565C-579D-4A7D-8F2D-6DC02D5D48EB}"/>
                </a:ext>
              </a:extLst>
            </p:cNvPr>
            <p:cNvSpPr/>
            <p:nvPr/>
          </p:nvSpPr>
          <p:spPr bwMode="auto">
            <a:xfrm>
              <a:off x="1884815" y="1514475"/>
              <a:ext cx="5372100" cy="0"/>
            </a:xfrm>
            <a:custGeom>
              <a:avLst/>
              <a:gdLst>
                <a:gd name="connsiteX0" fmla="*/ 0 w 5372100"/>
                <a:gd name="connsiteY0" fmla="*/ 0 h 0"/>
                <a:gd name="connsiteX1" fmla="*/ 5372100 w 5372100"/>
                <a:gd name="connsiteY1" fmla="*/ 0 h 0"/>
              </a:gdLst>
              <a:ahLst/>
              <a:cxnLst>
                <a:cxn ang="0">
                  <a:pos x="connsiteX0" y="connsiteY0"/>
                </a:cxn>
                <a:cxn ang="0">
                  <a:pos x="connsiteX1" y="connsiteY1"/>
                </a:cxn>
              </a:cxnLst>
              <a:rect l="l" t="t" r="r" b="b"/>
              <a:pathLst>
                <a:path w="5372100">
                  <a:moveTo>
                    <a:pt x="0" y="0"/>
                  </a:moveTo>
                  <a:lnTo>
                    <a:pt x="5372100" y="0"/>
                  </a:lnTo>
                </a:path>
              </a:pathLst>
            </a:custGeom>
            <a:noFill/>
            <a:ln w="12700">
              <a:gradFill>
                <a:gsLst>
                  <a:gs pos="69000">
                    <a:srgbClr val="00E296"/>
                  </a:gs>
                  <a:gs pos="100000">
                    <a:srgbClr val="00E296">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dirty="0"/>
            </a:p>
          </p:txBody>
        </p:sp>
      </p:grpSp>
      <p:grpSp>
        <p:nvGrpSpPr>
          <p:cNvPr id="30" name="Group 29">
            <a:extLst>
              <a:ext uri="{FF2B5EF4-FFF2-40B4-BE49-F238E27FC236}">
                <a16:creationId xmlns:a16="http://schemas.microsoft.com/office/drawing/2014/main" id="{264E38BF-6BE6-4AD5-9725-FDCBC123CA86}"/>
              </a:ext>
            </a:extLst>
          </p:cNvPr>
          <p:cNvGrpSpPr/>
          <p:nvPr/>
        </p:nvGrpSpPr>
        <p:grpSpPr>
          <a:xfrm>
            <a:off x="313167" y="2760527"/>
            <a:ext cx="6943748" cy="712124"/>
            <a:chOff x="313167" y="2582921"/>
            <a:chExt cx="6943748" cy="712124"/>
          </a:xfrm>
        </p:grpSpPr>
        <p:sp>
          <p:nvSpPr>
            <p:cNvPr id="667" name="Google Shape;667;p9"/>
            <p:cNvSpPr txBox="1"/>
            <p:nvPr/>
          </p:nvSpPr>
          <p:spPr>
            <a:xfrm flipH="1">
              <a:off x="313167" y="2582921"/>
              <a:ext cx="2060659" cy="538589"/>
            </a:xfrm>
            <a:prstGeom prst="rect">
              <a:avLst/>
            </a:prstGeom>
            <a:noFill/>
            <a:ln>
              <a:noFill/>
            </a:ln>
          </p:spPr>
          <p:txBody>
            <a:bodyPr spcFirstLastPara="1" wrap="square" lIns="45713" tIns="22850" rIns="45713" bIns="22850" anchor="t" anchorCtr="0">
              <a:spAutoFit/>
            </a:bodyPr>
            <a:lstStyle/>
            <a:p>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Container</a:t>
              </a:r>
              <a:b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br>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Orchestration</a:t>
              </a:r>
              <a:endParaRPr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endParaRPr>
            </a:p>
          </p:txBody>
        </p:sp>
        <p:pic>
          <p:nvPicPr>
            <p:cNvPr id="98" name="Picture 97" descr="A picture containing drawing&#10;&#10;Description automatically generated">
              <a:extLst>
                <a:ext uri="{FF2B5EF4-FFF2-40B4-BE49-F238E27FC236}">
                  <a16:creationId xmlns:a16="http://schemas.microsoft.com/office/drawing/2014/main" id="{875F8B6D-8F94-4216-91D9-7C386254546B}"/>
                </a:ext>
              </a:extLst>
            </p:cNvPr>
            <p:cNvPicPr>
              <a:picLocks noChangeAspect="1"/>
            </p:cNvPicPr>
            <p:nvPr/>
          </p:nvPicPr>
          <p:blipFill>
            <a:blip r:embed="rId29"/>
            <a:stretch>
              <a:fillRect/>
            </a:stretch>
          </p:blipFill>
          <p:spPr>
            <a:xfrm>
              <a:off x="3663661" y="2703676"/>
              <a:ext cx="2119262" cy="457720"/>
            </a:xfrm>
            <a:prstGeom prst="rect">
              <a:avLst/>
            </a:prstGeom>
          </p:spPr>
        </p:pic>
        <p:sp>
          <p:nvSpPr>
            <p:cNvPr id="132" name="Freeform: Shape 131">
              <a:extLst>
                <a:ext uri="{FF2B5EF4-FFF2-40B4-BE49-F238E27FC236}">
                  <a16:creationId xmlns:a16="http://schemas.microsoft.com/office/drawing/2014/main" id="{317A7AC7-F16F-45B5-A9D0-8FF5E3718793}"/>
                </a:ext>
              </a:extLst>
            </p:cNvPr>
            <p:cNvSpPr/>
            <p:nvPr/>
          </p:nvSpPr>
          <p:spPr bwMode="auto">
            <a:xfrm>
              <a:off x="1884815" y="3295045"/>
              <a:ext cx="5372100" cy="0"/>
            </a:xfrm>
            <a:custGeom>
              <a:avLst/>
              <a:gdLst>
                <a:gd name="connsiteX0" fmla="*/ 0 w 5372100"/>
                <a:gd name="connsiteY0" fmla="*/ 0 h 0"/>
                <a:gd name="connsiteX1" fmla="*/ 5372100 w 5372100"/>
                <a:gd name="connsiteY1" fmla="*/ 0 h 0"/>
              </a:gdLst>
              <a:ahLst/>
              <a:cxnLst>
                <a:cxn ang="0">
                  <a:pos x="connsiteX0" y="connsiteY0"/>
                </a:cxn>
                <a:cxn ang="0">
                  <a:pos x="connsiteX1" y="connsiteY1"/>
                </a:cxn>
              </a:cxnLst>
              <a:rect l="l" t="t" r="r" b="b"/>
              <a:pathLst>
                <a:path w="5372100">
                  <a:moveTo>
                    <a:pt x="0" y="0"/>
                  </a:moveTo>
                  <a:lnTo>
                    <a:pt x="5372100" y="0"/>
                  </a:lnTo>
                </a:path>
              </a:pathLst>
            </a:custGeom>
            <a:noFill/>
            <a:ln w="12700">
              <a:gradFill>
                <a:gsLst>
                  <a:gs pos="69000">
                    <a:srgbClr val="00E296"/>
                  </a:gs>
                  <a:gs pos="100000">
                    <a:srgbClr val="00E296">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grpSp>
      <p:sp>
        <p:nvSpPr>
          <p:cNvPr id="26" name="Rectangle: Rounded Corners 25">
            <a:extLst>
              <a:ext uri="{FF2B5EF4-FFF2-40B4-BE49-F238E27FC236}">
                <a16:creationId xmlns:a16="http://schemas.microsoft.com/office/drawing/2014/main" id="{9E2418B4-5DC1-4AF0-B627-B21A4C04861F}"/>
              </a:ext>
            </a:extLst>
          </p:cNvPr>
          <p:cNvSpPr/>
          <p:nvPr/>
        </p:nvSpPr>
        <p:spPr bwMode="auto">
          <a:xfrm>
            <a:off x="6890515" y="672914"/>
            <a:ext cx="728247" cy="4406884"/>
          </a:xfrm>
          <a:prstGeom prst="roundRect">
            <a:avLst>
              <a:gd name="adj" fmla="val 10233"/>
            </a:avLst>
          </a:prstGeom>
          <a:noFill/>
          <a:ln w="12700">
            <a:gradFill>
              <a:gsLst>
                <a:gs pos="61000">
                  <a:srgbClr val="00E296">
                    <a:alpha val="0"/>
                  </a:srgbClr>
                </a:gs>
                <a:gs pos="18000">
                  <a:srgbClr val="00E296"/>
                </a:gs>
              </a:gsLst>
              <a:lin ang="108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dirty="0">
              <a:gradFill>
                <a:gsLst>
                  <a:gs pos="0">
                    <a:srgbClr val="FFFFFF"/>
                  </a:gs>
                  <a:gs pos="100000">
                    <a:srgbClr val="FFFFFF"/>
                  </a:gs>
                </a:gsLst>
                <a:lin ang="5400000" scaled="0"/>
              </a:gradFill>
              <a:latin typeface="+mj-lt"/>
              <a:ea typeface="Segoe UI" pitchFamily="34" charset="0"/>
              <a:cs typeface="Segoe UI" pitchFamily="34" charset="0"/>
            </a:endParaRPr>
          </a:p>
        </p:txBody>
      </p:sp>
      <p:grpSp>
        <p:nvGrpSpPr>
          <p:cNvPr id="20" name="Group 19">
            <a:extLst>
              <a:ext uri="{FF2B5EF4-FFF2-40B4-BE49-F238E27FC236}">
                <a16:creationId xmlns:a16="http://schemas.microsoft.com/office/drawing/2014/main" id="{B292CDBA-202F-4B9E-B422-E8EA6E61AA6B}"/>
              </a:ext>
            </a:extLst>
          </p:cNvPr>
          <p:cNvGrpSpPr/>
          <p:nvPr/>
        </p:nvGrpSpPr>
        <p:grpSpPr>
          <a:xfrm>
            <a:off x="313167" y="1846594"/>
            <a:ext cx="6943748" cy="913933"/>
            <a:chOff x="313167" y="1668988"/>
            <a:chExt cx="6943748" cy="913933"/>
          </a:xfrm>
        </p:grpSpPr>
        <p:grpSp>
          <p:nvGrpSpPr>
            <p:cNvPr id="744" name="Group 743">
              <a:extLst>
                <a:ext uri="{FF2B5EF4-FFF2-40B4-BE49-F238E27FC236}">
                  <a16:creationId xmlns:a16="http://schemas.microsoft.com/office/drawing/2014/main" id="{496953B6-310F-457C-981D-F35C59152F64}"/>
                </a:ext>
              </a:extLst>
            </p:cNvPr>
            <p:cNvGrpSpPr/>
            <p:nvPr/>
          </p:nvGrpSpPr>
          <p:grpSpPr>
            <a:xfrm>
              <a:off x="313167" y="1668988"/>
              <a:ext cx="6943748" cy="913933"/>
              <a:chOff x="313167" y="1668988"/>
              <a:chExt cx="6943748" cy="913933"/>
            </a:xfrm>
          </p:grpSpPr>
          <p:sp>
            <p:nvSpPr>
              <p:cNvPr id="680" name="Google Shape;680;p9"/>
              <p:cNvSpPr txBox="1"/>
              <p:nvPr/>
            </p:nvSpPr>
            <p:spPr>
              <a:xfrm>
                <a:off x="3604911" y="2299960"/>
                <a:ext cx="286926" cy="100135"/>
              </a:xfrm>
              <a:prstGeom prst="rect">
                <a:avLst/>
              </a:prstGeom>
              <a:noFill/>
              <a:ln>
                <a:noFill/>
              </a:ln>
            </p:spPr>
            <p:txBody>
              <a:bodyPr spcFirstLastPara="1" wrap="square" lIns="45713" tIns="22850" rIns="45713" bIns="22850" anchor="t" anchorCtr="0">
                <a:spAutoFit/>
              </a:bodyPr>
              <a:lstStyle/>
              <a:p>
                <a:pPr algn="ctr"/>
                <a:r>
                  <a:rPr lang="en-US" sz="351" dirty="0">
                    <a:solidFill>
                      <a:schemeClr val="bg1"/>
                    </a:solidFill>
                    <a:latin typeface="Tahoma" panose="020B0604030504040204" pitchFamily="34" charset="0"/>
                    <a:ea typeface="Tahoma" panose="020B0604030504040204" pitchFamily="34" charset="0"/>
                    <a:cs typeface="Tahoma" panose="020B0604030504040204" pitchFamily="34" charset="0"/>
                    <a:sym typeface="Roboto"/>
                  </a:rPr>
                  <a:t>IBM IKS</a:t>
                </a:r>
                <a:endParaRPr sz="35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742" name="Group 741">
                <a:extLst>
                  <a:ext uri="{FF2B5EF4-FFF2-40B4-BE49-F238E27FC236}">
                    <a16:creationId xmlns:a16="http://schemas.microsoft.com/office/drawing/2014/main" id="{844B88E6-AE7A-4A94-AEC2-71CE384E1F48}"/>
                  </a:ext>
                </a:extLst>
              </p:cNvPr>
              <p:cNvGrpSpPr/>
              <p:nvPr/>
            </p:nvGrpSpPr>
            <p:grpSpPr>
              <a:xfrm>
                <a:off x="313167" y="1668988"/>
                <a:ext cx="6943748" cy="913933"/>
                <a:chOff x="313167" y="1668988"/>
                <a:chExt cx="6943748" cy="913933"/>
              </a:xfrm>
            </p:grpSpPr>
            <p:grpSp>
              <p:nvGrpSpPr>
                <p:cNvPr id="29" name="Group 28">
                  <a:extLst>
                    <a:ext uri="{FF2B5EF4-FFF2-40B4-BE49-F238E27FC236}">
                      <a16:creationId xmlns:a16="http://schemas.microsoft.com/office/drawing/2014/main" id="{C281D788-5A6D-4D3B-8CE0-AD6C56997798}"/>
                    </a:ext>
                  </a:extLst>
                </p:cNvPr>
                <p:cNvGrpSpPr/>
                <p:nvPr/>
              </p:nvGrpSpPr>
              <p:grpSpPr>
                <a:xfrm>
                  <a:off x="313167" y="1668988"/>
                  <a:ext cx="6764846" cy="774652"/>
                  <a:chOff x="313167" y="1668988"/>
                  <a:chExt cx="6764846" cy="774652"/>
                </a:xfrm>
              </p:grpSpPr>
              <p:sp>
                <p:nvSpPr>
                  <p:cNvPr id="677" name="Google Shape;677;p9"/>
                  <p:cNvSpPr txBox="1"/>
                  <p:nvPr/>
                </p:nvSpPr>
                <p:spPr>
                  <a:xfrm flipH="1">
                    <a:off x="313167" y="1668988"/>
                    <a:ext cx="2080595" cy="292368"/>
                  </a:xfrm>
                  <a:prstGeom prst="rect">
                    <a:avLst/>
                  </a:prstGeom>
                  <a:noFill/>
                  <a:ln>
                    <a:noFill/>
                  </a:ln>
                </p:spPr>
                <p:txBody>
                  <a:bodyPr spcFirstLastPara="1" wrap="square" lIns="45713" tIns="22850" rIns="45713" bIns="22850" anchor="t" anchorCtr="0">
                    <a:spAutoFit/>
                  </a:bodyPr>
                  <a:lstStyle/>
                  <a:p>
                    <a:r>
                      <a:rPr lang="en-US"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rPr>
                      <a:t>Distributions</a:t>
                    </a:r>
                    <a:endParaRPr sz="1600" dirty="0">
                      <a:solidFill>
                        <a:srgbClr val="00E296"/>
                      </a:solidFill>
                      <a:latin typeface="Tahoma" panose="020B0604030504040204" pitchFamily="34" charset="0"/>
                      <a:ea typeface="Tahoma" panose="020B0604030504040204" pitchFamily="34" charset="0"/>
                      <a:cs typeface="Tahoma" panose="020B0604030504040204" pitchFamily="34" charset="0"/>
                      <a:sym typeface="Roboto Condensed"/>
                    </a:endParaRPr>
                  </a:p>
                </p:txBody>
              </p:sp>
              <p:pic>
                <p:nvPicPr>
                  <p:cNvPr id="679" name="Google Shape;679;p9"/>
                  <p:cNvPicPr preferRelativeResize="0"/>
                  <p:nvPr/>
                </p:nvPicPr>
                <p:blipFill rotWithShape="1">
                  <a:blip r:embed="rId30">
                    <a:alphaModFix/>
                    <a:duotone>
                      <a:schemeClr val="bg2">
                        <a:shade val="45000"/>
                        <a:satMod val="135000"/>
                      </a:schemeClr>
                      <a:prstClr val="white"/>
                    </a:duotone>
                  </a:blip>
                  <a:srcRect/>
                  <a:stretch/>
                </p:blipFill>
                <p:spPr>
                  <a:xfrm>
                    <a:off x="1903784" y="1952088"/>
                    <a:ext cx="499339" cy="407070"/>
                  </a:xfrm>
                  <a:prstGeom prst="rect">
                    <a:avLst/>
                  </a:prstGeom>
                  <a:noFill/>
                  <a:ln>
                    <a:noFill/>
                  </a:ln>
                </p:spPr>
              </p:pic>
              <p:grpSp>
                <p:nvGrpSpPr>
                  <p:cNvPr id="6" name="Group 5">
                    <a:extLst>
                      <a:ext uri="{FF2B5EF4-FFF2-40B4-BE49-F238E27FC236}">
                        <a16:creationId xmlns:a16="http://schemas.microsoft.com/office/drawing/2014/main" id="{48647D87-7A89-4516-9DE6-9A7F60D9B4F3}"/>
                      </a:ext>
                    </a:extLst>
                  </p:cNvPr>
                  <p:cNvGrpSpPr/>
                  <p:nvPr/>
                </p:nvGrpSpPr>
                <p:grpSpPr>
                  <a:xfrm>
                    <a:off x="2485596" y="1870495"/>
                    <a:ext cx="405275" cy="573145"/>
                    <a:chOff x="2517652" y="1870495"/>
                    <a:chExt cx="405275" cy="573145"/>
                  </a:xfrm>
                </p:grpSpPr>
                <p:pic>
                  <p:nvPicPr>
                    <p:cNvPr id="683" name="Google Shape;683;p9"/>
                    <p:cNvPicPr preferRelativeResize="0"/>
                    <p:nvPr/>
                  </p:nvPicPr>
                  <p:blipFill rotWithShape="1">
                    <a:blip r:embed="rId31">
                      <a:alphaModFix/>
                      <a:lum bright="70000" contrast="-70000"/>
                    </a:blip>
                    <a:srcRect l="30252" t="11857"/>
                    <a:stretch/>
                  </p:blipFill>
                  <p:spPr>
                    <a:xfrm>
                      <a:off x="2517652" y="2256417"/>
                      <a:ext cx="405275" cy="187223"/>
                    </a:xfrm>
                    <a:prstGeom prst="rect">
                      <a:avLst/>
                    </a:prstGeom>
                    <a:noFill/>
                    <a:ln>
                      <a:noFill/>
                    </a:ln>
                  </p:spPr>
                </p:pic>
                <p:pic>
                  <p:nvPicPr>
                    <p:cNvPr id="684" name="Google Shape;684;p9"/>
                    <p:cNvPicPr preferRelativeResize="0"/>
                    <p:nvPr/>
                  </p:nvPicPr>
                  <p:blipFill rotWithShape="1">
                    <a:blip r:embed="rId32">
                      <a:alphaModFix/>
                      <a:duotone>
                        <a:schemeClr val="bg2">
                          <a:shade val="45000"/>
                          <a:satMod val="135000"/>
                        </a:schemeClr>
                        <a:prstClr val="white"/>
                      </a:duotone>
                      <a:extLst>
                        <a:ext uri="{BEBA8EAE-BF5A-486C-A8C5-ECC9F3942E4B}">
                          <a14:imgProps xmlns:a14="http://schemas.microsoft.com/office/drawing/2010/main">
                            <a14:imgLayer r:embed="rId33">
                              <a14:imgEffect>
                                <a14:brightnessContrast bright="60000"/>
                              </a14:imgEffect>
                            </a14:imgLayer>
                          </a14:imgProps>
                        </a:ext>
                      </a:extLst>
                    </a:blip>
                    <a:srcRect l="6558" t="10587" r="72142" b="11723"/>
                    <a:stretch/>
                  </p:blipFill>
                  <p:spPr>
                    <a:xfrm>
                      <a:off x="2546832" y="1870495"/>
                      <a:ext cx="342613" cy="456819"/>
                    </a:xfrm>
                    <a:prstGeom prst="rect">
                      <a:avLst/>
                    </a:prstGeom>
                    <a:noFill/>
                    <a:ln>
                      <a:noFill/>
                    </a:ln>
                  </p:spPr>
                </p:pic>
              </p:grpSp>
              <p:grpSp>
                <p:nvGrpSpPr>
                  <p:cNvPr id="7" name="Group 6">
                    <a:extLst>
                      <a:ext uri="{FF2B5EF4-FFF2-40B4-BE49-F238E27FC236}">
                        <a16:creationId xmlns:a16="http://schemas.microsoft.com/office/drawing/2014/main" id="{7D3C78A6-DB2F-4F05-BBCA-C5209BF61645}"/>
                      </a:ext>
                    </a:extLst>
                  </p:cNvPr>
                  <p:cNvGrpSpPr/>
                  <p:nvPr/>
                </p:nvGrpSpPr>
                <p:grpSpPr>
                  <a:xfrm>
                    <a:off x="4027638" y="1990485"/>
                    <a:ext cx="342614" cy="418515"/>
                    <a:chOff x="4156239" y="1971636"/>
                    <a:chExt cx="342614" cy="418515"/>
                  </a:xfrm>
                </p:grpSpPr>
                <p:pic>
                  <p:nvPicPr>
                    <p:cNvPr id="681" name="Google Shape;681;p9"/>
                    <p:cNvPicPr preferRelativeResize="0"/>
                    <p:nvPr/>
                  </p:nvPicPr>
                  <p:blipFill rotWithShape="1">
                    <a:blip r:embed="rId34">
                      <a:alphaModFix/>
                      <a:duotone>
                        <a:schemeClr val="bg2">
                          <a:shade val="45000"/>
                          <a:satMod val="135000"/>
                        </a:schemeClr>
                        <a:prstClr val="white"/>
                      </a:duotone>
                      <a:extLst>
                        <a:ext uri="{BEBA8EAE-BF5A-486C-A8C5-ECC9F3942E4B}">
                          <a14:imgProps xmlns:a14="http://schemas.microsoft.com/office/drawing/2010/main">
                            <a14:imgLayer r:embed="rId35">
                              <a14:imgEffect>
                                <a14:brightnessContrast bright="100000"/>
                              </a14:imgEffect>
                            </a14:imgLayer>
                          </a14:imgProps>
                        </a:ext>
                      </a:extLst>
                    </a:blip>
                    <a:srcRect r="69400"/>
                    <a:stretch/>
                  </p:blipFill>
                  <p:spPr>
                    <a:xfrm>
                      <a:off x="4156239" y="1971636"/>
                      <a:ext cx="342614" cy="289832"/>
                    </a:xfrm>
                    <a:prstGeom prst="rect">
                      <a:avLst/>
                    </a:prstGeom>
                    <a:noFill/>
                    <a:ln>
                      <a:noFill/>
                    </a:ln>
                  </p:spPr>
                </p:pic>
                <p:pic>
                  <p:nvPicPr>
                    <p:cNvPr id="685" name="Google Shape;685;p9"/>
                    <p:cNvPicPr preferRelativeResize="0"/>
                    <p:nvPr/>
                  </p:nvPicPr>
                  <p:blipFill rotWithShape="1">
                    <a:blip r:embed="rId36">
                      <a:alphaModFix/>
                      <a:biLevel thresh="25000"/>
                      <a:extLst>
                        <a:ext uri="{BEBA8EAE-BF5A-486C-A8C5-ECC9F3942E4B}">
                          <a14:imgProps xmlns:a14="http://schemas.microsoft.com/office/drawing/2010/main">
                            <a14:imgLayer r:embed="rId35">
                              <a14:imgEffect>
                                <a14:brightnessContrast bright="72000"/>
                              </a14:imgEffect>
                            </a14:imgLayer>
                          </a14:imgProps>
                        </a:ext>
                      </a:extLst>
                    </a:blip>
                    <a:srcRect l="30511"/>
                    <a:stretch/>
                  </p:blipFill>
                  <p:spPr>
                    <a:xfrm>
                      <a:off x="4187773" y="2283267"/>
                      <a:ext cx="286926" cy="106884"/>
                    </a:xfrm>
                    <a:prstGeom prst="rect">
                      <a:avLst/>
                    </a:prstGeom>
                    <a:noFill/>
                    <a:ln>
                      <a:noFill/>
                    </a:ln>
                  </p:spPr>
                </p:pic>
              </p:grpSp>
              <p:pic>
                <p:nvPicPr>
                  <p:cNvPr id="689" name="Google Shape;689;p9"/>
                  <p:cNvPicPr preferRelativeResize="0"/>
                  <p:nvPr/>
                </p:nvPicPr>
                <p:blipFill rotWithShape="1">
                  <a:blip r:embed="rId37">
                    <a:alphaModFix/>
                    <a:duotone>
                      <a:schemeClr val="bg2">
                        <a:shade val="45000"/>
                        <a:satMod val="135000"/>
                      </a:schemeClr>
                      <a:prstClr val="white"/>
                    </a:duotone>
                    <a:extLst>
                      <a:ext uri="{BEBA8EAE-BF5A-486C-A8C5-ECC9F3942E4B}">
                        <a14:imgProps xmlns:a14="http://schemas.microsoft.com/office/drawing/2010/main">
                          <a14:imgLayer r:embed="rId38">
                            <a14:imgEffect>
                              <a14:brightnessContrast bright="90000"/>
                            </a14:imgEffect>
                          </a14:imgLayer>
                        </a14:imgProps>
                      </a:ext>
                    </a:extLst>
                  </a:blip>
                  <a:srcRect/>
                  <a:stretch/>
                </p:blipFill>
                <p:spPr>
                  <a:xfrm>
                    <a:off x="5510624" y="1986606"/>
                    <a:ext cx="339725" cy="363046"/>
                  </a:xfrm>
                  <a:prstGeom prst="rect">
                    <a:avLst/>
                  </a:prstGeom>
                  <a:noFill/>
                  <a:ln>
                    <a:noFill/>
                  </a:ln>
                </p:spPr>
              </p:pic>
              <p:pic>
                <p:nvPicPr>
                  <p:cNvPr id="690" name="Google Shape;690;p9"/>
                  <p:cNvPicPr preferRelativeResize="0"/>
                  <p:nvPr/>
                </p:nvPicPr>
                <p:blipFill rotWithShape="1">
                  <a:blip r:embed="rId39">
                    <a:alphaModFix/>
                    <a:duotone>
                      <a:schemeClr val="bg2">
                        <a:shade val="45000"/>
                        <a:satMod val="135000"/>
                      </a:schemeClr>
                      <a:prstClr val="white"/>
                    </a:duotone>
                    <a:extLst>
                      <a:ext uri="{BEBA8EAE-BF5A-486C-A8C5-ECC9F3942E4B}">
                        <a14:imgProps xmlns:a14="http://schemas.microsoft.com/office/drawing/2010/main">
                          <a14:imgLayer r:embed="rId40">
                            <a14:imgEffect>
                              <a14:brightnessContrast bright="51000"/>
                            </a14:imgEffect>
                          </a14:imgLayer>
                        </a14:imgProps>
                      </a:ext>
                    </a:extLst>
                  </a:blip>
                  <a:srcRect/>
                  <a:stretch/>
                </p:blipFill>
                <p:spPr>
                  <a:xfrm>
                    <a:off x="3628596" y="1993648"/>
                    <a:ext cx="267790" cy="315904"/>
                  </a:xfrm>
                  <a:prstGeom prst="rect">
                    <a:avLst/>
                  </a:prstGeom>
                  <a:noFill/>
                  <a:ln>
                    <a:noFill/>
                  </a:ln>
                </p:spPr>
              </p:pic>
              <p:pic>
                <p:nvPicPr>
                  <p:cNvPr id="691" name="Google Shape;691;p9"/>
                  <p:cNvPicPr preferRelativeResize="0"/>
                  <p:nvPr/>
                </p:nvPicPr>
                <p:blipFill rotWithShape="1">
                  <a:blip r:embed="rId41">
                    <a:alphaModFix/>
                    <a:duotone>
                      <a:schemeClr val="bg2">
                        <a:shade val="45000"/>
                        <a:satMod val="135000"/>
                      </a:schemeClr>
                      <a:prstClr val="white"/>
                    </a:duotone>
                    <a:extLst>
                      <a:ext uri="{BEBA8EAE-BF5A-486C-A8C5-ECC9F3942E4B}">
                        <a14:imgProps xmlns:a14="http://schemas.microsoft.com/office/drawing/2010/main">
                          <a14:imgLayer r:embed="rId42">
                            <a14:imgEffect>
                              <a14:brightnessContrast bright="84000"/>
                            </a14:imgEffect>
                          </a14:imgLayer>
                        </a14:imgProps>
                      </a:ext>
                    </a:extLst>
                  </a:blip>
                  <a:srcRect/>
                  <a:stretch/>
                </p:blipFill>
                <p:spPr>
                  <a:xfrm>
                    <a:off x="2887821" y="1968141"/>
                    <a:ext cx="686658" cy="413625"/>
                  </a:xfrm>
                  <a:prstGeom prst="rect">
                    <a:avLst/>
                  </a:prstGeom>
                  <a:noFill/>
                  <a:ln>
                    <a:noFill/>
                  </a:ln>
                </p:spPr>
              </p:pic>
              <p:pic>
                <p:nvPicPr>
                  <p:cNvPr id="692" name="Google Shape;692;p9"/>
                  <p:cNvPicPr preferRelativeResize="0"/>
                  <p:nvPr/>
                </p:nvPicPr>
                <p:blipFill rotWithShape="1">
                  <a:blip r:embed="rId43"/>
                  <a:srcRect/>
                  <a:stretch/>
                </p:blipFill>
                <p:spPr>
                  <a:xfrm>
                    <a:off x="6756634" y="2014824"/>
                    <a:ext cx="321379" cy="290478"/>
                  </a:xfrm>
                  <a:prstGeom prst="rect">
                    <a:avLst/>
                  </a:prstGeom>
                  <a:noFill/>
                  <a:ln>
                    <a:noFill/>
                  </a:ln>
                </p:spPr>
              </p:pic>
              <p:pic>
                <p:nvPicPr>
                  <p:cNvPr id="693" name="Google Shape;693;p9"/>
                  <p:cNvPicPr preferRelativeResize="0"/>
                  <p:nvPr/>
                </p:nvPicPr>
                <p:blipFill rotWithShape="1">
                  <a:blip r:embed="rId44">
                    <a:alphaModFix/>
                    <a:biLevel thresh="25000"/>
                  </a:blip>
                  <a:srcRect/>
                  <a:stretch/>
                </p:blipFill>
                <p:spPr>
                  <a:xfrm>
                    <a:off x="6007239" y="2021664"/>
                    <a:ext cx="609749" cy="308940"/>
                  </a:xfrm>
                  <a:prstGeom prst="rect">
                    <a:avLst/>
                  </a:prstGeom>
                  <a:noFill/>
                  <a:ln>
                    <a:noFill/>
                  </a:ln>
                </p:spPr>
              </p:pic>
              <p:grpSp>
                <p:nvGrpSpPr>
                  <p:cNvPr id="8" name="Group 7">
                    <a:extLst>
                      <a:ext uri="{FF2B5EF4-FFF2-40B4-BE49-F238E27FC236}">
                        <a16:creationId xmlns:a16="http://schemas.microsoft.com/office/drawing/2014/main" id="{9134A1EE-6FA6-45E6-B396-B9E836EACC92}"/>
                      </a:ext>
                    </a:extLst>
                  </p:cNvPr>
                  <p:cNvGrpSpPr/>
                  <p:nvPr/>
                </p:nvGrpSpPr>
                <p:grpSpPr>
                  <a:xfrm>
                    <a:off x="4884040" y="1986606"/>
                    <a:ext cx="526157" cy="409455"/>
                    <a:chOff x="5338907" y="1988175"/>
                    <a:chExt cx="526157" cy="409455"/>
                  </a:xfrm>
                </p:grpSpPr>
                <p:pic>
                  <p:nvPicPr>
                    <p:cNvPr id="688" name="Google Shape;688;p9"/>
                    <p:cNvPicPr preferRelativeResize="0"/>
                    <p:nvPr/>
                  </p:nvPicPr>
                  <p:blipFill rotWithShape="1">
                    <a:blip r:embed="rId45">
                      <a:alphaModFix/>
                      <a:duotone>
                        <a:schemeClr val="bg2">
                          <a:shade val="45000"/>
                          <a:satMod val="135000"/>
                        </a:schemeClr>
                        <a:prstClr val="white"/>
                      </a:duotone>
                      <a:extLst>
                        <a:ext uri="{BEBA8EAE-BF5A-486C-A8C5-ECC9F3942E4B}">
                          <a14:imgProps xmlns:a14="http://schemas.microsoft.com/office/drawing/2010/main">
                            <a14:imgLayer r:embed="rId46">
                              <a14:imgEffect>
                                <a14:brightnessContrast bright="66000"/>
                              </a14:imgEffect>
                            </a14:imgLayer>
                          </a14:imgProps>
                        </a:ext>
                      </a:extLst>
                    </a:blip>
                    <a:srcRect l="23663" t="23603" b="23404"/>
                    <a:stretch/>
                  </p:blipFill>
                  <p:spPr>
                    <a:xfrm>
                      <a:off x="5338907" y="2206485"/>
                      <a:ext cx="526157" cy="191145"/>
                    </a:xfrm>
                    <a:prstGeom prst="rect">
                      <a:avLst/>
                    </a:prstGeom>
                    <a:noFill/>
                    <a:ln>
                      <a:noFill/>
                    </a:ln>
                  </p:spPr>
                </p:pic>
                <p:pic>
                  <p:nvPicPr>
                    <p:cNvPr id="694" name="Google Shape;694;p9"/>
                    <p:cNvPicPr preferRelativeResize="0"/>
                    <p:nvPr/>
                  </p:nvPicPr>
                  <p:blipFill rotWithShape="1">
                    <a:blip r:embed="rId47">
                      <a:alphaModFix/>
                      <a:duotone>
                        <a:schemeClr val="bg2">
                          <a:shade val="45000"/>
                          <a:satMod val="135000"/>
                        </a:schemeClr>
                        <a:prstClr val="white"/>
                      </a:duotone>
                      <a:extLst>
                        <a:ext uri="{BEBA8EAE-BF5A-486C-A8C5-ECC9F3942E4B}">
                          <a14:imgProps xmlns:a14="http://schemas.microsoft.com/office/drawing/2010/main">
                            <a14:imgLayer r:embed="rId48">
                              <a14:imgEffect>
                                <a14:brightnessContrast bright="48000"/>
                              </a14:imgEffect>
                            </a14:imgLayer>
                          </a14:imgProps>
                        </a:ext>
                      </a:extLst>
                    </a:blip>
                    <a:srcRect/>
                    <a:stretch/>
                  </p:blipFill>
                  <p:spPr>
                    <a:xfrm>
                      <a:off x="5482890" y="1988175"/>
                      <a:ext cx="265176" cy="265176"/>
                    </a:xfrm>
                    <a:prstGeom prst="rect">
                      <a:avLst/>
                    </a:prstGeom>
                    <a:noFill/>
                    <a:ln>
                      <a:noFill/>
                    </a:ln>
                  </p:spPr>
                </p:pic>
              </p:grpSp>
            </p:grpSp>
            <p:sp>
              <p:nvSpPr>
                <p:cNvPr id="131" name="Freeform: Shape 130">
                  <a:extLst>
                    <a:ext uri="{FF2B5EF4-FFF2-40B4-BE49-F238E27FC236}">
                      <a16:creationId xmlns:a16="http://schemas.microsoft.com/office/drawing/2014/main" id="{D74D6C5F-1BBD-4833-852F-6E8A0462EADC}"/>
                    </a:ext>
                  </a:extLst>
                </p:cNvPr>
                <p:cNvSpPr/>
                <p:nvPr/>
              </p:nvSpPr>
              <p:spPr bwMode="auto">
                <a:xfrm>
                  <a:off x="1884815" y="2582921"/>
                  <a:ext cx="5372100" cy="0"/>
                </a:xfrm>
                <a:custGeom>
                  <a:avLst/>
                  <a:gdLst>
                    <a:gd name="connsiteX0" fmla="*/ 0 w 5372100"/>
                    <a:gd name="connsiteY0" fmla="*/ 0 h 0"/>
                    <a:gd name="connsiteX1" fmla="*/ 5372100 w 5372100"/>
                    <a:gd name="connsiteY1" fmla="*/ 0 h 0"/>
                  </a:gdLst>
                  <a:ahLst/>
                  <a:cxnLst>
                    <a:cxn ang="0">
                      <a:pos x="connsiteX0" y="connsiteY0"/>
                    </a:cxn>
                    <a:cxn ang="0">
                      <a:pos x="connsiteX1" y="connsiteY1"/>
                    </a:cxn>
                  </a:cxnLst>
                  <a:rect l="l" t="t" r="r" b="b"/>
                  <a:pathLst>
                    <a:path w="5372100">
                      <a:moveTo>
                        <a:pt x="0" y="0"/>
                      </a:moveTo>
                      <a:lnTo>
                        <a:pt x="5372100" y="0"/>
                      </a:lnTo>
                    </a:path>
                  </a:pathLst>
                </a:custGeom>
                <a:noFill/>
                <a:ln w="12700">
                  <a:gradFill>
                    <a:gsLst>
                      <a:gs pos="70000">
                        <a:srgbClr val="00E296"/>
                      </a:gs>
                      <a:gs pos="100000">
                        <a:srgbClr val="00E296">
                          <a:alpha val="0"/>
                        </a:srgbClr>
                      </a:gs>
                    </a:gsLst>
                    <a:lin ang="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grpSp>
        </p:grpSp>
        <p:grpSp>
          <p:nvGrpSpPr>
            <p:cNvPr id="10" name="Graphic 75">
              <a:extLst>
                <a:ext uri="{FF2B5EF4-FFF2-40B4-BE49-F238E27FC236}">
                  <a16:creationId xmlns:a16="http://schemas.microsoft.com/office/drawing/2014/main" id="{8E4D4497-67AB-4A0E-96F0-23E68541178B}"/>
                </a:ext>
              </a:extLst>
            </p:cNvPr>
            <p:cNvGrpSpPr/>
            <p:nvPr/>
          </p:nvGrpSpPr>
          <p:grpSpPr>
            <a:xfrm>
              <a:off x="1986092" y="1950151"/>
              <a:ext cx="356680" cy="320530"/>
              <a:chOff x="1795220" y="1777478"/>
              <a:chExt cx="1219231" cy="1095660"/>
            </a:xfrm>
            <a:solidFill>
              <a:schemeClr val="accent1"/>
            </a:solidFill>
          </p:grpSpPr>
          <p:sp>
            <p:nvSpPr>
              <p:cNvPr id="15" name="Freeform: Shape 14">
                <a:extLst>
                  <a:ext uri="{FF2B5EF4-FFF2-40B4-BE49-F238E27FC236}">
                    <a16:creationId xmlns:a16="http://schemas.microsoft.com/office/drawing/2014/main" id="{7EA80A6E-F055-4100-895F-7ADD25DE5E7B}"/>
                  </a:ext>
                </a:extLst>
              </p:cNvPr>
              <p:cNvSpPr/>
              <p:nvPr/>
            </p:nvSpPr>
            <p:spPr>
              <a:xfrm>
                <a:off x="1795220" y="1777478"/>
                <a:ext cx="1219231" cy="1095660"/>
              </a:xfrm>
              <a:custGeom>
                <a:avLst/>
                <a:gdLst>
                  <a:gd name="connsiteX0" fmla="*/ 1204594 w 1219231"/>
                  <a:gd name="connsiteY0" fmla="*/ 491681 h 1095660"/>
                  <a:gd name="connsiteX1" fmla="*/ 954086 w 1219231"/>
                  <a:gd name="connsiteY1" fmla="*/ 56007 h 1095660"/>
                  <a:gd name="connsiteX2" fmla="*/ 860169 w 1219231"/>
                  <a:gd name="connsiteY2" fmla="*/ 0 h 1095660"/>
                  <a:gd name="connsiteX3" fmla="*/ 359059 w 1219231"/>
                  <a:gd name="connsiteY3" fmla="*/ 0 h 1095660"/>
                  <a:gd name="connsiteX4" fmla="*/ 265143 w 1219231"/>
                  <a:gd name="connsiteY4" fmla="*/ 56007 h 1095660"/>
                  <a:gd name="connsiteX5" fmla="*/ 14540 w 1219231"/>
                  <a:gd name="connsiteY5" fmla="*/ 490538 h 1095660"/>
                  <a:gd name="connsiteX6" fmla="*/ 14540 w 1219231"/>
                  <a:gd name="connsiteY6" fmla="*/ 599504 h 1095660"/>
                  <a:gd name="connsiteX7" fmla="*/ 265048 w 1219231"/>
                  <a:gd name="connsiteY7" fmla="*/ 1037654 h 1095660"/>
                  <a:gd name="connsiteX8" fmla="*/ 358964 w 1219231"/>
                  <a:gd name="connsiteY8" fmla="*/ 1095661 h 1095660"/>
                  <a:gd name="connsiteX9" fmla="*/ 860074 w 1219231"/>
                  <a:gd name="connsiteY9" fmla="*/ 1095661 h 1095660"/>
                  <a:gd name="connsiteX10" fmla="*/ 954086 w 1219231"/>
                  <a:gd name="connsiteY10" fmla="*/ 1037939 h 1095660"/>
                  <a:gd name="connsiteX11" fmla="*/ 1204594 w 1219231"/>
                  <a:gd name="connsiteY11" fmla="*/ 602266 h 1095660"/>
                  <a:gd name="connsiteX12" fmla="*/ 1204594 w 1219231"/>
                  <a:gd name="connsiteY12" fmla="*/ 491681 h 109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31" h="1095660">
                    <a:moveTo>
                      <a:pt x="1204594" y="491681"/>
                    </a:moveTo>
                    <a:lnTo>
                      <a:pt x="954086" y="56007"/>
                    </a:lnTo>
                    <a:cubicBezTo>
                      <a:pt x="934918" y="22014"/>
                      <a:pt x="899188" y="707"/>
                      <a:pt x="860169" y="0"/>
                    </a:cubicBezTo>
                    <a:lnTo>
                      <a:pt x="359059" y="0"/>
                    </a:lnTo>
                    <a:cubicBezTo>
                      <a:pt x="320035" y="688"/>
                      <a:pt x="284297" y="22000"/>
                      <a:pt x="265143" y="56007"/>
                    </a:cubicBezTo>
                    <a:lnTo>
                      <a:pt x="14540" y="490538"/>
                    </a:lnTo>
                    <a:cubicBezTo>
                      <a:pt x="-4847" y="524272"/>
                      <a:pt x="-4847" y="565769"/>
                      <a:pt x="14540" y="599504"/>
                    </a:cubicBezTo>
                    <a:lnTo>
                      <a:pt x="265048" y="1037654"/>
                    </a:lnTo>
                    <a:cubicBezTo>
                      <a:pt x="284005" y="1072134"/>
                      <a:pt x="319649" y="1094146"/>
                      <a:pt x="358964" y="1095661"/>
                    </a:cubicBezTo>
                    <a:lnTo>
                      <a:pt x="860074" y="1095661"/>
                    </a:lnTo>
                    <a:cubicBezTo>
                      <a:pt x="899388" y="1094308"/>
                      <a:pt x="935095" y="1072391"/>
                      <a:pt x="954086" y="1037939"/>
                    </a:cubicBezTo>
                    <a:lnTo>
                      <a:pt x="1204594" y="602266"/>
                    </a:lnTo>
                    <a:cubicBezTo>
                      <a:pt x="1224110" y="567988"/>
                      <a:pt x="1224110" y="525958"/>
                      <a:pt x="1204594" y="491681"/>
                    </a:cubicBezTo>
                    <a:close/>
                  </a:path>
                </a:pathLst>
              </a:custGeom>
              <a:solidFill>
                <a:schemeClr val="bg1"/>
              </a:solidFill>
              <a:ln w="9525" cap="flat">
                <a:noFill/>
                <a:prstDash val="solid"/>
                <a:miter/>
              </a:ln>
            </p:spPr>
            <p:txBody>
              <a:bodyPr rtlCol="0" anchor="ctr"/>
              <a:lstStyle/>
              <a:p>
                <a:endParaRPr lang="ru-RU"/>
              </a:p>
            </p:txBody>
          </p:sp>
          <p:sp>
            <p:nvSpPr>
              <p:cNvPr id="16" name="Freeform: Shape 15">
                <a:extLst>
                  <a:ext uri="{FF2B5EF4-FFF2-40B4-BE49-F238E27FC236}">
                    <a16:creationId xmlns:a16="http://schemas.microsoft.com/office/drawing/2014/main" id="{4D91DD81-3DA5-4600-8766-EC85EEA57249}"/>
                  </a:ext>
                </a:extLst>
              </p:cNvPr>
              <p:cNvSpPr/>
              <p:nvPr/>
            </p:nvSpPr>
            <p:spPr>
              <a:xfrm>
                <a:off x="2161899" y="2067991"/>
                <a:ext cx="784002" cy="804862"/>
              </a:xfrm>
              <a:custGeom>
                <a:avLst/>
                <a:gdLst>
                  <a:gd name="connsiteX0" fmla="*/ 487013 w 784002"/>
                  <a:gd name="connsiteY0" fmla="*/ 108966 h 804862"/>
                  <a:gd name="connsiteX1" fmla="*/ 242888 w 784002"/>
                  <a:gd name="connsiteY1" fmla="*/ 0 h 804862"/>
                  <a:gd name="connsiteX2" fmla="*/ 9525 w 784002"/>
                  <a:gd name="connsiteY2" fmla="*/ 126778 h 804862"/>
                  <a:gd name="connsiteX3" fmla="*/ 0 w 784002"/>
                  <a:gd name="connsiteY3" fmla="*/ 406146 h 804862"/>
                  <a:gd name="connsiteX4" fmla="*/ 398431 w 784002"/>
                  <a:gd name="connsiteY4" fmla="*/ 804863 h 804862"/>
                  <a:gd name="connsiteX5" fmla="*/ 493681 w 784002"/>
                  <a:gd name="connsiteY5" fmla="*/ 804863 h 804862"/>
                  <a:gd name="connsiteX6" fmla="*/ 587693 w 784002"/>
                  <a:gd name="connsiteY6" fmla="*/ 747141 h 804862"/>
                  <a:gd name="connsiteX7" fmla="*/ 784003 w 784002"/>
                  <a:gd name="connsiteY7" fmla="*/ 405670 h 80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4002" h="804862">
                    <a:moveTo>
                      <a:pt x="487013" y="108966"/>
                    </a:moveTo>
                    <a:lnTo>
                      <a:pt x="242888" y="0"/>
                    </a:lnTo>
                    <a:lnTo>
                      <a:pt x="9525" y="126778"/>
                    </a:lnTo>
                    <a:lnTo>
                      <a:pt x="0" y="406146"/>
                    </a:lnTo>
                    <a:lnTo>
                      <a:pt x="398431" y="804863"/>
                    </a:lnTo>
                    <a:lnTo>
                      <a:pt x="493681" y="804863"/>
                    </a:lnTo>
                    <a:cubicBezTo>
                      <a:pt x="532994" y="803510"/>
                      <a:pt x="568702" y="781593"/>
                      <a:pt x="587693" y="747141"/>
                    </a:cubicBezTo>
                    <a:lnTo>
                      <a:pt x="784003" y="405670"/>
                    </a:lnTo>
                    <a:close/>
                  </a:path>
                </a:pathLst>
              </a:custGeom>
              <a:solidFill>
                <a:srgbClr val="000000">
                  <a:alpha val="7000"/>
                </a:srgbClr>
              </a:solidFill>
              <a:ln w="9525" cap="flat">
                <a:noFill/>
                <a:prstDash val="solid"/>
                <a:miter/>
              </a:ln>
            </p:spPr>
            <p:txBody>
              <a:bodyPr rtlCol="0" anchor="ctr"/>
              <a:lstStyle/>
              <a:p>
                <a:endParaRPr lang="ru-RU"/>
              </a:p>
            </p:txBody>
          </p:sp>
          <p:sp>
            <p:nvSpPr>
              <p:cNvPr id="18" name="Freeform: Shape 17">
                <a:extLst>
                  <a:ext uri="{FF2B5EF4-FFF2-40B4-BE49-F238E27FC236}">
                    <a16:creationId xmlns:a16="http://schemas.microsoft.com/office/drawing/2014/main" id="{15144109-0F28-49A6-AF5A-535612BEC65D}"/>
                  </a:ext>
                </a:extLst>
              </p:cNvPr>
              <p:cNvSpPr/>
              <p:nvPr/>
            </p:nvSpPr>
            <p:spPr>
              <a:xfrm>
                <a:off x="2153803" y="2039047"/>
                <a:ext cx="501967" cy="572265"/>
              </a:xfrm>
              <a:custGeom>
                <a:avLst/>
                <a:gdLst>
                  <a:gd name="connsiteX0" fmla="*/ 489109 w 501967"/>
                  <a:gd name="connsiteY0" fmla="*/ 133718 h 572265"/>
                  <a:gd name="connsiteX1" fmla="*/ 263842 w 501967"/>
                  <a:gd name="connsiteY1" fmla="*/ 3416 h 572265"/>
                  <a:gd name="connsiteX2" fmla="*/ 238125 w 501967"/>
                  <a:gd name="connsiteY2" fmla="*/ 3416 h 572265"/>
                  <a:gd name="connsiteX3" fmla="*/ 12859 w 501967"/>
                  <a:gd name="connsiteY3" fmla="*/ 133718 h 572265"/>
                  <a:gd name="connsiteX4" fmla="*/ 0 w 501967"/>
                  <a:gd name="connsiteY4" fmla="*/ 156007 h 572265"/>
                  <a:gd name="connsiteX5" fmla="*/ 0 w 501967"/>
                  <a:gd name="connsiteY5" fmla="*/ 416325 h 572265"/>
                  <a:gd name="connsiteX6" fmla="*/ 12859 w 501967"/>
                  <a:gd name="connsiteY6" fmla="*/ 438518 h 572265"/>
                  <a:gd name="connsiteX7" fmla="*/ 238125 w 501967"/>
                  <a:gd name="connsiteY7" fmla="*/ 568820 h 572265"/>
                  <a:gd name="connsiteX8" fmla="*/ 263842 w 501967"/>
                  <a:gd name="connsiteY8" fmla="*/ 568820 h 572265"/>
                  <a:gd name="connsiteX9" fmla="*/ 489109 w 501967"/>
                  <a:gd name="connsiteY9" fmla="*/ 438518 h 572265"/>
                  <a:gd name="connsiteX10" fmla="*/ 501967 w 501967"/>
                  <a:gd name="connsiteY10" fmla="*/ 416230 h 572265"/>
                  <a:gd name="connsiteX11" fmla="*/ 501967 w 501967"/>
                  <a:gd name="connsiteY11" fmla="*/ 156007 h 572265"/>
                  <a:gd name="connsiteX12" fmla="*/ 489109 w 501967"/>
                  <a:gd name="connsiteY12" fmla="*/ 133718 h 572265"/>
                  <a:gd name="connsiteX13" fmla="*/ 458438 w 501967"/>
                  <a:gd name="connsiteY13" fmla="*/ 391369 h 572265"/>
                  <a:gd name="connsiteX14" fmla="*/ 379762 w 501967"/>
                  <a:gd name="connsiteY14" fmla="*/ 345935 h 572265"/>
                  <a:gd name="connsiteX15" fmla="*/ 379762 w 501967"/>
                  <a:gd name="connsiteY15" fmla="*/ 226301 h 572265"/>
                  <a:gd name="connsiteX16" fmla="*/ 263557 w 501967"/>
                  <a:gd name="connsiteY16" fmla="*/ 292976 h 572265"/>
                  <a:gd name="connsiteX17" fmla="*/ 263557 w 501967"/>
                  <a:gd name="connsiteY17" fmla="*/ 427564 h 572265"/>
                  <a:gd name="connsiteX18" fmla="*/ 367189 w 501967"/>
                  <a:gd name="connsiteY18" fmla="*/ 367747 h 572265"/>
                  <a:gd name="connsiteX19" fmla="*/ 445865 w 501967"/>
                  <a:gd name="connsiteY19" fmla="*/ 413182 h 572265"/>
                  <a:gd name="connsiteX20" fmla="*/ 250984 w 501967"/>
                  <a:gd name="connsiteY20" fmla="*/ 525672 h 572265"/>
                  <a:gd name="connsiteX21" fmla="*/ 56102 w 501967"/>
                  <a:gd name="connsiteY21" fmla="*/ 413182 h 572265"/>
                  <a:gd name="connsiteX22" fmla="*/ 134779 w 501967"/>
                  <a:gd name="connsiteY22" fmla="*/ 367747 h 572265"/>
                  <a:gd name="connsiteX23" fmla="*/ 238411 w 501967"/>
                  <a:gd name="connsiteY23" fmla="*/ 427564 h 572265"/>
                  <a:gd name="connsiteX24" fmla="*/ 238411 w 501967"/>
                  <a:gd name="connsiteY24" fmla="*/ 293357 h 572265"/>
                  <a:gd name="connsiteX25" fmla="*/ 122206 w 501967"/>
                  <a:gd name="connsiteY25" fmla="*/ 226682 h 572265"/>
                  <a:gd name="connsiteX26" fmla="*/ 122206 w 501967"/>
                  <a:gd name="connsiteY26" fmla="*/ 345935 h 572265"/>
                  <a:gd name="connsiteX27" fmla="*/ 43529 w 501967"/>
                  <a:gd name="connsiteY27" fmla="*/ 391369 h 572265"/>
                  <a:gd name="connsiteX28" fmla="*/ 43529 w 501967"/>
                  <a:gd name="connsiteY28" fmla="*/ 166389 h 572265"/>
                  <a:gd name="connsiteX29" fmla="*/ 238411 w 501967"/>
                  <a:gd name="connsiteY29" fmla="*/ 53899 h 572265"/>
                  <a:gd name="connsiteX30" fmla="*/ 238411 w 501967"/>
                  <a:gd name="connsiteY30" fmla="*/ 144672 h 572265"/>
                  <a:gd name="connsiteX31" fmla="*/ 134779 w 501967"/>
                  <a:gd name="connsiteY31" fmla="*/ 204584 h 572265"/>
                  <a:gd name="connsiteX32" fmla="*/ 250984 w 501967"/>
                  <a:gd name="connsiteY32" fmla="*/ 271259 h 572265"/>
                  <a:gd name="connsiteX33" fmla="*/ 367189 w 501967"/>
                  <a:gd name="connsiteY33" fmla="*/ 204584 h 572265"/>
                  <a:gd name="connsiteX34" fmla="*/ 263557 w 501967"/>
                  <a:gd name="connsiteY34" fmla="*/ 144672 h 572265"/>
                  <a:gd name="connsiteX35" fmla="*/ 263557 w 501967"/>
                  <a:gd name="connsiteY35" fmla="*/ 53899 h 572265"/>
                  <a:gd name="connsiteX36" fmla="*/ 458438 w 501967"/>
                  <a:gd name="connsiteY36" fmla="*/ 166389 h 572265"/>
                  <a:gd name="connsiteX37" fmla="*/ 458438 w 501967"/>
                  <a:gd name="connsiteY37" fmla="*/ 391369 h 57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1967" h="572265">
                    <a:moveTo>
                      <a:pt x="489109" y="133718"/>
                    </a:moveTo>
                    <a:lnTo>
                      <a:pt x="263842" y="3416"/>
                    </a:lnTo>
                    <a:cubicBezTo>
                      <a:pt x="255875" y="-1139"/>
                      <a:pt x="246093" y="-1139"/>
                      <a:pt x="238125" y="3416"/>
                    </a:cubicBezTo>
                    <a:lnTo>
                      <a:pt x="12859" y="133718"/>
                    </a:lnTo>
                    <a:cubicBezTo>
                      <a:pt x="4897" y="138315"/>
                      <a:pt x="-6" y="146813"/>
                      <a:pt x="0" y="156007"/>
                    </a:cubicBezTo>
                    <a:lnTo>
                      <a:pt x="0" y="416325"/>
                    </a:lnTo>
                    <a:cubicBezTo>
                      <a:pt x="9" y="425490"/>
                      <a:pt x="4912" y="433953"/>
                      <a:pt x="12859" y="438518"/>
                    </a:cubicBezTo>
                    <a:lnTo>
                      <a:pt x="238125" y="568820"/>
                    </a:lnTo>
                    <a:cubicBezTo>
                      <a:pt x="246082" y="573414"/>
                      <a:pt x="255885" y="573414"/>
                      <a:pt x="263842" y="568820"/>
                    </a:cubicBezTo>
                    <a:lnTo>
                      <a:pt x="489109" y="438518"/>
                    </a:lnTo>
                    <a:cubicBezTo>
                      <a:pt x="497085" y="433936"/>
                      <a:pt x="501993" y="425429"/>
                      <a:pt x="501967" y="416230"/>
                    </a:cubicBezTo>
                    <a:lnTo>
                      <a:pt x="501967" y="156007"/>
                    </a:lnTo>
                    <a:cubicBezTo>
                      <a:pt x="501973" y="146813"/>
                      <a:pt x="497071" y="138315"/>
                      <a:pt x="489109" y="133718"/>
                    </a:cubicBezTo>
                    <a:close/>
                    <a:moveTo>
                      <a:pt x="458438" y="391369"/>
                    </a:moveTo>
                    <a:lnTo>
                      <a:pt x="379762" y="345935"/>
                    </a:lnTo>
                    <a:lnTo>
                      <a:pt x="379762" y="226301"/>
                    </a:lnTo>
                    <a:lnTo>
                      <a:pt x="263557" y="292976"/>
                    </a:lnTo>
                    <a:lnTo>
                      <a:pt x="263557" y="427564"/>
                    </a:lnTo>
                    <a:lnTo>
                      <a:pt x="367189" y="367747"/>
                    </a:lnTo>
                    <a:lnTo>
                      <a:pt x="445865" y="413182"/>
                    </a:lnTo>
                    <a:lnTo>
                      <a:pt x="250984" y="525672"/>
                    </a:lnTo>
                    <a:lnTo>
                      <a:pt x="56102" y="413182"/>
                    </a:lnTo>
                    <a:lnTo>
                      <a:pt x="134779" y="367747"/>
                    </a:lnTo>
                    <a:lnTo>
                      <a:pt x="238411" y="427564"/>
                    </a:lnTo>
                    <a:lnTo>
                      <a:pt x="238411" y="293357"/>
                    </a:lnTo>
                    <a:lnTo>
                      <a:pt x="122206" y="226682"/>
                    </a:lnTo>
                    <a:lnTo>
                      <a:pt x="122206" y="345935"/>
                    </a:lnTo>
                    <a:lnTo>
                      <a:pt x="43529" y="391369"/>
                    </a:lnTo>
                    <a:lnTo>
                      <a:pt x="43529" y="166389"/>
                    </a:lnTo>
                    <a:lnTo>
                      <a:pt x="238411" y="53899"/>
                    </a:lnTo>
                    <a:lnTo>
                      <a:pt x="238411" y="144672"/>
                    </a:lnTo>
                    <a:lnTo>
                      <a:pt x="134779" y="204584"/>
                    </a:lnTo>
                    <a:lnTo>
                      <a:pt x="250984" y="271259"/>
                    </a:lnTo>
                    <a:lnTo>
                      <a:pt x="367189" y="204584"/>
                    </a:lnTo>
                    <a:lnTo>
                      <a:pt x="263557" y="144672"/>
                    </a:lnTo>
                    <a:lnTo>
                      <a:pt x="263557" y="53899"/>
                    </a:lnTo>
                    <a:lnTo>
                      <a:pt x="458438" y="166389"/>
                    </a:lnTo>
                    <a:lnTo>
                      <a:pt x="458438" y="391369"/>
                    </a:lnTo>
                    <a:close/>
                  </a:path>
                </a:pathLst>
              </a:custGeom>
              <a:solidFill>
                <a:srgbClr val="003738"/>
              </a:solidFill>
              <a:ln w="9525" cap="flat">
                <a:noFill/>
                <a:prstDash val="solid"/>
                <a:miter/>
              </a:ln>
            </p:spPr>
            <p:txBody>
              <a:bodyPr rtlCol="0" anchor="ctr"/>
              <a:lstStyle/>
              <a:p>
                <a:endParaRPr lang="ru-RU"/>
              </a:p>
            </p:txBody>
          </p:sp>
        </p:grpSp>
      </p:grpSp>
      <p:sp>
        <p:nvSpPr>
          <p:cNvPr id="79" name="Title 1">
            <a:extLst>
              <a:ext uri="{FF2B5EF4-FFF2-40B4-BE49-F238E27FC236}">
                <a16:creationId xmlns:a16="http://schemas.microsoft.com/office/drawing/2014/main" id="{B5AA697B-4704-47F1-BFAA-7ABAD3336717}"/>
              </a:ext>
            </a:extLst>
          </p:cNvPr>
          <p:cNvSpPr txBox="1">
            <a:spLocks/>
          </p:cNvSpPr>
          <p:nvPr/>
        </p:nvSpPr>
        <p:spPr>
          <a:xfrm>
            <a:off x="360000" y="171451"/>
            <a:ext cx="8363938" cy="49244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altLang="ko-KR" sz="3200" dirty="0"/>
              <a:t>Kasten for Kubernetes</a:t>
            </a:r>
            <a:endParaRPr lang="ko-KR" altLang="en-US" sz="3200" dirty="0"/>
          </a:p>
        </p:txBody>
      </p:sp>
    </p:spTree>
    <p:extLst>
      <p:ext uri="{BB962C8B-B14F-4D97-AF65-F5344CB8AC3E}">
        <p14:creationId xmlns:p14="http://schemas.microsoft.com/office/powerpoint/2010/main" val="181486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6" presetClass="entr" presetSubtype="2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barn(inHorizontal)">
                                      <p:cBhvr>
                                        <p:cTn id="23" dur="500"/>
                                        <p:tgtEl>
                                          <p:spTgt spid="2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2796DB8-D9F4-4CA2-8B74-AB5DA234FED9}"/>
              </a:ext>
            </a:extLst>
          </p:cNvPr>
          <p:cNvSpPr txBox="1">
            <a:spLocks/>
          </p:cNvSpPr>
          <p:nvPr/>
        </p:nvSpPr>
        <p:spPr>
          <a:xfrm>
            <a:off x="360000" y="171451"/>
            <a:ext cx="8363938" cy="49244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altLang="ko-KR" sz="3200" dirty="0"/>
              <a:t>Veeam Backup for Azure</a:t>
            </a:r>
            <a:endParaRPr lang="ko-KR" altLang="en-US" sz="3200" dirty="0"/>
          </a:p>
        </p:txBody>
      </p:sp>
      <p:grpSp>
        <p:nvGrpSpPr>
          <p:cNvPr id="25" name="Group 3">
            <a:extLst>
              <a:ext uri="{FF2B5EF4-FFF2-40B4-BE49-F238E27FC236}">
                <a16:creationId xmlns:a16="http://schemas.microsoft.com/office/drawing/2014/main" id="{5CC0BBDC-22E9-4729-9944-15B1D86781B0}"/>
              </a:ext>
            </a:extLst>
          </p:cNvPr>
          <p:cNvGrpSpPr/>
          <p:nvPr/>
        </p:nvGrpSpPr>
        <p:grpSpPr>
          <a:xfrm>
            <a:off x="410498" y="658564"/>
            <a:ext cx="5841945" cy="3952907"/>
            <a:chOff x="1328543" y="584162"/>
            <a:chExt cx="6229545" cy="4086252"/>
          </a:xfrm>
        </p:grpSpPr>
        <p:sp>
          <p:nvSpPr>
            <p:cNvPr id="46" name="Isosceles Triangle 19">
              <a:extLst>
                <a:ext uri="{FF2B5EF4-FFF2-40B4-BE49-F238E27FC236}">
                  <a16:creationId xmlns:a16="http://schemas.microsoft.com/office/drawing/2014/main" id="{C8E776C7-BF9D-49BC-BCFF-A7AD621259EA}"/>
                </a:ext>
              </a:extLst>
            </p:cNvPr>
            <p:cNvSpPr/>
            <p:nvPr/>
          </p:nvSpPr>
          <p:spPr bwMode="auto">
            <a:xfrm flipV="1">
              <a:off x="1694150" y="2506638"/>
              <a:ext cx="5581291" cy="859019"/>
            </a:xfrm>
            <a:prstGeom prst="triangle">
              <a:avLst>
                <a:gd name="adj" fmla="val 68483"/>
              </a:avLst>
            </a:prstGeom>
            <a:gradFill>
              <a:gsLst>
                <a:gs pos="85000">
                  <a:srgbClr val="003738"/>
                </a:gs>
                <a:gs pos="11000">
                  <a:schemeClr val="bg1">
                    <a:lumMod val="85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ea typeface="Segoe UI" pitchFamily="34" charset="0"/>
                <a:cs typeface="Segoe UI" pitchFamily="34" charset="0"/>
              </a:endParaRPr>
            </a:p>
          </p:txBody>
        </p:sp>
        <p:sp>
          <p:nvSpPr>
            <p:cNvPr id="47" name="Rectangle 61">
              <a:extLst>
                <a:ext uri="{FF2B5EF4-FFF2-40B4-BE49-F238E27FC236}">
                  <a16:creationId xmlns:a16="http://schemas.microsoft.com/office/drawing/2014/main" id="{116B16D3-B6A4-4CE0-8381-DA047005B49F}"/>
                </a:ext>
              </a:extLst>
            </p:cNvPr>
            <p:cNvSpPr/>
            <p:nvPr/>
          </p:nvSpPr>
          <p:spPr bwMode="auto">
            <a:xfrm>
              <a:off x="1328543" y="805716"/>
              <a:ext cx="6086109" cy="3864698"/>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ea typeface="Segoe UI" pitchFamily="34" charset="0"/>
                <a:cs typeface="Segoe UI" pitchFamily="34" charset="0"/>
              </a:endParaRPr>
            </a:p>
          </p:txBody>
        </p:sp>
        <p:sp>
          <p:nvSpPr>
            <p:cNvPr id="48" name="Rectangle 78">
              <a:extLst>
                <a:ext uri="{FF2B5EF4-FFF2-40B4-BE49-F238E27FC236}">
                  <a16:creationId xmlns:a16="http://schemas.microsoft.com/office/drawing/2014/main" id="{8057C0C9-7045-4834-90C9-DBDBE6CF732B}"/>
                </a:ext>
              </a:extLst>
            </p:cNvPr>
            <p:cNvSpPr/>
            <p:nvPr/>
          </p:nvSpPr>
          <p:spPr bwMode="auto">
            <a:xfrm>
              <a:off x="1479953" y="940698"/>
              <a:ext cx="3251683" cy="3594735"/>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ea typeface="Segoe UI" pitchFamily="34" charset="0"/>
                <a:cs typeface="Segoe UI" pitchFamily="34" charset="0"/>
              </a:endParaRPr>
            </a:p>
          </p:txBody>
        </p:sp>
        <p:sp>
          <p:nvSpPr>
            <p:cNvPr id="49" name="Rectangle 79">
              <a:extLst>
                <a:ext uri="{FF2B5EF4-FFF2-40B4-BE49-F238E27FC236}">
                  <a16:creationId xmlns:a16="http://schemas.microsoft.com/office/drawing/2014/main" id="{6D83E76F-9891-4FB5-A8D5-50EA40E957B1}"/>
                </a:ext>
              </a:extLst>
            </p:cNvPr>
            <p:cNvSpPr/>
            <p:nvPr/>
          </p:nvSpPr>
          <p:spPr bwMode="auto">
            <a:xfrm>
              <a:off x="4871568" y="940689"/>
              <a:ext cx="1288969" cy="3594733"/>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solidFill>
                  <a:schemeClr val="bg1"/>
                </a:solidFill>
                <a:ea typeface="Segoe UI" pitchFamily="34" charset="0"/>
                <a:cs typeface="Segoe UI" pitchFamily="34" charset="0"/>
              </a:endParaRPr>
            </a:p>
          </p:txBody>
        </p:sp>
        <p:pic>
          <p:nvPicPr>
            <p:cNvPr id="50" name="Graphic 18">
              <a:extLst>
                <a:ext uri="{FF2B5EF4-FFF2-40B4-BE49-F238E27FC236}">
                  <a16:creationId xmlns:a16="http://schemas.microsoft.com/office/drawing/2014/main" id="{97EF7A14-E22A-4325-BC63-D9AF523E1D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08408" y="3365662"/>
              <a:ext cx="437606" cy="437606"/>
            </a:xfrm>
            <a:prstGeom prst="rect">
              <a:avLst/>
            </a:prstGeom>
          </p:spPr>
        </p:pic>
        <p:sp>
          <p:nvSpPr>
            <p:cNvPr id="51" name="TextBox 50">
              <a:extLst>
                <a:ext uri="{FF2B5EF4-FFF2-40B4-BE49-F238E27FC236}">
                  <a16:creationId xmlns:a16="http://schemas.microsoft.com/office/drawing/2014/main" id="{2F3BE5D1-8173-4B06-AE88-48C438CDC17C}"/>
                </a:ext>
              </a:extLst>
            </p:cNvPr>
            <p:cNvSpPr txBox="1"/>
            <p:nvPr/>
          </p:nvSpPr>
          <p:spPr>
            <a:xfrm>
              <a:off x="1479953" y="2963636"/>
              <a:ext cx="792480" cy="230832"/>
            </a:xfrm>
            <a:prstGeom prst="rect">
              <a:avLst/>
            </a:prstGeom>
          </p:spPr>
          <p:txBody>
            <a:bodyPr wrap="square" rtlCol="0" anchor="ctr">
              <a:spAutoFit/>
            </a:bodyPr>
            <a:lstStyle/>
            <a:p>
              <a:pPr algn="ctr"/>
              <a:r>
                <a:rPr lang="en-US" sz="900" dirty="0">
                  <a:solidFill>
                    <a:schemeClr val="bg1"/>
                  </a:solidFill>
                </a:rPr>
                <a:t>Azure VMs</a:t>
              </a:r>
            </a:p>
          </p:txBody>
        </p:sp>
        <p:sp>
          <p:nvSpPr>
            <p:cNvPr id="52" name="TextBox 51">
              <a:extLst>
                <a:ext uri="{FF2B5EF4-FFF2-40B4-BE49-F238E27FC236}">
                  <a16:creationId xmlns:a16="http://schemas.microsoft.com/office/drawing/2014/main" id="{EBCA2DB2-DAA5-4F07-B6F6-7A096546130E}"/>
                </a:ext>
              </a:extLst>
            </p:cNvPr>
            <p:cNvSpPr txBox="1"/>
            <p:nvPr/>
          </p:nvSpPr>
          <p:spPr>
            <a:xfrm>
              <a:off x="2425802" y="2971284"/>
              <a:ext cx="1135600" cy="230832"/>
            </a:xfrm>
            <a:prstGeom prst="rect">
              <a:avLst/>
            </a:prstGeom>
          </p:spPr>
          <p:txBody>
            <a:bodyPr wrap="square" rtlCol="0" anchor="ctr">
              <a:spAutoFit/>
            </a:bodyPr>
            <a:lstStyle/>
            <a:p>
              <a:pPr algn="ctr"/>
              <a:r>
                <a:rPr lang="en-US" sz="900" dirty="0">
                  <a:solidFill>
                    <a:schemeClr val="bg1"/>
                  </a:solidFill>
                </a:rPr>
                <a:t>Azure disks</a:t>
              </a:r>
            </a:p>
          </p:txBody>
        </p:sp>
        <p:sp>
          <p:nvSpPr>
            <p:cNvPr id="53" name="TextBox 52">
              <a:extLst>
                <a:ext uri="{FF2B5EF4-FFF2-40B4-BE49-F238E27FC236}">
                  <a16:creationId xmlns:a16="http://schemas.microsoft.com/office/drawing/2014/main" id="{F340B410-8DFF-43BB-B224-C5B4301D06D2}"/>
                </a:ext>
              </a:extLst>
            </p:cNvPr>
            <p:cNvSpPr txBox="1"/>
            <p:nvPr/>
          </p:nvSpPr>
          <p:spPr>
            <a:xfrm>
              <a:off x="3543211" y="2966120"/>
              <a:ext cx="1135601" cy="811305"/>
            </a:xfrm>
            <a:prstGeom prst="rect">
              <a:avLst/>
            </a:prstGeom>
          </p:spPr>
          <p:txBody>
            <a:bodyPr wrap="square" rtlCol="0" anchor="ctr">
              <a:spAutoFit/>
            </a:bodyPr>
            <a:lstStyle/>
            <a:p>
              <a:pPr algn="ctr"/>
              <a:r>
                <a:rPr lang="en-US" sz="900" dirty="0">
                  <a:solidFill>
                    <a:schemeClr val="bg1"/>
                  </a:solidFill>
                </a:rPr>
                <a:t>Azure VM</a:t>
              </a:r>
            </a:p>
            <a:p>
              <a:pPr algn="ctr"/>
              <a:r>
                <a:rPr lang="ko-KR" altLang="en-US" sz="900" dirty="0">
                  <a:solidFill>
                    <a:schemeClr val="bg1"/>
                  </a:solidFill>
                </a:rPr>
                <a:t>스냅샷</a:t>
              </a:r>
              <a:endParaRPr lang="en-US" altLang="ko-KR" sz="900" dirty="0">
                <a:solidFill>
                  <a:schemeClr val="bg1"/>
                </a:solidFill>
              </a:endParaRPr>
            </a:p>
            <a:p>
              <a:pPr algn="ctr"/>
              <a:r>
                <a:rPr lang="en-US" sz="900" dirty="0">
                  <a:solidFill>
                    <a:schemeClr val="bg1"/>
                  </a:solidFill>
                </a:rPr>
                <a:t>(</a:t>
              </a:r>
              <a:r>
                <a:rPr lang="ko-KR" altLang="en-US" sz="900" dirty="0">
                  <a:solidFill>
                    <a:schemeClr val="bg1"/>
                  </a:solidFill>
                </a:rPr>
                <a:t>백업 수행 전 스냅샷 생성 및 별도 보관 지원</a:t>
              </a:r>
              <a:r>
                <a:rPr lang="en-US" altLang="ko-KR" sz="900" dirty="0">
                  <a:solidFill>
                    <a:schemeClr val="bg1"/>
                  </a:solidFill>
                </a:rPr>
                <a:t>)</a:t>
              </a:r>
              <a:endParaRPr lang="en-US" sz="900" dirty="0">
                <a:solidFill>
                  <a:schemeClr val="bg1"/>
                </a:solidFill>
              </a:endParaRPr>
            </a:p>
          </p:txBody>
        </p:sp>
        <p:cxnSp>
          <p:nvCxnSpPr>
            <p:cNvPr id="54" name="Straight Arrow Connector 22">
              <a:extLst>
                <a:ext uri="{FF2B5EF4-FFF2-40B4-BE49-F238E27FC236}">
                  <a16:creationId xmlns:a16="http://schemas.microsoft.com/office/drawing/2014/main" id="{9BBD26D0-DCE4-49D5-A5A0-E11725CEC222}"/>
                </a:ext>
              </a:extLst>
            </p:cNvPr>
            <p:cNvCxnSpPr>
              <a:cxnSpLocks/>
            </p:cNvCxnSpPr>
            <p:nvPr/>
          </p:nvCxnSpPr>
          <p:spPr>
            <a:xfrm>
              <a:off x="2058236" y="1789721"/>
              <a:ext cx="785830" cy="0"/>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25">
              <a:extLst>
                <a:ext uri="{FF2B5EF4-FFF2-40B4-BE49-F238E27FC236}">
                  <a16:creationId xmlns:a16="http://schemas.microsoft.com/office/drawing/2014/main" id="{899B7B87-2EE6-45C4-B2CF-94B7D49E5B59}"/>
                </a:ext>
              </a:extLst>
            </p:cNvPr>
            <p:cNvCxnSpPr>
              <a:cxnSpLocks/>
            </p:cNvCxnSpPr>
            <p:nvPr/>
          </p:nvCxnSpPr>
          <p:spPr>
            <a:xfrm>
              <a:off x="2058236" y="2286615"/>
              <a:ext cx="785830" cy="0"/>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28">
              <a:extLst>
                <a:ext uri="{FF2B5EF4-FFF2-40B4-BE49-F238E27FC236}">
                  <a16:creationId xmlns:a16="http://schemas.microsoft.com/office/drawing/2014/main" id="{8024142A-D4CD-4E31-B7EE-F92A08056B4D}"/>
                </a:ext>
              </a:extLst>
            </p:cNvPr>
            <p:cNvCxnSpPr>
              <a:cxnSpLocks/>
            </p:cNvCxnSpPr>
            <p:nvPr/>
          </p:nvCxnSpPr>
          <p:spPr>
            <a:xfrm>
              <a:off x="2058236" y="2783509"/>
              <a:ext cx="785830" cy="2973"/>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31">
              <a:extLst>
                <a:ext uri="{FF2B5EF4-FFF2-40B4-BE49-F238E27FC236}">
                  <a16:creationId xmlns:a16="http://schemas.microsoft.com/office/drawing/2014/main" id="{FD9BEA13-D379-4E0B-BECD-1E678015507C}"/>
                </a:ext>
              </a:extLst>
            </p:cNvPr>
            <p:cNvCxnSpPr>
              <a:cxnSpLocks/>
            </p:cNvCxnSpPr>
            <p:nvPr/>
          </p:nvCxnSpPr>
          <p:spPr>
            <a:xfrm>
              <a:off x="3143138" y="1789721"/>
              <a:ext cx="785830" cy="0"/>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34">
              <a:extLst>
                <a:ext uri="{FF2B5EF4-FFF2-40B4-BE49-F238E27FC236}">
                  <a16:creationId xmlns:a16="http://schemas.microsoft.com/office/drawing/2014/main" id="{B6CA6A27-F056-4581-BA72-B208D610BB51}"/>
                </a:ext>
              </a:extLst>
            </p:cNvPr>
            <p:cNvCxnSpPr>
              <a:cxnSpLocks/>
            </p:cNvCxnSpPr>
            <p:nvPr/>
          </p:nvCxnSpPr>
          <p:spPr>
            <a:xfrm>
              <a:off x="3143138" y="2286615"/>
              <a:ext cx="785830" cy="0"/>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37">
              <a:extLst>
                <a:ext uri="{FF2B5EF4-FFF2-40B4-BE49-F238E27FC236}">
                  <a16:creationId xmlns:a16="http://schemas.microsoft.com/office/drawing/2014/main" id="{C62EF1E4-A38B-46F9-BB38-116DA83288CA}"/>
                </a:ext>
              </a:extLst>
            </p:cNvPr>
            <p:cNvCxnSpPr>
              <a:cxnSpLocks/>
            </p:cNvCxnSpPr>
            <p:nvPr/>
          </p:nvCxnSpPr>
          <p:spPr>
            <a:xfrm flipV="1">
              <a:off x="3143138" y="2783509"/>
              <a:ext cx="785830" cy="2973"/>
            </a:xfrm>
            <a:prstGeom prst="straightConnector1">
              <a:avLst/>
            </a:prstGeom>
            <a:ln w="12700">
              <a:solidFill>
                <a:srgbClr val="00E296"/>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40">
              <a:extLst>
                <a:ext uri="{FF2B5EF4-FFF2-40B4-BE49-F238E27FC236}">
                  <a16:creationId xmlns:a16="http://schemas.microsoft.com/office/drawing/2014/main" id="{224E234C-018B-4877-96E4-1E39DAE17B62}"/>
                </a:ext>
              </a:extLst>
            </p:cNvPr>
            <p:cNvCxnSpPr>
              <a:cxnSpLocks/>
            </p:cNvCxnSpPr>
            <p:nvPr/>
          </p:nvCxnSpPr>
          <p:spPr>
            <a:xfrm>
              <a:off x="4293054" y="2286615"/>
              <a:ext cx="2468314" cy="0"/>
            </a:xfrm>
            <a:prstGeom prst="straightConnector1">
              <a:avLst/>
            </a:prstGeom>
            <a:ln w="12700">
              <a:solidFill>
                <a:srgbClr val="00E29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3BF4264C-C1E3-4805-89E4-BDEE010A9875}"/>
                </a:ext>
              </a:extLst>
            </p:cNvPr>
            <p:cNvSpPr txBox="1"/>
            <p:nvPr/>
          </p:nvSpPr>
          <p:spPr>
            <a:xfrm>
              <a:off x="6422488" y="2512907"/>
              <a:ext cx="1135600" cy="369332"/>
            </a:xfrm>
            <a:prstGeom prst="rect">
              <a:avLst/>
            </a:prstGeom>
          </p:spPr>
          <p:txBody>
            <a:bodyPr wrap="square" rtlCol="0" anchor="ctr">
              <a:spAutoFit/>
            </a:bodyPr>
            <a:lstStyle/>
            <a:p>
              <a:pPr algn="ctr"/>
              <a:r>
                <a:rPr lang="en-US" sz="900" dirty="0">
                  <a:solidFill>
                    <a:schemeClr val="bg1"/>
                  </a:solidFill>
                </a:rPr>
                <a:t>Azure Blob</a:t>
              </a:r>
            </a:p>
            <a:p>
              <a:pPr algn="ctr"/>
              <a:r>
                <a:rPr lang="en-US" sz="900" dirty="0">
                  <a:solidFill>
                    <a:schemeClr val="bg1"/>
                  </a:solidFill>
                </a:rPr>
                <a:t>Storage</a:t>
              </a:r>
            </a:p>
          </p:txBody>
        </p:sp>
        <p:sp>
          <p:nvSpPr>
            <p:cNvPr id="62" name="TextBox 61">
              <a:extLst>
                <a:ext uri="{FF2B5EF4-FFF2-40B4-BE49-F238E27FC236}">
                  <a16:creationId xmlns:a16="http://schemas.microsoft.com/office/drawing/2014/main" id="{05082928-2067-4828-935A-522747EE7414}"/>
                </a:ext>
              </a:extLst>
            </p:cNvPr>
            <p:cNvSpPr txBox="1"/>
            <p:nvPr/>
          </p:nvSpPr>
          <p:spPr>
            <a:xfrm>
              <a:off x="4837594" y="3792091"/>
              <a:ext cx="1379233" cy="524962"/>
            </a:xfrm>
            <a:prstGeom prst="rect">
              <a:avLst/>
            </a:prstGeom>
          </p:spPr>
          <p:txBody>
            <a:bodyPr wrap="square" rtlCol="0" anchor="ctr">
              <a:spAutoFit/>
            </a:bodyPr>
            <a:lstStyle/>
            <a:p>
              <a:pPr algn="ctr"/>
              <a:r>
                <a:rPr lang="ko-KR" altLang="en-US" sz="900" dirty="0">
                  <a:solidFill>
                    <a:schemeClr val="bg1"/>
                  </a:solidFill>
                </a:rPr>
                <a:t>백업 서버</a:t>
              </a:r>
              <a:endParaRPr lang="en-US" altLang="ko-KR" sz="900" dirty="0">
                <a:solidFill>
                  <a:schemeClr val="bg1"/>
                </a:solidFill>
              </a:endParaRPr>
            </a:p>
            <a:p>
              <a:pPr algn="ctr"/>
              <a:r>
                <a:rPr lang="en-US" sz="900" i="1" dirty="0">
                  <a:solidFill>
                    <a:schemeClr val="bg1"/>
                  </a:solidFill>
                </a:rPr>
                <a:t>(</a:t>
              </a:r>
              <a:r>
                <a:rPr lang="ko-KR" altLang="en-US" sz="900" i="1" dirty="0" err="1">
                  <a:solidFill>
                    <a:schemeClr val="bg1"/>
                  </a:solidFill>
                </a:rPr>
                <a:t>마켓플레이스를</a:t>
              </a:r>
              <a:r>
                <a:rPr lang="ko-KR" altLang="en-US" sz="900" i="1" dirty="0">
                  <a:solidFill>
                    <a:schemeClr val="bg1"/>
                  </a:solidFill>
                </a:rPr>
                <a:t> 통해</a:t>
              </a:r>
              <a:endParaRPr lang="en-US" altLang="ko-KR" sz="900" i="1" dirty="0">
                <a:solidFill>
                  <a:schemeClr val="bg1"/>
                </a:solidFill>
              </a:endParaRPr>
            </a:p>
            <a:p>
              <a:pPr algn="ctr"/>
              <a:r>
                <a:rPr lang="ko-KR" altLang="en-US" sz="900" i="1" dirty="0">
                  <a:solidFill>
                    <a:schemeClr val="bg1"/>
                  </a:solidFill>
                </a:rPr>
                <a:t>손쉽게 배포</a:t>
              </a:r>
              <a:r>
                <a:rPr lang="en-US" altLang="ko-KR" sz="900" i="1" dirty="0">
                  <a:solidFill>
                    <a:schemeClr val="bg1"/>
                  </a:solidFill>
                </a:rPr>
                <a:t>)</a:t>
              </a:r>
              <a:endParaRPr lang="en-US" sz="900" i="1" dirty="0">
                <a:solidFill>
                  <a:schemeClr val="bg1"/>
                </a:solidFill>
              </a:endParaRPr>
            </a:p>
          </p:txBody>
        </p:sp>
        <p:cxnSp>
          <p:nvCxnSpPr>
            <p:cNvPr id="64" name="Elbow Connector 55">
              <a:extLst>
                <a:ext uri="{FF2B5EF4-FFF2-40B4-BE49-F238E27FC236}">
                  <a16:creationId xmlns:a16="http://schemas.microsoft.com/office/drawing/2014/main" id="{B7AFCB9F-6A59-4DB1-8003-16DBA6285EB0}"/>
                </a:ext>
              </a:extLst>
            </p:cNvPr>
            <p:cNvCxnSpPr>
              <a:cxnSpLocks/>
            </p:cNvCxnSpPr>
            <p:nvPr/>
          </p:nvCxnSpPr>
          <p:spPr>
            <a:xfrm>
              <a:off x="4293054" y="1789721"/>
              <a:ext cx="2468314" cy="384646"/>
            </a:xfrm>
            <a:prstGeom prst="bentConnector3">
              <a:avLst>
                <a:gd name="adj1" fmla="val 15332"/>
              </a:avLst>
            </a:prstGeom>
            <a:ln w="12700">
              <a:solidFill>
                <a:srgbClr val="00E296"/>
              </a:solidFill>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0">
              <a:extLst>
                <a:ext uri="{FF2B5EF4-FFF2-40B4-BE49-F238E27FC236}">
                  <a16:creationId xmlns:a16="http://schemas.microsoft.com/office/drawing/2014/main" id="{CA275635-176C-44DB-A982-B31359514672}"/>
                </a:ext>
              </a:extLst>
            </p:cNvPr>
            <p:cNvCxnSpPr>
              <a:cxnSpLocks/>
            </p:cNvCxnSpPr>
            <p:nvPr/>
          </p:nvCxnSpPr>
          <p:spPr>
            <a:xfrm flipV="1">
              <a:off x="4293285" y="2398983"/>
              <a:ext cx="2468314" cy="384646"/>
            </a:xfrm>
            <a:prstGeom prst="bentConnector3">
              <a:avLst>
                <a:gd name="adj1" fmla="val 15332"/>
              </a:avLst>
            </a:prstGeom>
            <a:ln w="12700">
              <a:solidFill>
                <a:srgbClr val="00E296"/>
              </a:solidFill>
              <a:tailEnd type="triangle"/>
            </a:ln>
          </p:spPr>
          <p:style>
            <a:lnRef idx="1">
              <a:schemeClr val="accent1"/>
            </a:lnRef>
            <a:fillRef idx="0">
              <a:schemeClr val="accent1"/>
            </a:fillRef>
            <a:effectRef idx="0">
              <a:schemeClr val="accent1"/>
            </a:effectRef>
            <a:fontRef idx="minor">
              <a:schemeClr val="tx1"/>
            </a:fontRef>
          </p:style>
        </p:cxnSp>
        <p:pic>
          <p:nvPicPr>
            <p:cNvPr id="66" name="Graphic 73">
              <a:extLst>
                <a:ext uri="{FF2B5EF4-FFF2-40B4-BE49-F238E27FC236}">
                  <a16:creationId xmlns:a16="http://schemas.microsoft.com/office/drawing/2014/main" id="{2DC43D0F-A8F8-4B33-92F5-CA5575AC67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61368" y="2067802"/>
              <a:ext cx="437606" cy="437606"/>
            </a:xfrm>
            <a:prstGeom prst="rect">
              <a:avLst/>
            </a:prstGeom>
          </p:spPr>
        </p:pic>
        <p:sp>
          <p:nvSpPr>
            <p:cNvPr id="67" name="TextBox 66">
              <a:extLst>
                <a:ext uri="{FF2B5EF4-FFF2-40B4-BE49-F238E27FC236}">
                  <a16:creationId xmlns:a16="http://schemas.microsoft.com/office/drawing/2014/main" id="{79A104CA-DCAD-43FD-A336-BCB85A20D4B2}"/>
                </a:ext>
              </a:extLst>
            </p:cNvPr>
            <p:cNvSpPr txBox="1"/>
            <p:nvPr/>
          </p:nvSpPr>
          <p:spPr>
            <a:xfrm>
              <a:off x="1557564" y="584162"/>
              <a:ext cx="1494692" cy="230832"/>
            </a:xfrm>
            <a:prstGeom prst="rect">
              <a:avLst/>
            </a:prstGeom>
          </p:spPr>
          <p:txBody>
            <a:bodyPr wrap="square" rtlCol="0" anchor="ctr">
              <a:spAutoFit/>
            </a:bodyPr>
            <a:lstStyle/>
            <a:p>
              <a:r>
                <a:rPr lang="en-US" sz="900" dirty="0">
                  <a:solidFill>
                    <a:schemeClr val="bg1"/>
                  </a:solidFill>
                </a:rPr>
                <a:t>Microsoft Azure</a:t>
              </a:r>
            </a:p>
          </p:txBody>
        </p:sp>
        <p:sp>
          <p:nvSpPr>
            <p:cNvPr id="68" name="TextBox 67">
              <a:extLst>
                <a:ext uri="{FF2B5EF4-FFF2-40B4-BE49-F238E27FC236}">
                  <a16:creationId xmlns:a16="http://schemas.microsoft.com/office/drawing/2014/main" id="{C285F477-B36F-40B7-A0E6-8B285C5C2101}"/>
                </a:ext>
              </a:extLst>
            </p:cNvPr>
            <p:cNvSpPr txBox="1"/>
            <p:nvPr/>
          </p:nvSpPr>
          <p:spPr>
            <a:xfrm>
              <a:off x="1454808" y="937315"/>
              <a:ext cx="800793" cy="206804"/>
            </a:xfrm>
            <a:prstGeom prst="rect">
              <a:avLst/>
            </a:prstGeom>
          </p:spPr>
          <p:txBody>
            <a:bodyPr wrap="square" rtlCol="0" anchor="ctr">
              <a:spAutoFit/>
            </a:bodyPr>
            <a:lstStyle/>
            <a:p>
              <a:r>
                <a:rPr lang="ko-KR" altLang="en-US" sz="700" dirty="0">
                  <a:solidFill>
                    <a:schemeClr val="bg1"/>
                  </a:solidFill>
                </a:rPr>
                <a:t>운영</a:t>
              </a:r>
              <a:endParaRPr lang="en-US" sz="700" dirty="0">
                <a:solidFill>
                  <a:schemeClr val="bg1"/>
                </a:solidFill>
              </a:endParaRPr>
            </a:p>
          </p:txBody>
        </p:sp>
        <p:sp>
          <p:nvSpPr>
            <p:cNvPr id="69" name="TextBox 68">
              <a:extLst>
                <a:ext uri="{FF2B5EF4-FFF2-40B4-BE49-F238E27FC236}">
                  <a16:creationId xmlns:a16="http://schemas.microsoft.com/office/drawing/2014/main" id="{6EF97C50-07FB-49DC-AF3B-EB7E9BC86EE8}"/>
                </a:ext>
              </a:extLst>
            </p:cNvPr>
            <p:cNvSpPr txBox="1"/>
            <p:nvPr/>
          </p:nvSpPr>
          <p:spPr>
            <a:xfrm>
              <a:off x="4871502" y="937314"/>
              <a:ext cx="1114080" cy="206804"/>
            </a:xfrm>
            <a:prstGeom prst="rect">
              <a:avLst/>
            </a:prstGeom>
          </p:spPr>
          <p:txBody>
            <a:bodyPr wrap="square" rtlCol="0" anchor="ctr">
              <a:spAutoFit/>
            </a:bodyPr>
            <a:lstStyle/>
            <a:p>
              <a:r>
                <a:rPr lang="ko-KR" altLang="en-US" sz="700" dirty="0">
                  <a:solidFill>
                    <a:schemeClr val="bg1"/>
                  </a:solidFill>
                </a:rPr>
                <a:t>백업</a:t>
              </a:r>
              <a:endParaRPr lang="en-US" sz="700" dirty="0">
                <a:solidFill>
                  <a:schemeClr val="bg1"/>
                </a:solidFill>
              </a:endParaRPr>
            </a:p>
          </p:txBody>
        </p:sp>
        <p:pic>
          <p:nvPicPr>
            <p:cNvPr id="70" name="Graphic 38">
              <a:extLst>
                <a:ext uri="{FF2B5EF4-FFF2-40B4-BE49-F238E27FC236}">
                  <a16:creationId xmlns:a16="http://schemas.microsoft.com/office/drawing/2014/main" id="{4AB67013-DB5B-4723-BA08-7EC5E090B3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4150" y="1609527"/>
              <a:ext cx="360380" cy="360380"/>
            </a:xfrm>
            <a:prstGeom prst="rect">
              <a:avLst/>
            </a:prstGeom>
          </p:spPr>
        </p:pic>
        <p:pic>
          <p:nvPicPr>
            <p:cNvPr id="71" name="Graphic 39">
              <a:extLst>
                <a:ext uri="{FF2B5EF4-FFF2-40B4-BE49-F238E27FC236}">
                  <a16:creationId xmlns:a16="http://schemas.microsoft.com/office/drawing/2014/main" id="{91015947-19B8-4D7D-A2ED-A1335607E4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4474" y="1604776"/>
              <a:ext cx="360380" cy="360380"/>
            </a:xfrm>
            <a:prstGeom prst="rect">
              <a:avLst/>
            </a:prstGeom>
          </p:spPr>
        </p:pic>
        <p:pic>
          <p:nvPicPr>
            <p:cNvPr id="72" name="Graphic 41">
              <a:extLst>
                <a:ext uri="{FF2B5EF4-FFF2-40B4-BE49-F238E27FC236}">
                  <a16:creationId xmlns:a16="http://schemas.microsoft.com/office/drawing/2014/main" id="{3F466E4C-0BC3-46F5-93D1-8704C44260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47598" y="1607678"/>
              <a:ext cx="288301" cy="360377"/>
            </a:xfrm>
            <a:prstGeom prst="rect">
              <a:avLst/>
            </a:prstGeom>
          </p:spPr>
        </p:pic>
        <p:pic>
          <p:nvPicPr>
            <p:cNvPr id="73" name="Graphic 43">
              <a:extLst>
                <a:ext uri="{FF2B5EF4-FFF2-40B4-BE49-F238E27FC236}">
                  <a16:creationId xmlns:a16="http://schemas.microsoft.com/office/drawing/2014/main" id="{E71B7D7E-591F-4D8C-B753-FC15A65C2A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28964" y="623502"/>
              <a:ext cx="228600" cy="142875"/>
            </a:xfrm>
            <a:prstGeom prst="rect">
              <a:avLst/>
            </a:prstGeom>
          </p:spPr>
        </p:pic>
        <p:pic>
          <p:nvPicPr>
            <p:cNvPr id="74" name="Graphic 47">
              <a:extLst>
                <a:ext uri="{FF2B5EF4-FFF2-40B4-BE49-F238E27FC236}">
                  <a16:creationId xmlns:a16="http://schemas.microsoft.com/office/drawing/2014/main" id="{5A08E210-4B9E-4C2E-B34B-839C7682CA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9724" y="2106362"/>
              <a:ext cx="360380" cy="360380"/>
            </a:xfrm>
            <a:prstGeom prst="rect">
              <a:avLst/>
            </a:prstGeom>
          </p:spPr>
        </p:pic>
        <p:pic>
          <p:nvPicPr>
            <p:cNvPr id="75" name="Graphic 48">
              <a:extLst>
                <a:ext uri="{FF2B5EF4-FFF2-40B4-BE49-F238E27FC236}">
                  <a16:creationId xmlns:a16="http://schemas.microsoft.com/office/drawing/2014/main" id="{28EBF2AB-CE1B-4F92-B2EE-7735845BBD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03074" y="2603192"/>
              <a:ext cx="360380" cy="360380"/>
            </a:xfrm>
            <a:prstGeom prst="rect">
              <a:avLst/>
            </a:prstGeom>
          </p:spPr>
        </p:pic>
        <p:pic>
          <p:nvPicPr>
            <p:cNvPr id="76" name="Graphic 49">
              <a:extLst>
                <a:ext uri="{FF2B5EF4-FFF2-40B4-BE49-F238E27FC236}">
                  <a16:creationId xmlns:a16="http://schemas.microsoft.com/office/drawing/2014/main" id="{69D056F0-57A9-4B64-B9B7-F8875E86B2B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44066" y="2111092"/>
              <a:ext cx="288301" cy="360377"/>
            </a:xfrm>
            <a:prstGeom prst="rect">
              <a:avLst/>
            </a:prstGeom>
          </p:spPr>
        </p:pic>
        <p:pic>
          <p:nvPicPr>
            <p:cNvPr id="77" name="Graphic 50">
              <a:extLst>
                <a:ext uri="{FF2B5EF4-FFF2-40B4-BE49-F238E27FC236}">
                  <a16:creationId xmlns:a16="http://schemas.microsoft.com/office/drawing/2014/main" id="{47173D06-462C-46E5-BFB2-01C5AAC702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47597" y="2598801"/>
              <a:ext cx="288301" cy="360377"/>
            </a:xfrm>
            <a:prstGeom prst="rect">
              <a:avLst/>
            </a:prstGeom>
          </p:spPr>
        </p:pic>
        <p:pic>
          <p:nvPicPr>
            <p:cNvPr id="78" name="Graphic 51">
              <a:extLst>
                <a:ext uri="{FF2B5EF4-FFF2-40B4-BE49-F238E27FC236}">
                  <a16:creationId xmlns:a16="http://schemas.microsoft.com/office/drawing/2014/main" id="{00D14AB4-B241-476C-B8AF-8A7D6BF0D9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6497" y="2110573"/>
              <a:ext cx="360380" cy="360380"/>
            </a:xfrm>
            <a:prstGeom prst="rect">
              <a:avLst/>
            </a:prstGeom>
          </p:spPr>
        </p:pic>
        <p:pic>
          <p:nvPicPr>
            <p:cNvPr id="79" name="Graphic 52">
              <a:extLst>
                <a:ext uri="{FF2B5EF4-FFF2-40B4-BE49-F238E27FC236}">
                  <a16:creationId xmlns:a16="http://schemas.microsoft.com/office/drawing/2014/main" id="{901A0660-F00D-4250-88BB-8D8EB88714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1886" y="2598801"/>
              <a:ext cx="360380" cy="360380"/>
            </a:xfrm>
            <a:prstGeom prst="rect">
              <a:avLst/>
            </a:prstGeom>
          </p:spPr>
        </p:pic>
      </p:grpSp>
      <p:grpSp>
        <p:nvGrpSpPr>
          <p:cNvPr id="80" name="Group 44">
            <a:extLst>
              <a:ext uri="{FF2B5EF4-FFF2-40B4-BE49-F238E27FC236}">
                <a16:creationId xmlns:a16="http://schemas.microsoft.com/office/drawing/2014/main" id="{261AEB7B-9C02-4BFC-8436-A01A6A050E63}"/>
              </a:ext>
            </a:extLst>
          </p:cNvPr>
          <p:cNvGrpSpPr/>
          <p:nvPr/>
        </p:nvGrpSpPr>
        <p:grpSpPr>
          <a:xfrm>
            <a:off x="4304114" y="2117677"/>
            <a:ext cx="137803" cy="392971"/>
            <a:chOff x="6336598" y="2405427"/>
            <a:chExt cx="137803" cy="392971"/>
          </a:xfrm>
        </p:grpSpPr>
        <p:sp>
          <p:nvSpPr>
            <p:cNvPr id="81" name="Rectangle 54">
              <a:extLst>
                <a:ext uri="{FF2B5EF4-FFF2-40B4-BE49-F238E27FC236}">
                  <a16:creationId xmlns:a16="http://schemas.microsoft.com/office/drawing/2014/main" id="{8AB24E86-7C07-4F1B-8CBB-EBED68811F7D}"/>
                </a:ext>
              </a:extLst>
            </p:cNvPr>
            <p:cNvSpPr/>
            <p:nvPr/>
          </p:nvSpPr>
          <p:spPr bwMode="auto">
            <a:xfrm>
              <a:off x="6367325" y="2444690"/>
              <a:ext cx="84275" cy="312568"/>
            </a:xfrm>
            <a:prstGeom prst="rect">
              <a:avLst/>
            </a:prstGeom>
            <a:solidFill>
              <a:srgbClr val="00373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82" name="Graphic 56">
              <a:extLst>
                <a:ext uri="{FF2B5EF4-FFF2-40B4-BE49-F238E27FC236}">
                  <a16:creationId xmlns:a16="http://schemas.microsoft.com/office/drawing/2014/main" id="{83768233-8E79-44C4-A7F0-42D2769E6CD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37241" y="2533248"/>
              <a:ext cx="137160" cy="137160"/>
            </a:xfrm>
            <a:prstGeom prst="rect">
              <a:avLst/>
            </a:prstGeom>
          </p:spPr>
        </p:pic>
        <p:pic>
          <p:nvPicPr>
            <p:cNvPr id="83" name="Graphic 57">
              <a:extLst>
                <a:ext uri="{FF2B5EF4-FFF2-40B4-BE49-F238E27FC236}">
                  <a16:creationId xmlns:a16="http://schemas.microsoft.com/office/drawing/2014/main" id="{489D5DCB-BD05-477A-B6E2-81BBD517BC3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779872">
              <a:off x="6336598" y="2405427"/>
              <a:ext cx="137160" cy="137160"/>
            </a:xfrm>
            <a:prstGeom prst="rect">
              <a:avLst/>
            </a:prstGeom>
          </p:spPr>
        </p:pic>
        <p:pic>
          <p:nvPicPr>
            <p:cNvPr id="84" name="Graphic 58">
              <a:extLst>
                <a:ext uri="{FF2B5EF4-FFF2-40B4-BE49-F238E27FC236}">
                  <a16:creationId xmlns:a16="http://schemas.microsoft.com/office/drawing/2014/main" id="{4B371771-D752-45CC-B636-A16DD00D3C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614501">
              <a:off x="6336598" y="2661238"/>
              <a:ext cx="137160" cy="137160"/>
            </a:xfrm>
            <a:prstGeom prst="rect">
              <a:avLst/>
            </a:prstGeom>
          </p:spPr>
        </p:pic>
      </p:grpSp>
      <p:sp>
        <p:nvSpPr>
          <p:cNvPr id="85" name="TextBox 84">
            <a:extLst>
              <a:ext uri="{FF2B5EF4-FFF2-40B4-BE49-F238E27FC236}">
                <a16:creationId xmlns:a16="http://schemas.microsoft.com/office/drawing/2014/main" id="{D13CDE29-A766-4970-B198-53C0F61F7664}"/>
              </a:ext>
            </a:extLst>
          </p:cNvPr>
          <p:cNvSpPr txBox="1"/>
          <p:nvPr/>
        </p:nvSpPr>
        <p:spPr>
          <a:xfrm>
            <a:off x="3971557" y="2519040"/>
            <a:ext cx="800793" cy="200055"/>
          </a:xfrm>
          <a:prstGeom prst="rect">
            <a:avLst/>
          </a:prstGeom>
        </p:spPr>
        <p:txBody>
          <a:bodyPr wrap="square" rtlCol="0" anchor="ctr">
            <a:spAutoFit/>
          </a:bodyPr>
          <a:lstStyle/>
          <a:p>
            <a:pPr algn="ctr"/>
            <a:r>
              <a:rPr lang="en-US" sz="700" dirty="0">
                <a:solidFill>
                  <a:schemeClr val="bg1"/>
                </a:solidFill>
              </a:rPr>
              <a:t>Workers</a:t>
            </a:r>
          </a:p>
        </p:txBody>
      </p:sp>
      <p:sp>
        <p:nvSpPr>
          <p:cNvPr id="86" name="Rectangle 79">
            <a:extLst>
              <a:ext uri="{FF2B5EF4-FFF2-40B4-BE49-F238E27FC236}">
                <a16:creationId xmlns:a16="http://schemas.microsoft.com/office/drawing/2014/main" id="{C41ED2B4-B456-4E0F-8A18-685742DF8964}"/>
              </a:ext>
            </a:extLst>
          </p:cNvPr>
          <p:cNvSpPr/>
          <p:nvPr/>
        </p:nvSpPr>
        <p:spPr bwMode="auto">
          <a:xfrm>
            <a:off x="6196539" y="880353"/>
            <a:ext cx="2588686" cy="3738582"/>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spcAft>
                <a:spcPts val="600"/>
              </a:spcAft>
              <a:buClr>
                <a:schemeClr val="tx1">
                  <a:lumMod val="85000"/>
                  <a:lumOff val="15000"/>
                </a:schemeClr>
              </a:buClr>
              <a:buSzPct val="90000"/>
            </a:pPr>
            <a:endParaRPr lang="en-US" altLang="ko-KR" sz="800" b="1" dirty="0">
              <a:solidFill>
                <a:schemeClr val="bg1"/>
              </a:solidFill>
              <a:latin typeface="+mn-ea"/>
            </a:endParaRPr>
          </a:p>
          <a:p>
            <a:pPr>
              <a:spcAft>
                <a:spcPts val="600"/>
              </a:spcAft>
              <a:buClr>
                <a:schemeClr val="tx1">
                  <a:lumMod val="85000"/>
                  <a:lumOff val="15000"/>
                </a:schemeClr>
              </a:buClr>
              <a:buSzPct val="90000"/>
            </a:pPr>
            <a:r>
              <a:rPr lang="en-US" altLang="ko-KR" sz="900" b="1" dirty="0">
                <a:solidFill>
                  <a:schemeClr val="bg1"/>
                </a:solidFill>
                <a:latin typeface="+mn-ea"/>
              </a:rPr>
              <a:t>Veeam</a:t>
            </a:r>
            <a:r>
              <a:rPr lang="ko-KR" altLang="en-US" sz="900" b="1" dirty="0">
                <a:solidFill>
                  <a:schemeClr val="bg1"/>
                </a:solidFill>
                <a:latin typeface="+mn-ea"/>
              </a:rPr>
              <a:t> 소프트웨어는</a:t>
            </a: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자체 </a:t>
            </a:r>
            <a:r>
              <a:rPr lang="en-US" altLang="ko-KR" sz="800" dirty="0">
                <a:solidFill>
                  <a:schemeClr val="bg1"/>
                </a:solidFill>
                <a:latin typeface="+mn-ea"/>
              </a:rPr>
              <a:t>CBT </a:t>
            </a:r>
            <a:r>
              <a:rPr lang="ko-KR" altLang="en-US" sz="800" dirty="0">
                <a:solidFill>
                  <a:schemeClr val="bg1"/>
                </a:solidFill>
                <a:latin typeface="+mn-ea"/>
              </a:rPr>
              <a:t>와 스냅샷 백업을 통해 운영서버의 부하를 최소화한 백업을 수행하며 </a:t>
            </a:r>
            <a:r>
              <a:rPr lang="en-US" altLang="ko-KR" sz="800" dirty="0">
                <a:solidFill>
                  <a:schemeClr val="bg1"/>
                </a:solidFill>
                <a:latin typeface="+mn-ea"/>
              </a:rPr>
              <a:t>15</a:t>
            </a:r>
            <a:r>
              <a:rPr lang="ko-KR" altLang="en-US" sz="800" dirty="0">
                <a:solidFill>
                  <a:schemeClr val="bg1"/>
                </a:solidFill>
                <a:latin typeface="+mn-ea"/>
              </a:rPr>
              <a:t>분 미만의 </a:t>
            </a:r>
            <a:r>
              <a:rPr lang="en-US" altLang="ko-KR" sz="800" dirty="0">
                <a:solidFill>
                  <a:schemeClr val="bg1"/>
                </a:solidFill>
                <a:latin typeface="+mn-ea"/>
              </a:rPr>
              <a:t>RTPO</a:t>
            </a:r>
            <a:r>
              <a:rPr lang="ko-KR" altLang="en-US" sz="800" dirty="0">
                <a:solidFill>
                  <a:schemeClr val="bg1"/>
                </a:solidFill>
                <a:latin typeface="+mn-ea"/>
              </a:rPr>
              <a:t>를 제공</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편리하고 직관적인 셀프서비스형 </a:t>
            </a:r>
            <a:r>
              <a:rPr lang="en-US" altLang="ko-KR" sz="800" dirty="0">
                <a:solidFill>
                  <a:schemeClr val="bg1"/>
                </a:solidFill>
                <a:latin typeface="+mn-ea"/>
              </a:rPr>
              <a:t>GUI </a:t>
            </a:r>
            <a:r>
              <a:rPr lang="ko-KR" altLang="en-US" sz="800" dirty="0">
                <a:solidFill>
                  <a:schemeClr val="bg1"/>
                </a:solidFill>
                <a:latin typeface="+mn-ea"/>
              </a:rPr>
              <a:t>인터페이스</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VM, </a:t>
            </a:r>
            <a:r>
              <a:rPr lang="ko-KR" altLang="en-US" sz="800" dirty="0">
                <a:solidFill>
                  <a:schemeClr val="bg1"/>
                </a:solidFill>
                <a:latin typeface="+mn-ea"/>
              </a:rPr>
              <a:t>디스크 파일단위 복구</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다중 계정 및 지역 간 데이터 보호 및 이동</a:t>
            </a: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P2C, V2C </a:t>
            </a:r>
            <a:r>
              <a:rPr lang="ko-KR" altLang="en-US" sz="800" dirty="0">
                <a:solidFill>
                  <a:schemeClr val="bg1"/>
                </a:solidFill>
                <a:latin typeface="+mn-ea"/>
              </a:rPr>
              <a:t>등 물리환경과 클라우드 사이의 데이터 이동에 대한 유연한 지원</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MS</a:t>
            </a:r>
            <a:r>
              <a:rPr lang="ko-KR" altLang="en-US" sz="800" dirty="0">
                <a:solidFill>
                  <a:schemeClr val="bg1"/>
                </a:solidFill>
                <a:latin typeface="+mn-ea"/>
              </a:rPr>
              <a:t> </a:t>
            </a:r>
            <a:r>
              <a:rPr lang="en-US" altLang="ko-KR" sz="800" dirty="0">
                <a:solidFill>
                  <a:schemeClr val="bg1"/>
                </a:solidFill>
                <a:latin typeface="+mn-ea"/>
              </a:rPr>
              <a:t>Azure</a:t>
            </a:r>
            <a:r>
              <a:rPr lang="ko-KR" altLang="en-US" sz="800" dirty="0">
                <a:solidFill>
                  <a:schemeClr val="bg1"/>
                </a:solidFill>
                <a:latin typeface="+mn-ea"/>
              </a:rPr>
              <a:t> </a:t>
            </a:r>
            <a:r>
              <a:rPr lang="ko-KR" altLang="en-US" sz="800" dirty="0" err="1">
                <a:solidFill>
                  <a:schemeClr val="bg1"/>
                </a:solidFill>
                <a:latin typeface="+mn-ea"/>
              </a:rPr>
              <a:t>마켓플레이스</a:t>
            </a:r>
            <a:r>
              <a:rPr lang="ko-KR" altLang="en-US" sz="800" dirty="0">
                <a:solidFill>
                  <a:schemeClr val="bg1"/>
                </a:solidFill>
                <a:latin typeface="+mn-ea"/>
              </a:rPr>
              <a:t> 등록된 제품으로 손쉬운 구축</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endParaRPr lang="en-US" altLang="ko-KR" sz="800" dirty="0">
              <a:solidFill>
                <a:schemeClr val="bg1"/>
              </a:solidFill>
              <a:latin typeface="+mn-ea"/>
            </a:endParaRPr>
          </a:p>
          <a:p>
            <a:pPr>
              <a:spcAft>
                <a:spcPts val="600"/>
              </a:spcAft>
              <a:buClr>
                <a:schemeClr val="tx1">
                  <a:lumMod val="85000"/>
                  <a:lumOff val="15000"/>
                </a:schemeClr>
              </a:buClr>
              <a:buSzPct val="90000"/>
            </a:pPr>
            <a:r>
              <a:rPr lang="en-US" altLang="ko-KR" sz="900" b="1" dirty="0">
                <a:solidFill>
                  <a:schemeClr val="bg1"/>
                </a:solidFill>
                <a:latin typeface="+mn-ea"/>
              </a:rPr>
              <a:t>Veeam </a:t>
            </a:r>
            <a:r>
              <a:rPr lang="ko-KR" altLang="en-US" sz="900" b="1" dirty="0">
                <a:solidFill>
                  <a:schemeClr val="bg1"/>
                </a:solidFill>
                <a:latin typeface="+mn-ea"/>
              </a:rPr>
              <a:t>백업데이터 보관정책</a:t>
            </a:r>
            <a:endParaRPr lang="en-US" altLang="ko-KR" sz="900" b="1"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백업시스템이 </a:t>
            </a:r>
            <a:r>
              <a:rPr lang="en-US" altLang="ko-KR" sz="800" dirty="0">
                <a:solidFill>
                  <a:schemeClr val="bg1"/>
                </a:solidFill>
                <a:latin typeface="+mn-ea"/>
              </a:rPr>
              <a:t>Azure </a:t>
            </a:r>
            <a:r>
              <a:rPr lang="ko-KR" altLang="en-US" sz="800" dirty="0">
                <a:solidFill>
                  <a:schemeClr val="bg1"/>
                </a:solidFill>
                <a:latin typeface="+mn-ea"/>
              </a:rPr>
              <a:t>내에 자동 구성</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모든 </a:t>
            </a:r>
            <a:r>
              <a:rPr lang="en-US" altLang="ko-KR" sz="800" dirty="0">
                <a:solidFill>
                  <a:schemeClr val="bg1"/>
                </a:solidFill>
                <a:latin typeface="+mn-ea"/>
              </a:rPr>
              <a:t>VM</a:t>
            </a:r>
            <a:r>
              <a:rPr lang="ko-KR" altLang="en-US" sz="800" dirty="0">
                <a:solidFill>
                  <a:schemeClr val="bg1"/>
                </a:solidFill>
                <a:latin typeface="+mn-ea"/>
              </a:rPr>
              <a:t>에 대한 고속의 </a:t>
            </a:r>
            <a:r>
              <a:rPr lang="en-US" altLang="ko-KR" sz="800" dirty="0">
                <a:solidFill>
                  <a:schemeClr val="bg1"/>
                </a:solidFill>
                <a:latin typeface="+mn-ea"/>
              </a:rPr>
              <a:t>Azure </a:t>
            </a:r>
            <a:r>
              <a:rPr lang="ko-KR" altLang="en-US" sz="800" dirty="0">
                <a:solidFill>
                  <a:schemeClr val="bg1"/>
                </a:solidFill>
                <a:latin typeface="+mn-ea"/>
              </a:rPr>
              <a:t>스냅샷 생성 후 개별 보관 주기 설정 </a:t>
            </a:r>
            <a:r>
              <a:rPr lang="en-US" altLang="ko-KR" sz="800" dirty="0">
                <a:solidFill>
                  <a:schemeClr val="bg1"/>
                </a:solidFill>
                <a:latin typeface="+mn-ea"/>
              </a:rPr>
              <a:t>(</a:t>
            </a:r>
            <a:r>
              <a:rPr lang="ko-KR" altLang="en-US" sz="800" dirty="0">
                <a:solidFill>
                  <a:schemeClr val="bg1"/>
                </a:solidFill>
                <a:latin typeface="+mn-ea"/>
              </a:rPr>
              <a:t>시간</a:t>
            </a:r>
            <a:r>
              <a:rPr lang="en-US" altLang="ko-KR" sz="800" dirty="0">
                <a:solidFill>
                  <a:schemeClr val="bg1"/>
                </a:solidFill>
                <a:latin typeface="+mn-ea"/>
              </a:rPr>
              <a:t>, </a:t>
            </a:r>
            <a:r>
              <a:rPr lang="ko-KR" altLang="en-US" sz="800" dirty="0">
                <a:solidFill>
                  <a:schemeClr val="bg1"/>
                </a:solidFill>
                <a:latin typeface="+mn-ea"/>
              </a:rPr>
              <a:t>일</a:t>
            </a:r>
            <a:r>
              <a:rPr lang="en-US" altLang="ko-KR" sz="800" dirty="0">
                <a:solidFill>
                  <a:schemeClr val="bg1"/>
                </a:solidFill>
                <a:latin typeface="+mn-ea"/>
              </a:rPr>
              <a:t>, </a:t>
            </a:r>
            <a:r>
              <a:rPr lang="ko-KR" altLang="en-US" sz="800" dirty="0">
                <a:solidFill>
                  <a:schemeClr val="bg1"/>
                </a:solidFill>
                <a:latin typeface="+mn-ea"/>
              </a:rPr>
              <a:t>주</a:t>
            </a:r>
            <a:r>
              <a:rPr lang="en-US" altLang="ko-KR" sz="800" dirty="0">
                <a:solidFill>
                  <a:schemeClr val="bg1"/>
                </a:solidFill>
                <a:latin typeface="+mn-ea"/>
              </a:rPr>
              <a:t>, </a:t>
            </a:r>
            <a:r>
              <a:rPr lang="ko-KR" altLang="en-US" sz="800" dirty="0">
                <a:solidFill>
                  <a:schemeClr val="bg1"/>
                </a:solidFill>
                <a:latin typeface="+mn-ea"/>
              </a:rPr>
              <a:t>월</a:t>
            </a:r>
            <a:r>
              <a:rPr lang="en-US" altLang="ko-KR" sz="800" dirty="0">
                <a:solidFill>
                  <a:schemeClr val="bg1"/>
                </a:solidFill>
                <a:latin typeface="+mn-ea"/>
              </a:rPr>
              <a:t>)</a:t>
            </a: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스냅샷 중 장기 데이터 보관을 위해 오브젝트 스토리지로 데이터 저장 및 장기 보관 </a:t>
            </a:r>
            <a:r>
              <a:rPr lang="en-US" altLang="ko-KR" sz="800" dirty="0">
                <a:solidFill>
                  <a:schemeClr val="bg1"/>
                </a:solidFill>
                <a:latin typeface="+mn-ea"/>
              </a:rPr>
              <a:t>(</a:t>
            </a:r>
            <a:r>
              <a:rPr lang="ko-KR" altLang="en-US" sz="800" dirty="0">
                <a:solidFill>
                  <a:schemeClr val="bg1"/>
                </a:solidFill>
                <a:latin typeface="+mn-ea"/>
              </a:rPr>
              <a:t>스토리지 비용절감 효과</a:t>
            </a:r>
            <a:r>
              <a:rPr lang="en-US" altLang="ko-KR" sz="800" dirty="0">
                <a:solidFill>
                  <a:schemeClr val="bg1"/>
                </a:solidFill>
                <a:latin typeface="+mn-ea"/>
              </a:rPr>
              <a:t>)</a:t>
            </a:r>
            <a:endParaRPr lang="en-US" sz="800" dirty="0">
              <a:solidFill>
                <a:schemeClr val="bg1"/>
              </a:solidFill>
              <a:latin typeface="+mn-ea"/>
            </a:endParaRPr>
          </a:p>
        </p:txBody>
      </p:sp>
      <p:sp>
        <p:nvSpPr>
          <p:cNvPr id="87" name="Rectangle 100">
            <a:extLst>
              <a:ext uri="{FF2B5EF4-FFF2-40B4-BE49-F238E27FC236}">
                <a16:creationId xmlns:a16="http://schemas.microsoft.com/office/drawing/2014/main" id="{9CFF3C66-ACC0-4D07-8DC7-5AFCAF6D26F5}"/>
              </a:ext>
            </a:extLst>
          </p:cNvPr>
          <p:cNvSpPr/>
          <p:nvPr/>
        </p:nvSpPr>
        <p:spPr>
          <a:xfrm>
            <a:off x="6193204" y="824651"/>
            <a:ext cx="1457450" cy="400110"/>
          </a:xfrm>
          <a:prstGeom prst="rect">
            <a:avLst/>
          </a:prstGeom>
        </p:spPr>
        <p:txBody>
          <a:bodyPr wrap="none" anchor="ctr">
            <a:noAutofit/>
          </a:bodyPr>
          <a:lstStyle/>
          <a:p>
            <a:pPr marL="12700" defTabSz="686030">
              <a:spcBef>
                <a:spcPct val="0"/>
              </a:spcBef>
            </a:pPr>
            <a:r>
              <a:rPr lang="en-US" altLang="ko-KR" sz="1200" dirty="0">
                <a:ln w="3175">
                  <a:noFill/>
                </a:ln>
                <a:solidFill>
                  <a:srgbClr val="93EB20"/>
                </a:solidFill>
                <a:latin typeface="+mj-lt"/>
                <a:cs typeface="Arial" charset="0"/>
              </a:rPr>
              <a:t>Veeam </a:t>
            </a:r>
            <a:r>
              <a:rPr lang="ko-KR" altLang="en-US" sz="1200" dirty="0">
                <a:ln w="3175">
                  <a:noFill/>
                </a:ln>
                <a:solidFill>
                  <a:srgbClr val="93EB20"/>
                </a:solidFill>
                <a:latin typeface="+mj-lt"/>
                <a:cs typeface="Arial" charset="0"/>
              </a:rPr>
              <a:t>백업 구성의 특징</a:t>
            </a:r>
          </a:p>
        </p:txBody>
      </p:sp>
    </p:spTree>
    <p:extLst>
      <p:ext uri="{BB962C8B-B14F-4D97-AF65-F5344CB8AC3E}">
        <p14:creationId xmlns:p14="http://schemas.microsoft.com/office/powerpoint/2010/main" val="30867492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32796DB8-D9F4-4CA2-8B74-AB5DA234FED9}"/>
              </a:ext>
            </a:extLst>
          </p:cNvPr>
          <p:cNvSpPr txBox="1">
            <a:spLocks/>
          </p:cNvSpPr>
          <p:nvPr/>
        </p:nvSpPr>
        <p:spPr>
          <a:xfrm>
            <a:off x="360000" y="171451"/>
            <a:ext cx="8363938" cy="492443"/>
          </a:xfrm>
          <a:prstGeom prst="rect">
            <a:avLst/>
          </a:prstGeom>
        </p:spPr>
        <p:txBody>
          <a:bodyPr vert="horz" wrap="square" lIns="0" tIns="0" rIns="0" bIns="0" rtlCol="0" anchor="t">
            <a:spAutoFit/>
          </a:bodyP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altLang="ko-KR" sz="3200" dirty="0"/>
              <a:t>Veeam Backup </a:t>
            </a:r>
            <a:r>
              <a:rPr lang="en-US" altLang="ko-KR" sz="3200"/>
              <a:t>for AWS</a:t>
            </a:r>
            <a:endParaRPr lang="ko-KR" altLang="en-US" sz="3200" dirty="0"/>
          </a:p>
        </p:txBody>
      </p:sp>
      <p:sp>
        <p:nvSpPr>
          <p:cNvPr id="86" name="Rectangle 79">
            <a:extLst>
              <a:ext uri="{FF2B5EF4-FFF2-40B4-BE49-F238E27FC236}">
                <a16:creationId xmlns:a16="http://schemas.microsoft.com/office/drawing/2014/main" id="{C41ED2B4-B456-4E0F-8A18-685742DF8964}"/>
              </a:ext>
            </a:extLst>
          </p:cNvPr>
          <p:cNvSpPr/>
          <p:nvPr/>
        </p:nvSpPr>
        <p:spPr bwMode="auto">
          <a:xfrm>
            <a:off x="6196539" y="880353"/>
            <a:ext cx="2588686" cy="3738582"/>
          </a:xfrm>
          <a:prstGeom prst="rect">
            <a:avLst/>
          </a:prstGeom>
          <a:no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spcAft>
                <a:spcPts val="600"/>
              </a:spcAft>
              <a:buClr>
                <a:schemeClr val="tx1">
                  <a:lumMod val="85000"/>
                  <a:lumOff val="15000"/>
                </a:schemeClr>
              </a:buClr>
              <a:buSzPct val="90000"/>
            </a:pPr>
            <a:endParaRPr lang="en-US" altLang="ko-KR" sz="800" b="1" dirty="0">
              <a:solidFill>
                <a:schemeClr val="bg1"/>
              </a:solidFill>
              <a:latin typeface="+mn-ea"/>
            </a:endParaRPr>
          </a:p>
          <a:p>
            <a:pPr>
              <a:spcAft>
                <a:spcPts val="600"/>
              </a:spcAft>
              <a:buClr>
                <a:schemeClr val="tx1">
                  <a:lumMod val="85000"/>
                  <a:lumOff val="15000"/>
                </a:schemeClr>
              </a:buClr>
              <a:buSzPct val="90000"/>
            </a:pPr>
            <a:r>
              <a:rPr lang="en-US" altLang="ko-KR" sz="900" b="1" dirty="0">
                <a:solidFill>
                  <a:schemeClr val="bg1"/>
                </a:solidFill>
                <a:latin typeface="+mn-ea"/>
              </a:rPr>
              <a:t>Veeam</a:t>
            </a:r>
            <a:r>
              <a:rPr lang="ko-KR" altLang="en-US" sz="900" b="1" dirty="0">
                <a:solidFill>
                  <a:schemeClr val="bg1"/>
                </a:solidFill>
                <a:latin typeface="+mn-ea"/>
              </a:rPr>
              <a:t> 소프트웨어는</a:t>
            </a: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자체 </a:t>
            </a:r>
            <a:r>
              <a:rPr lang="en-US" altLang="ko-KR" sz="800" dirty="0">
                <a:solidFill>
                  <a:schemeClr val="bg1"/>
                </a:solidFill>
                <a:latin typeface="+mn-ea"/>
              </a:rPr>
              <a:t>CBT </a:t>
            </a:r>
            <a:r>
              <a:rPr lang="ko-KR" altLang="en-US" sz="800" dirty="0">
                <a:solidFill>
                  <a:schemeClr val="bg1"/>
                </a:solidFill>
                <a:latin typeface="+mn-ea"/>
              </a:rPr>
              <a:t>와 스냅샷 백업을 통해 운영서버의 부하를 최소화한 백업을 수행하며 </a:t>
            </a:r>
            <a:r>
              <a:rPr lang="en-US" altLang="ko-KR" sz="800" dirty="0">
                <a:solidFill>
                  <a:schemeClr val="bg1"/>
                </a:solidFill>
                <a:latin typeface="+mn-ea"/>
              </a:rPr>
              <a:t>15</a:t>
            </a:r>
            <a:r>
              <a:rPr lang="ko-KR" altLang="en-US" sz="800" dirty="0">
                <a:solidFill>
                  <a:schemeClr val="bg1"/>
                </a:solidFill>
                <a:latin typeface="+mn-ea"/>
              </a:rPr>
              <a:t>분 미만의 </a:t>
            </a:r>
            <a:r>
              <a:rPr lang="en-US" altLang="ko-KR" sz="800" dirty="0">
                <a:solidFill>
                  <a:schemeClr val="bg1"/>
                </a:solidFill>
                <a:latin typeface="+mn-ea"/>
              </a:rPr>
              <a:t>RTPO</a:t>
            </a:r>
            <a:r>
              <a:rPr lang="ko-KR" altLang="en-US" sz="800" dirty="0">
                <a:solidFill>
                  <a:schemeClr val="bg1"/>
                </a:solidFill>
                <a:latin typeface="+mn-ea"/>
              </a:rPr>
              <a:t>를 제공</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편리하고 직관적인 셀프서비스형 </a:t>
            </a:r>
            <a:r>
              <a:rPr lang="en-US" altLang="ko-KR" sz="800" dirty="0">
                <a:solidFill>
                  <a:schemeClr val="bg1"/>
                </a:solidFill>
                <a:latin typeface="+mn-ea"/>
              </a:rPr>
              <a:t>GUI </a:t>
            </a:r>
            <a:r>
              <a:rPr lang="ko-KR" altLang="en-US" sz="800" dirty="0">
                <a:solidFill>
                  <a:schemeClr val="bg1"/>
                </a:solidFill>
                <a:latin typeface="+mn-ea"/>
              </a:rPr>
              <a:t>인터페이스</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VM, </a:t>
            </a:r>
            <a:r>
              <a:rPr lang="ko-KR" altLang="en-US" sz="800" dirty="0">
                <a:solidFill>
                  <a:schemeClr val="bg1"/>
                </a:solidFill>
                <a:latin typeface="+mn-ea"/>
              </a:rPr>
              <a:t>디스크 파일단위 복구</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다중 계정 및 지역 간 데이터 보호 및 이동</a:t>
            </a: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P2C, V2C </a:t>
            </a:r>
            <a:r>
              <a:rPr lang="ko-KR" altLang="en-US" sz="800" dirty="0">
                <a:solidFill>
                  <a:schemeClr val="bg1"/>
                </a:solidFill>
                <a:latin typeface="+mn-ea"/>
              </a:rPr>
              <a:t>등 물리환경과 클라우드 사이의 데이터 이동에 대한 유연한 지원</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en-US" altLang="ko-KR" sz="800" dirty="0">
                <a:solidFill>
                  <a:schemeClr val="bg1"/>
                </a:solidFill>
                <a:latin typeface="+mn-ea"/>
              </a:rPr>
              <a:t>AWS </a:t>
            </a:r>
            <a:r>
              <a:rPr lang="ko-KR" altLang="en-US" sz="800" dirty="0" err="1">
                <a:solidFill>
                  <a:schemeClr val="bg1"/>
                </a:solidFill>
                <a:latin typeface="+mn-ea"/>
              </a:rPr>
              <a:t>마켓플레이스</a:t>
            </a:r>
            <a:r>
              <a:rPr lang="ko-KR" altLang="en-US" sz="800" dirty="0">
                <a:solidFill>
                  <a:schemeClr val="bg1"/>
                </a:solidFill>
                <a:latin typeface="+mn-ea"/>
              </a:rPr>
              <a:t> 등록된 제품으로 손쉬운 구축</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endParaRPr lang="en-US" altLang="ko-KR" sz="800" dirty="0">
              <a:solidFill>
                <a:schemeClr val="bg1"/>
              </a:solidFill>
              <a:latin typeface="+mn-ea"/>
            </a:endParaRPr>
          </a:p>
          <a:p>
            <a:pPr>
              <a:spcAft>
                <a:spcPts val="600"/>
              </a:spcAft>
              <a:buClr>
                <a:schemeClr val="tx1">
                  <a:lumMod val="85000"/>
                  <a:lumOff val="15000"/>
                </a:schemeClr>
              </a:buClr>
              <a:buSzPct val="90000"/>
            </a:pPr>
            <a:r>
              <a:rPr lang="en-US" altLang="ko-KR" sz="900" b="1" dirty="0">
                <a:solidFill>
                  <a:schemeClr val="bg1"/>
                </a:solidFill>
                <a:latin typeface="+mn-ea"/>
              </a:rPr>
              <a:t>Veeam </a:t>
            </a:r>
            <a:r>
              <a:rPr lang="ko-KR" altLang="en-US" sz="900" b="1" dirty="0">
                <a:solidFill>
                  <a:schemeClr val="bg1"/>
                </a:solidFill>
                <a:latin typeface="+mn-ea"/>
              </a:rPr>
              <a:t>백업데이터 보관정책</a:t>
            </a:r>
            <a:endParaRPr lang="en-US" altLang="ko-KR" sz="900" b="1"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백업시스템이 </a:t>
            </a:r>
            <a:r>
              <a:rPr lang="en-US" altLang="ko-KR" sz="800" dirty="0">
                <a:solidFill>
                  <a:schemeClr val="bg1"/>
                </a:solidFill>
                <a:latin typeface="+mn-ea"/>
              </a:rPr>
              <a:t>AWS </a:t>
            </a:r>
            <a:r>
              <a:rPr lang="ko-KR" altLang="en-US" sz="800" dirty="0">
                <a:solidFill>
                  <a:schemeClr val="bg1"/>
                </a:solidFill>
                <a:latin typeface="+mn-ea"/>
              </a:rPr>
              <a:t>내에 자동 구성</a:t>
            </a:r>
            <a:endParaRPr lang="en-US" altLang="ko-KR" sz="800" dirty="0">
              <a:solidFill>
                <a:schemeClr val="bg1"/>
              </a:solidFill>
              <a:latin typeface="+mn-ea"/>
            </a:endParaRP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모든 </a:t>
            </a:r>
            <a:r>
              <a:rPr lang="en-US" altLang="ko-KR" sz="800" dirty="0">
                <a:solidFill>
                  <a:schemeClr val="bg1"/>
                </a:solidFill>
                <a:latin typeface="+mn-ea"/>
              </a:rPr>
              <a:t>VM</a:t>
            </a:r>
            <a:r>
              <a:rPr lang="ko-KR" altLang="en-US" sz="800" dirty="0">
                <a:solidFill>
                  <a:schemeClr val="bg1"/>
                </a:solidFill>
                <a:latin typeface="+mn-ea"/>
              </a:rPr>
              <a:t>에 대한 고속의 </a:t>
            </a:r>
            <a:r>
              <a:rPr lang="en-US" altLang="ko-KR" sz="800" dirty="0">
                <a:solidFill>
                  <a:schemeClr val="bg1"/>
                </a:solidFill>
                <a:latin typeface="+mn-ea"/>
              </a:rPr>
              <a:t>AWS </a:t>
            </a:r>
            <a:r>
              <a:rPr lang="ko-KR" altLang="en-US" sz="800" dirty="0">
                <a:solidFill>
                  <a:schemeClr val="bg1"/>
                </a:solidFill>
                <a:latin typeface="+mn-ea"/>
              </a:rPr>
              <a:t>스냅샷 생성 후 개별 보관 주기 설정 </a:t>
            </a:r>
            <a:r>
              <a:rPr lang="en-US" altLang="ko-KR" sz="800" dirty="0">
                <a:solidFill>
                  <a:schemeClr val="bg1"/>
                </a:solidFill>
                <a:latin typeface="+mn-ea"/>
              </a:rPr>
              <a:t>(</a:t>
            </a:r>
            <a:r>
              <a:rPr lang="ko-KR" altLang="en-US" sz="800" dirty="0">
                <a:solidFill>
                  <a:schemeClr val="bg1"/>
                </a:solidFill>
                <a:latin typeface="+mn-ea"/>
              </a:rPr>
              <a:t>시간</a:t>
            </a:r>
            <a:r>
              <a:rPr lang="en-US" altLang="ko-KR" sz="800" dirty="0">
                <a:solidFill>
                  <a:schemeClr val="bg1"/>
                </a:solidFill>
                <a:latin typeface="+mn-ea"/>
              </a:rPr>
              <a:t>, </a:t>
            </a:r>
            <a:r>
              <a:rPr lang="ko-KR" altLang="en-US" sz="800" dirty="0">
                <a:solidFill>
                  <a:schemeClr val="bg1"/>
                </a:solidFill>
                <a:latin typeface="+mn-ea"/>
              </a:rPr>
              <a:t>일</a:t>
            </a:r>
            <a:r>
              <a:rPr lang="en-US" altLang="ko-KR" sz="800" dirty="0">
                <a:solidFill>
                  <a:schemeClr val="bg1"/>
                </a:solidFill>
                <a:latin typeface="+mn-ea"/>
              </a:rPr>
              <a:t>, </a:t>
            </a:r>
            <a:r>
              <a:rPr lang="ko-KR" altLang="en-US" sz="800" dirty="0">
                <a:solidFill>
                  <a:schemeClr val="bg1"/>
                </a:solidFill>
                <a:latin typeface="+mn-ea"/>
              </a:rPr>
              <a:t>주</a:t>
            </a:r>
            <a:r>
              <a:rPr lang="en-US" altLang="ko-KR" sz="800" dirty="0">
                <a:solidFill>
                  <a:schemeClr val="bg1"/>
                </a:solidFill>
                <a:latin typeface="+mn-ea"/>
              </a:rPr>
              <a:t>, </a:t>
            </a:r>
            <a:r>
              <a:rPr lang="ko-KR" altLang="en-US" sz="800" dirty="0">
                <a:solidFill>
                  <a:schemeClr val="bg1"/>
                </a:solidFill>
                <a:latin typeface="+mn-ea"/>
              </a:rPr>
              <a:t>월</a:t>
            </a:r>
            <a:r>
              <a:rPr lang="en-US" altLang="ko-KR" sz="800" dirty="0">
                <a:solidFill>
                  <a:schemeClr val="bg1"/>
                </a:solidFill>
                <a:latin typeface="+mn-ea"/>
              </a:rPr>
              <a:t>)</a:t>
            </a:r>
          </a:p>
          <a:p>
            <a:pPr marL="92075" indent="-92075">
              <a:spcAft>
                <a:spcPts val="600"/>
              </a:spcAft>
              <a:buClr>
                <a:srgbClr val="288781"/>
              </a:buClr>
              <a:buSzPct val="90000"/>
              <a:buFont typeface="Arial" panose="020B0604020202020204" pitchFamily="34" charset="0"/>
              <a:buChar char="•"/>
            </a:pPr>
            <a:r>
              <a:rPr lang="ko-KR" altLang="en-US" sz="800" dirty="0">
                <a:solidFill>
                  <a:schemeClr val="bg1"/>
                </a:solidFill>
                <a:latin typeface="+mn-ea"/>
              </a:rPr>
              <a:t>스냅샷 중 장기 데이터 보관을 위해 오브젝트 스토리지로 데이터 저장 및 장기 보관 </a:t>
            </a:r>
            <a:r>
              <a:rPr lang="en-US" altLang="ko-KR" sz="800" dirty="0">
                <a:solidFill>
                  <a:schemeClr val="bg1"/>
                </a:solidFill>
                <a:latin typeface="+mn-ea"/>
              </a:rPr>
              <a:t>(</a:t>
            </a:r>
            <a:r>
              <a:rPr lang="ko-KR" altLang="en-US" sz="800" dirty="0">
                <a:solidFill>
                  <a:schemeClr val="bg1"/>
                </a:solidFill>
                <a:latin typeface="+mn-ea"/>
              </a:rPr>
              <a:t>스토리지 비용절감 효과</a:t>
            </a:r>
            <a:r>
              <a:rPr lang="en-US" altLang="ko-KR" sz="800" dirty="0">
                <a:solidFill>
                  <a:schemeClr val="bg1"/>
                </a:solidFill>
                <a:latin typeface="+mn-ea"/>
              </a:rPr>
              <a:t>)</a:t>
            </a:r>
            <a:endParaRPr lang="en-US" sz="800" dirty="0">
              <a:solidFill>
                <a:schemeClr val="bg1"/>
              </a:solidFill>
              <a:latin typeface="+mn-ea"/>
            </a:endParaRPr>
          </a:p>
        </p:txBody>
      </p:sp>
      <p:sp>
        <p:nvSpPr>
          <p:cNvPr id="87" name="Rectangle 100">
            <a:extLst>
              <a:ext uri="{FF2B5EF4-FFF2-40B4-BE49-F238E27FC236}">
                <a16:creationId xmlns:a16="http://schemas.microsoft.com/office/drawing/2014/main" id="{9CFF3C66-ACC0-4D07-8DC7-5AFCAF6D26F5}"/>
              </a:ext>
            </a:extLst>
          </p:cNvPr>
          <p:cNvSpPr/>
          <p:nvPr/>
        </p:nvSpPr>
        <p:spPr>
          <a:xfrm>
            <a:off x="6193204" y="824651"/>
            <a:ext cx="1457450" cy="400110"/>
          </a:xfrm>
          <a:prstGeom prst="rect">
            <a:avLst/>
          </a:prstGeom>
        </p:spPr>
        <p:txBody>
          <a:bodyPr wrap="none" anchor="ctr">
            <a:noAutofit/>
          </a:bodyPr>
          <a:lstStyle/>
          <a:p>
            <a:pPr marL="12700" defTabSz="686030">
              <a:spcBef>
                <a:spcPct val="0"/>
              </a:spcBef>
            </a:pPr>
            <a:r>
              <a:rPr lang="en-US" altLang="ko-KR" sz="1200" dirty="0">
                <a:ln w="3175">
                  <a:noFill/>
                </a:ln>
                <a:solidFill>
                  <a:srgbClr val="93EB20"/>
                </a:solidFill>
                <a:latin typeface="+mj-lt"/>
                <a:cs typeface="Arial" charset="0"/>
              </a:rPr>
              <a:t>Veeam </a:t>
            </a:r>
            <a:r>
              <a:rPr lang="ko-KR" altLang="en-US" sz="1200" dirty="0">
                <a:ln w="3175">
                  <a:noFill/>
                </a:ln>
                <a:solidFill>
                  <a:srgbClr val="93EB20"/>
                </a:solidFill>
                <a:latin typeface="+mj-lt"/>
                <a:cs typeface="Arial" charset="0"/>
              </a:rPr>
              <a:t>백업 구성의 특징</a:t>
            </a:r>
          </a:p>
        </p:txBody>
      </p:sp>
      <p:grpSp>
        <p:nvGrpSpPr>
          <p:cNvPr id="45" name="Group 1">
            <a:extLst>
              <a:ext uri="{FF2B5EF4-FFF2-40B4-BE49-F238E27FC236}">
                <a16:creationId xmlns:a16="http://schemas.microsoft.com/office/drawing/2014/main" id="{B2A992F2-E339-43B4-B59C-5F0E2070B53A}"/>
              </a:ext>
            </a:extLst>
          </p:cNvPr>
          <p:cNvGrpSpPr/>
          <p:nvPr/>
        </p:nvGrpSpPr>
        <p:grpSpPr>
          <a:xfrm>
            <a:off x="286793" y="880353"/>
            <a:ext cx="5831136" cy="3738582"/>
            <a:chOff x="1320128" y="932419"/>
            <a:chExt cx="6635137" cy="3814039"/>
          </a:xfrm>
        </p:grpSpPr>
        <p:sp>
          <p:nvSpPr>
            <p:cNvPr id="63" name="Rectangle 10">
              <a:extLst>
                <a:ext uri="{FF2B5EF4-FFF2-40B4-BE49-F238E27FC236}">
                  <a16:creationId xmlns:a16="http://schemas.microsoft.com/office/drawing/2014/main" id="{6597CB0C-5004-40B3-BE06-67EA37089885}"/>
                </a:ext>
              </a:extLst>
            </p:cNvPr>
            <p:cNvSpPr/>
            <p:nvPr/>
          </p:nvSpPr>
          <p:spPr bwMode="auto">
            <a:xfrm>
              <a:off x="1320128" y="932420"/>
              <a:ext cx="6635137" cy="3814038"/>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defTabSz="914076" fontAlgn="base">
                <a:spcBef>
                  <a:spcPct val="0"/>
                </a:spcBef>
                <a:spcAft>
                  <a:spcPct val="0"/>
                </a:spcAft>
              </a:pPr>
              <a:endParaRPr lang="en-US" sz="80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88" name="Graphic 29">
              <a:extLst>
                <a:ext uri="{FF2B5EF4-FFF2-40B4-BE49-F238E27FC236}">
                  <a16:creationId xmlns:a16="http://schemas.microsoft.com/office/drawing/2014/main" id="{1AF0ADCA-E0F0-49EE-AD2E-ED47BAE6D0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2451" y="3628922"/>
              <a:ext cx="365760" cy="365760"/>
            </a:xfrm>
            <a:prstGeom prst="rect">
              <a:avLst/>
            </a:prstGeom>
          </p:spPr>
        </p:pic>
        <p:sp>
          <p:nvSpPr>
            <p:cNvPr id="89" name="TextBox 88">
              <a:extLst>
                <a:ext uri="{FF2B5EF4-FFF2-40B4-BE49-F238E27FC236}">
                  <a16:creationId xmlns:a16="http://schemas.microsoft.com/office/drawing/2014/main" id="{C6556F9A-05A7-4631-8467-6FE578973F6A}"/>
                </a:ext>
              </a:extLst>
            </p:cNvPr>
            <p:cNvSpPr txBox="1"/>
            <p:nvPr/>
          </p:nvSpPr>
          <p:spPr>
            <a:xfrm>
              <a:off x="6199232" y="4019443"/>
              <a:ext cx="852197" cy="24622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Veeam Backup</a:t>
              </a:r>
            </a:p>
            <a:p>
              <a:pPr algn="ctr"/>
              <a:r>
                <a:rPr lang="en-US" sz="800" i="1" dirty="0">
                  <a:solidFill>
                    <a:schemeClr val="bg1"/>
                  </a:solidFill>
                  <a:latin typeface="Tahoma" panose="020B0604030504040204" pitchFamily="34" charset="0"/>
                </a:rPr>
                <a:t>for AWS</a:t>
              </a:r>
            </a:p>
          </p:txBody>
        </p:sp>
        <p:pic>
          <p:nvPicPr>
            <p:cNvPr id="90" name="Graphic 74">
              <a:extLst>
                <a:ext uri="{FF2B5EF4-FFF2-40B4-BE49-F238E27FC236}">
                  <a16:creationId xmlns:a16="http://schemas.microsoft.com/office/drawing/2014/main" id="{0D52009B-DD58-493C-9EC0-8C9A52E5C3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20128" y="932419"/>
              <a:ext cx="228600" cy="228600"/>
            </a:xfrm>
            <a:prstGeom prst="rect">
              <a:avLst/>
            </a:prstGeom>
          </p:spPr>
        </p:pic>
        <p:pic>
          <p:nvPicPr>
            <p:cNvPr id="91" name="Graphic 77">
              <a:extLst>
                <a:ext uri="{FF2B5EF4-FFF2-40B4-BE49-F238E27FC236}">
                  <a16:creationId xmlns:a16="http://schemas.microsoft.com/office/drawing/2014/main" id="{D363996E-E73A-4660-80F8-211387E590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25503" y="1244543"/>
              <a:ext cx="228600" cy="228600"/>
            </a:xfrm>
            <a:prstGeom prst="rect">
              <a:avLst/>
            </a:prstGeom>
          </p:spPr>
        </p:pic>
        <p:sp>
          <p:nvSpPr>
            <p:cNvPr id="92" name="Rectangle 78">
              <a:extLst>
                <a:ext uri="{FF2B5EF4-FFF2-40B4-BE49-F238E27FC236}">
                  <a16:creationId xmlns:a16="http://schemas.microsoft.com/office/drawing/2014/main" id="{2526443C-7BA8-47F5-B843-56E3965C8D89}"/>
                </a:ext>
              </a:extLst>
            </p:cNvPr>
            <p:cNvSpPr/>
            <p:nvPr/>
          </p:nvSpPr>
          <p:spPr>
            <a:xfrm>
              <a:off x="1594448" y="1205964"/>
              <a:ext cx="3272544" cy="3314456"/>
            </a:xfrm>
            <a:prstGeom prst="rect">
              <a:avLst/>
            </a:prstGeom>
            <a:noFill/>
            <a:ln w="635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rgbClr val="FF4F8B"/>
                </a:solidFill>
              </a:endParaRPr>
            </a:p>
          </p:txBody>
        </p:sp>
        <p:sp>
          <p:nvSpPr>
            <p:cNvPr id="93" name="TextBox 92">
              <a:extLst>
                <a:ext uri="{FF2B5EF4-FFF2-40B4-BE49-F238E27FC236}">
                  <a16:creationId xmlns:a16="http://schemas.microsoft.com/office/drawing/2014/main" id="{2AD2F4E3-A58C-4879-9153-B681FFBC67D6}"/>
                </a:ext>
              </a:extLst>
            </p:cNvPr>
            <p:cNvSpPr txBox="1"/>
            <p:nvPr/>
          </p:nvSpPr>
          <p:spPr>
            <a:xfrm>
              <a:off x="1854103" y="1281934"/>
              <a:ext cx="1544756" cy="123111"/>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ctr">
              <a:spAutoFit/>
            </a:bodyPr>
            <a:lstStyle/>
            <a:p>
              <a:r>
                <a:rPr lang="en-US" sz="800" dirty="0">
                  <a:solidFill>
                    <a:srgbClr val="FF4E8B"/>
                  </a:solidFill>
                  <a:latin typeface="Tahoma" panose="020B0604030504040204" pitchFamily="34" charset="0"/>
                </a:rPr>
                <a:t>Production account</a:t>
              </a:r>
            </a:p>
          </p:txBody>
        </p:sp>
        <p:sp>
          <p:nvSpPr>
            <p:cNvPr id="94" name="TextBox 93">
              <a:extLst>
                <a:ext uri="{FF2B5EF4-FFF2-40B4-BE49-F238E27FC236}">
                  <a16:creationId xmlns:a16="http://schemas.microsoft.com/office/drawing/2014/main" id="{024E6AC7-0C3C-4FE5-B3B4-F0C1848A0B72}"/>
                </a:ext>
              </a:extLst>
            </p:cNvPr>
            <p:cNvSpPr txBox="1"/>
            <p:nvPr/>
          </p:nvSpPr>
          <p:spPr>
            <a:xfrm>
              <a:off x="6134058" y="2212861"/>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S3</a:t>
              </a:r>
              <a:endParaRPr lang="en-US" sz="800" i="1" dirty="0">
                <a:solidFill>
                  <a:schemeClr val="bg1"/>
                </a:solidFill>
                <a:latin typeface="Tahoma" panose="020B0604030504040204" pitchFamily="34" charset="0"/>
              </a:endParaRPr>
            </a:p>
          </p:txBody>
        </p:sp>
        <p:pic>
          <p:nvPicPr>
            <p:cNvPr id="95" name="Graphic 94">
              <a:extLst>
                <a:ext uri="{FF2B5EF4-FFF2-40B4-BE49-F238E27FC236}">
                  <a16:creationId xmlns:a16="http://schemas.microsoft.com/office/drawing/2014/main" id="{81D79356-A5ED-4747-AF56-9F46E90D12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96731" y="1740129"/>
              <a:ext cx="457200" cy="457200"/>
            </a:xfrm>
            <a:prstGeom prst="rect">
              <a:avLst/>
            </a:prstGeom>
          </p:spPr>
        </p:pic>
        <p:grpSp>
          <p:nvGrpSpPr>
            <p:cNvPr id="96" name="Group 52">
              <a:extLst>
                <a:ext uri="{FF2B5EF4-FFF2-40B4-BE49-F238E27FC236}">
                  <a16:creationId xmlns:a16="http://schemas.microsoft.com/office/drawing/2014/main" id="{825BCDC0-2D94-42ED-98DC-69407AA219BE}"/>
                </a:ext>
              </a:extLst>
            </p:cNvPr>
            <p:cNvGrpSpPr/>
            <p:nvPr/>
          </p:nvGrpSpPr>
          <p:grpSpPr>
            <a:xfrm>
              <a:off x="1817262" y="1722173"/>
              <a:ext cx="2872123" cy="643373"/>
              <a:chOff x="1036733" y="1796501"/>
              <a:chExt cx="2872123" cy="643373"/>
            </a:xfrm>
          </p:grpSpPr>
          <p:grpSp>
            <p:nvGrpSpPr>
              <p:cNvPr id="134" name="Group 51">
                <a:extLst>
                  <a:ext uri="{FF2B5EF4-FFF2-40B4-BE49-F238E27FC236}">
                    <a16:creationId xmlns:a16="http://schemas.microsoft.com/office/drawing/2014/main" id="{6F906B5F-47E2-43A9-BB13-1EDAC3E0DFBE}"/>
                  </a:ext>
                </a:extLst>
              </p:cNvPr>
              <p:cNvGrpSpPr/>
              <p:nvPr/>
            </p:nvGrpSpPr>
            <p:grpSpPr>
              <a:xfrm>
                <a:off x="1036733" y="1796603"/>
                <a:ext cx="689878" cy="643271"/>
                <a:chOff x="1036733" y="1796603"/>
                <a:chExt cx="689878" cy="643271"/>
              </a:xfrm>
            </p:grpSpPr>
            <p:sp>
              <p:nvSpPr>
                <p:cNvPr id="147" name="TextBox 146">
                  <a:extLst>
                    <a:ext uri="{FF2B5EF4-FFF2-40B4-BE49-F238E27FC236}">
                      <a16:creationId xmlns:a16="http://schemas.microsoft.com/office/drawing/2014/main" id="{52082BA4-FE78-4130-B2E1-9900FEFA8B3F}"/>
                    </a:ext>
                  </a:extLst>
                </p:cNvPr>
                <p:cNvSpPr txBox="1"/>
                <p:nvPr/>
              </p:nvSpPr>
              <p:spPr>
                <a:xfrm>
                  <a:off x="1036733" y="2316763"/>
                  <a:ext cx="68987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EC2</a:t>
                  </a:r>
                  <a:endParaRPr lang="en-US" sz="800" i="1" dirty="0">
                    <a:solidFill>
                      <a:schemeClr val="bg1"/>
                    </a:solidFill>
                    <a:latin typeface="Tahoma" panose="020B0604030504040204" pitchFamily="34" charset="0"/>
                  </a:endParaRPr>
                </a:p>
              </p:txBody>
            </p:sp>
            <p:pic>
              <p:nvPicPr>
                <p:cNvPr id="148" name="Graphic 89">
                  <a:extLst>
                    <a:ext uri="{FF2B5EF4-FFF2-40B4-BE49-F238E27FC236}">
                      <a16:creationId xmlns:a16="http://schemas.microsoft.com/office/drawing/2014/main" id="{B7A99C70-5324-4591-B1D1-64247EE5D1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1890" y="1796603"/>
                  <a:ext cx="228600" cy="228600"/>
                </a:xfrm>
                <a:prstGeom prst="rect">
                  <a:avLst/>
                </a:prstGeom>
              </p:spPr>
            </p:pic>
            <p:pic>
              <p:nvPicPr>
                <p:cNvPr id="149" name="Graphic 96">
                  <a:extLst>
                    <a:ext uri="{FF2B5EF4-FFF2-40B4-BE49-F238E27FC236}">
                      <a16:creationId xmlns:a16="http://schemas.microsoft.com/office/drawing/2014/main" id="{F65795D6-DC8E-4132-9F59-7439B91F05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1890" y="2061651"/>
                  <a:ext cx="228600" cy="228600"/>
                </a:xfrm>
                <a:prstGeom prst="rect">
                  <a:avLst/>
                </a:prstGeom>
              </p:spPr>
            </p:pic>
          </p:grpSp>
          <p:grpSp>
            <p:nvGrpSpPr>
              <p:cNvPr id="135" name="Group 7">
                <a:extLst>
                  <a:ext uri="{FF2B5EF4-FFF2-40B4-BE49-F238E27FC236}">
                    <a16:creationId xmlns:a16="http://schemas.microsoft.com/office/drawing/2014/main" id="{1CB9C133-9EF8-4C84-9F5A-C44309CD59D3}"/>
                  </a:ext>
                </a:extLst>
              </p:cNvPr>
              <p:cNvGrpSpPr/>
              <p:nvPr/>
            </p:nvGrpSpPr>
            <p:grpSpPr>
              <a:xfrm>
                <a:off x="1795114" y="1796501"/>
                <a:ext cx="689879" cy="638099"/>
                <a:chOff x="1795114" y="2166146"/>
                <a:chExt cx="689879" cy="638099"/>
              </a:xfrm>
            </p:grpSpPr>
            <p:sp>
              <p:nvSpPr>
                <p:cNvPr id="144" name="TextBox 143">
                  <a:extLst>
                    <a:ext uri="{FF2B5EF4-FFF2-40B4-BE49-F238E27FC236}">
                      <a16:creationId xmlns:a16="http://schemas.microsoft.com/office/drawing/2014/main" id="{1A325909-23B7-413F-93EC-5FC60B41B5D9}"/>
                    </a:ext>
                  </a:extLst>
                </p:cNvPr>
                <p:cNvSpPr txBox="1"/>
                <p:nvPr/>
              </p:nvSpPr>
              <p:spPr>
                <a:xfrm>
                  <a:off x="1795114" y="2681134"/>
                  <a:ext cx="689879"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EBS</a:t>
                  </a:r>
                  <a:endParaRPr lang="en-US" sz="800" i="1" dirty="0">
                    <a:solidFill>
                      <a:schemeClr val="bg1"/>
                    </a:solidFill>
                    <a:latin typeface="Tahoma" panose="020B0604030504040204" pitchFamily="34" charset="0"/>
                  </a:endParaRPr>
                </a:p>
              </p:txBody>
            </p:sp>
            <p:pic>
              <p:nvPicPr>
                <p:cNvPr id="145" name="Graphic 120">
                  <a:extLst>
                    <a:ext uri="{FF2B5EF4-FFF2-40B4-BE49-F238E27FC236}">
                      <a16:creationId xmlns:a16="http://schemas.microsoft.com/office/drawing/2014/main" id="{B674E8E1-DD45-4E18-90A5-8AE44768E9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4" y="2435226"/>
                  <a:ext cx="228600" cy="228600"/>
                </a:xfrm>
                <a:prstGeom prst="rect">
                  <a:avLst/>
                </a:prstGeom>
              </p:spPr>
            </p:pic>
            <p:pic>
              <p:nvPicPr>
                <p:cNvPr id="146" name="Graphic 126">
                  <a:extLst>
                    <a:ext uri="{FF2B5EF4-FFF2-40B4-BE49-F238E27FC236}">
                      <a16:creationId xmlns:a16="http://schemas.microsoft.com/office/drawing/2014/main" id="{3A024F26-8ADA-4EA9-81E2-F4F518C21E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25754" y="2166146"/>
                  <a:ext cx="228600" cy="228600"/>
                </a:xfrm>
                <a:prstGeom prst="rect">
                  <a:avLst/>
                </a:prstGeom>
              </p:spPr>
            </p:pic>
          </p:grpSp>
          <p:grpSp>
            <p:nvGrpSpPr>
              <p:cNvPr id="136" name="Group 8">
                <a:extLst>
                  <a:ext uri="{FF2B5EF4-FFF2-40B4-BE49-F238E27FC236}">
                    <a16:creationId xmlns:a16="http://schemas.microsoft.com/office/drawing/2014/main" id="{EDFDDF49-C5FE-4F80-AD54-65D4912F574F}"/>
                  </a:ext>
                </a:extLst>
              </p:cNvPr>
              <p:cNvGrpSpPr/>
              <p:nvPr/>
            </p:nvGrpSpPr>
            <p:grpSpPr>
              <a:xfrm>
                <a:off x="2924288" y="1796501"/>
                <a:ext cx="984568" cy="633299"/>
                <a:chOff x="2924288" y="2166146"/>
                <a:chExt cx="984568" cy="633299"/>
              </a:xfrm>
            </p:grpSpPr>
            <p:pic>
              <p:nvPicPr>
                <p:cNvPr id="141" name="Graphic 93">
                  <a:extLst>
                    <a:ext uri="{FF2B5EF4-FFF2-40B4-BE49-F238E27FC236}">
                      <a16:creationId xmlns:a16="http://schemas.microsoft.com/office/drawing/2014/main" id="{291AA9CC-E00C-4260-BA31-B67F01F1F36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166146"/>
                  <a:ext cx="228600" cy="228600"/>
                </a:xfrm>
                <a:prstGeom prst="rect">
                  <a:avLst/>
                </a:prstGeom>
              </p:spPr>
            </p:pic>
            <p:pic>
              <p:nvPicPr>
                <p:cNvPr id="142" name="Graphic 129">
                  <a:extLst>
                    <a:ext uri="{FF2B5EF4-FFF2-40B4-BE49-F238E27FC236}">
                      <a16:creationId xmlns:a16="http://schemas.microsoft.com/office/drawing/2014/main" id="{8E8EE4FE-86C7-479E-AE1E-136B2F8B3E2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431296"/>
                  <a:ext cx="228600" cy="228600"/>
                </a:xfrm>
                <a:prstGeom prst="rect">
                  <a:avLst/>
                </a:prstGeom>
              </p:spPr>
            </p:pic>
            <p:sp>
              <p:nvSpPr>
                <p:cNvPr id="143" name="TextBox 142">
                  <a:extLst>
                    <a:ext uri="{FF2B5EF4-FFF2-40B4-BE49-F238E27FC236}">
                      <a16:creationId xmlns:a16="http://schemas.microsoft.com/office/drawing/2014/main" id="{22C60247-A7EE-42D6-B5E1-6EF2D84AD619}"/>
                    </a:ext>
                  </a:extLst>
                </p:cNvPr>
                <p:cNvSpPr txBox="1"/>
                <p:nvPr/>
              </p:nvSpPr>
              <p:spPr>
                <a:xfrm>
                  <a:off x="2924288" y="2676334"/>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EBS snapshots</a:t>
                  </a:r>
                  <a:endParaRPr lang="en-US" sz="800" i="1" dirty="0">
                    <a:solidFill>
                      <a:schemeClr val="bg1"/>
                    </a:solidFill>
                    <a:latin typeface="Tahoma" panose="020B0604030504040204" pitchFamily="34" charset="0"/>
                  </a:endParaRPr>
                </a:p>
              </p:txBody>
            </p:sp>
          </p:grpSp>
          <p:cxnSp>
            <p:nvCxnSpPr>
              <p:cNvPr id="137" name="Straight Connector 11">
                <a:extLst>
                  <a:ext uri="{FF2B5EF4-FFF2-40B4-BE49-F238E27FC236}">
                    <a16:creationId xmlns:a16="http://schemas.microsoft.com/office/drawing/2014/main" id="{A60326D2-8461-492F-B950-4C6E688E15CB}"/>
                  </a:ext>
                </a:extLst>
              </p:cNvPr>
              <p:cNvCxnSpPr>
                <a:cxnSpLocks/>
                <a:stCxn id="148" idx="3"/>
                <a:endCxn id="146" idx="1"/>
              </p:cNvCxnSpPr>
              <p:nvPr/>
            </p:nvCxnSpPr>
            <p:spPr>
              <a:xfrm flipV="1">
                <a:off x="1500490" y="1910801"/>
                <a:ext cx="525264" cy="102"/>
              </a:xfrm>
              <a:prstGeom prst="line">
                <a:avLst/>
              </a:prstGeom>
              <a:ln w="6350">
                <a:solidFill>
                  <a:srgbClr val="FF990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2">
                <a:extLst>
                  <a:ext uri="{FF2B5EF4-FFF2-40B4-BE49-F238E27FC236}">
                    <a16:creationId xmlns:a16="http://schemas.microsoft.com/office/drawing/2014/main" id="{0338B29A-0E76-4F80-BD0C-A82B4AFFD354}"/>
                  </a:ext>
                </a:extLst>
              </p:cNvPr>
              <p:cNvCxnSpPr>
                <a:cxnSpLocks/>
                <a:stCxn id="149" idx="3"/>
                <a:endCxn id="145" idx="1"/>
              </p:cNvCxnSpPr>
              <p:nvPr/>
            </p:nvCxnSpPr>
            <p:spPr>
              <a:xfrm>
                <a:off x="1500490" y="2175951"/>
                <a:ext cx="525264" cy="3930"/>
              </a:xfrm>
              <a:prstGeom prst="line">
                <a:avLst/>
              </a:prstGeom>
              <a:ln w="6350">
                <a:solidFill>
                  <a:srgbClr val="FF990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Straight Connector 134">
                <a:extLst>
                  <a:ext uri="{FF2B5EF4-FFF2-40B4-BE49-F238E27FC236}">
                    <a16:creationId xmlns:a16="http://schemas.microsoft.com/office/drawing/2014/main" id="{F4C6B3D6-6CD5-4A47-A003-C40B2E67E79A}"/>
                  </a:ext>
                </a:extLst>
              </p:cNvPr>
              <p:cNvCxnSpPr>
                <a:cxnSpLocks/>
                <a:stCxn id="146" idx="3"/>
                <a:endCxn id="141" idx="1"/>
              </p:cNvCxnSpPr>
              <p:nvPr/>
            </p:nvCxnSpPr>
            <p:spPr>
              <a:xfrm>
                <a:off x="2254354" y="1910801"/>
                <a:ext cx="1047918" cy="0"/>
              </a:xfrm>
              <a:prstGeom prst="line">
                <a:avLst/>
              </a:prstGeom>
              <a:ln w="6350">
                <a:solidFill>
                  <a:srgbClr val="FF990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53">
                <a:extLst>
                  <a:ext uri="{FF2B5EF4-FFF2-40B4-BE49-F238E27FC236}">
                    <a16:creationId xmlns:a16="http://schemas.microsoft.com/office/drawing/2014/main" id="{BEAA46D2-2852-45F0-9C9D-D3C138EDBF1C}"/>
                  </a:ext>
                </a:extLst>
              </p:cNvPr>
              <p:cNvCxnSpPr>
                <a:cxnSpLocks/>
                <a:stCxn id="145" idx="3"/>
                <a:endCxn id="142" idx="1"/>
              </p:cNvCxnSpPr>
              <p:nvPr/>
            </p:nvCxnSpPr>
            <p:spPr>
              <a:xfrm flipV="1">
                <a:off x="2254354" y="2175951"/>
                <a:ext cx="1047918" cy="3930"/>
              </a:xfrm>
              <a:prstGeom prst="line">
                <a:avLst/>
              </a:prstGeom>
              <a:ln w="6350">
                <a:solidFill>
                  <a:srgbClr val="FF990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7" name="Group 53">
              <a:extLst>
                <a:ext uri="{FF2B5EF4-FFF2-40B4-BE49-F238E27FC236}">
                  <a16:creationId xmlns:a16="http://schemas.microsoft.com/office/drawing/2014/main" id="{EFE70DA1-76AB-49C8-A7CA-6FB627F58AF1}"/>
                </a:ext>
              </a:extLst>
            </p:cNvPr>
            <p:cNvGrpSpPr/>
            <p:nvPr/>
          </p:nvGrpSpPr>
          <p:grpSpPr>
            <a:xfrm>
              <a:off x="1823230" y="2661212"/>
              <a:ext cx="2869663" cy="648006"/>
              <a:chOff x="1041250" y="3422374"/>
              <a:chExt cx="2869663" cy="648006"/>
            </a:xfrm>
          </p:grpSpPr>
          <p:pic>
            <p:nvPicPr>
              <p:cNvPr id="125" name="Graphic 117">
                <a:extLst>
                  <a:ext uri="{FF2B5EF4-FFF2-40B4-BE49-F238E27FC236}">
                    <a16:creationId xmlns:a16="http://schemas.microsoft.com/office/drawing/2014/main" id="{0B20C3E2-5A71-4A58-8CF2-5F29EB83B56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71890" y="3433202"/>
                <a:ext cx="228600" cy="228600"/>
              </a:xfrm>
              <a:prstGeom prst="rect">
                <a:avLst/>
              </a:prstGeom>
            </p:spPr>
          </p:pic>
          <p:pic>
            <p:nvPicPr>
              <p:cNvPr id="126" name="Graphic 118">
                <a:extLst>
                  <a:ext uri="{FF2B5EF4-FFF2-40B4-BE49-F238E27FC236}">
                    <a16:creationId xmlns:a16="http://schemas.microsoft.com/office/drawing/2014/main" id="{FD5038DF-6F9B-4D73-80F8-E5856C398D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71890" y="3696095"/>
                <a:ext cx="228600" cy="228600"/>
              </a:xfrm>
              <a:prstGeom prst="rect">
                <a:avLst/>
              </a:prstGeom>
            </p:spPr>
          </p:pic>
          <p:sp>
            <p:nvSpPr>
              <p:cNvPr id="127" name="TextBox 126">
                <a:extLst>
                  <a:ext uri="{FF2B5EF4-FFF2-40B4-BE49-F238E27FC236}">
                    <a16:creationId xmlns:a16="http://schemas.microsoft.com/office/drawing/2014/main" id="{EDF6D21F-F633-491F-9638-D415EB2CB52B}"/>
                  </a:ext>
                </a:extLst>
              </p:cNvPr>
              <p:cNvSpPr txBox="1"/>
              <p:nvPr/>
            </p:nvSpPr>
            <p:spPr>
              <a:xfrm>
                <a:off x="1041250" y="3947269"/>
                <a:ext cx="689879"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RDS</a:t>
                </a:r>
                <a:endParaRPr lang="en-US" sz="800" i="1" dirty="0">
                  <a:solidFill>
                    <a:schemeClr val="bg1"/>
                  </a:solidFill>
                  <a:latin typeface="Tahoma" panose="020B0604030504040204" pitchFamily="34" charset="0"/>
                </a:endParaRPr>
              </a:p>
            </p:txBody>
          </p:sp>
          <p:grpSp>
            <p:nvGrpSpPr>
              <p:cNvPr id="128" name="Group 143">
                <a:extLst>
                  <a:ext uri="{FF2B5EF4-FFF2-40B4-BE49-F238E27FC236}">
                    <a16:creationId xmlns:a16="http://schemas.microsoft.com/office/drawing/2014/main" id="{C48EDE7B-A446-4523-9438-580C840FDB45}"/>
                  </a:ext>
                </a:extLst>
              </p:cNvPr>
              <p:cNvGrpSpPr/>
              <p:nvPr/>
            </p:nvGrpSpPr>
            <p:grpSpPr>
              <a:xfrm>
                <a:off x="2926345" y="3422374"/>
                <a:ext cx="984568" cy="641288"/>
                <a:chOff x="2924288" y="2431296"/>
                <a:chExt cx="984568" cy="641288"/>
              </a:xfrm>
            </p:grpSpPr>
            <p:pic>
              <p:nvPicPr>
                <p:cNvPr id="131" name="Graphic 145">
                  <a:extLst>
                    <a:ext uri="{FF2B5EF4-FFF2-40B4-BE49-F238E27FC236}">
                      <a16:creationId xmlns:a16="http://schemas.microsoft.com/office/drawing/2014/main" id="{DA19B596-3497-46EF-9F51-4F7CE7D5CA9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431296"/>
                  <a:ext cx="228600" cy="228600"/>
                </a:xfrm>
                <a:prstGeom prst="rect">
                  <a:avLst/>
                </a:prstGeom>
              </p:spPr>
            </p:pic>
            <p:pic>
              <p:nvPicPr>
                <p:cNvPr id="132" name="Graphic 146">
                  <a:extLst>
                    <a:ext uri="{FF2B5EF4-FFF2-40B4-BE49-F238E27FC236}">
                      <a16:creationId xmlns:a16="http://schemas.microsoft.com/office/drawing/2014/main" id="{BA3074C5-16F3-4BBE-969B-969A0AC1F7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02272" y="2697396"/>
                  <a:ext cx="228600" cy="228600"/>
                </a:xfrm>
                <a:prstGeom prst="rect">
                  <a:avLst/>
                </a:prstGeom>
              </p:spPr>
            </p:pic>
            <p:sp>
              <p:nvSpPr>
                <p:cNvPr id="133" name="TextBox 132">
                  <a:extLst>
                    <a:ext uri="{FF2B5EF4-FFF2-40B4-BE49-F238E27FC236}">
                      <a16:creationId xmlns:a16="http://schemas.microsoft.com/office/drawing/2014/main" id="{A19A3584-74FE-47BA-A2DD-75378BEEDD6A}"/>
                    </a:ext>
                  </a:extLst>
                </p:cNvPr>
                <p:cNvSpPr txBox="1"/>
                <p:nvPr/>
              </p:nvSpPr>
              <p:spPr>
                <a:xfrm>
                  <a:off x="2924288" y="2949473"/>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RDS snapshots</a:t>
                  </a:r>
                  <a:endParaRPr lang="en-US" sz="800" i="1" dirty="0">
                    <a:solidFill>
                      <a:schemeClr val="bg1"/>
                    </a:solidFill>
                    <a:latin typeface="Tahoma" panose="020B0604030504040204" pitchFamily="34" charset="0"/>
                  </a:endParaRPr>
                </a:p>
              </p:txBody>
            </p:sp>
          </p:grpSp>
          <p:cxnSp>
            <p:nvCxnSpPr>
              <p:cNvPr id="129" name="Straight Connector 156">
                <a:extLst>
                  <a:ext uri="{FF2B5EF4-FFF2-40B4-BE49-F238E27FC236}">
                    <a16:creationId xmlns:a16="http://schemas.microsoft.com/office/drawing/2014/main" id="{454FC607-E60D-4870-935A-E7E89FF2F43E}"/>
                  </a:ext>
                </a:extLst>
              </p:cNvPr>
              <p:cNvCxnSpPr>
                <a:cxnSpLocks/>
                <a:stCxn id="125" idx="3"/>
                <a:endCxn id="131" idx="1"/>
              </p:cNvCxnSpPr>
              <p:nvPr/>
            </p:nvCxnSpPr>
            <p:spPr>
              <a:xfrm flipV="1">
                <a:off x="1500490" y="3536674"/>
                <a:ext cx="1803839" cy="10828"/>
              </a:xfrm>
              <a:prstGeom prst="line">
                <a:avLst/>
              </a:prstGeom>
              <a:ln w="6350">
                <a:solidFill>
                  <a:srgbClr val="527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58">
                <a:extLst>
                  <a:ext uri="{FF2B5EF4-FFF2-40B4-BE49-F238E27FC236}">
                    <a16:creationId xmlns:a16="http://schemas.microsoft.com/office/drawing/2014/main" id="{AD112C67-4DC3-411F-BED2-388E833B6BBD}"/>
                  </a:ext>
                </a:extLst>
              </p:cNvPr>
              <p:cNvCxnSpPr>
                <a:cxnSpLocks/>
                <a:stCxn id="126" idx="3"/>
                <a:endCxn id="132" idx="1"/>
              </p:cNvCxnSpPr>
              <p:nvPr/>
            </p:nvCxnSpPr>
            <p:spPr>
              <a:xfrm flipV="1">
                <a:off x="1500490" y="3802774"/>
                <a:ext cx="1803839" cy="7621"/>
              </a:xfrm>
              <a:prstGeom prst="line">
                <a:avLst/>
              </a:prstGeom>
              <a:ln w="6350">
                <a:solidFill>
                  <a:srgbClr val="527F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8" name="Graphic 160">
              <a:extLst>
                <a:ext uri="{FF2B5EF4-FFF2-40B4-BE49-F238E27FC236}">
                  <a16:creationId xmlns:a16="http://schemas.microsoft.com/office/drawing/2014/main" id="{977D7CBD-0CDC-4D47-9B5F-6AF7295497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3080" y="1241980"/>
              <a:ext cx="228600" cy="228600"/>
            </a:xfrm>
            <a:prstGeom prst="rect">
              <a:avLst/>
            </a:prstGeom>
          </p:spPr>
        </p:pic>
        <p:sp>
          <p:nvSpPr>
            <p:cNvPr id="99" name="Rectangle 161">
              <a:extLst>
                <a:ext uri="{FF2B5EF4-FFF2-40B4-BE49-F238E27FC236}">
                  <a16:creationId xmlns:a16="http://schemas.microsoft.com/office/drawing/2014/main" id="{9B11F0BE-B3FA-4832-9332-F1DEAEE802BA}"/>
                </a:ext>
              </a:extLst>
            </p:cNvPr>
            <p:cNvSpPr/>
            <p:nvPr/>
          </p:nvSpPr>
          <p:spPr>
            <a:xfrm>
              <a:off x="5102024" y="1203401"/>
              <a:ext cx="2618087" cy="3314456"/>
            </a:xfrm>
            <a:prstGeom prst="rect">
              <a:avLst/>
            </a:prstGeom>
            <a:noFill/>
            <a:ln w="6350">
              <a:solidFill>
                <a:srgbClr val="FF4F8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rgbClr val="FF4F8B"/>
                </a:solidFill>
              </a:endParaRPr>
            </a:p>
          </p:txBody>
        </p:sp>
        <p:sp>
          <p:nvSpPr>
            <p:cNvPr id="101" name="TextBox 100">
              <a:extLst>
                <a:ext uri="{FF2B5EF4-FFF2-40B4-BE49-F238E27FC236}">
                  <a16:creationId xmlns:a16="http://schemas.microsoft.com/office/drawing/2014/main" id="{D99E284A-C550-44A2-B8E5-93373F855723}"/>
                </a:ext>
              </a:extLst>
            </p:cNvPr>
            <p:cNvSpPr txBox="1"/>
            <p:nvPr/>
          </p:nvSpPr>
          <p:spPr>
            <a:xfrm>
              <a:off x="5361680" y="1279371"/>
              <a:ext cx="1544756" cy="123111"/>
            </a:xfrm>
            <a:prstGeom prst="rect">
              <a:avLst/>
            </a:prstGeom>
            <a:noFill/>
            <a:extLst>
              <a:ext uri="{909E8E84-426E-40DD-AFC4-6F175D3DCCD1}">
                <a14:hiddenFill xmlns:a14="http://schemas.microsoft.com/office/drawing/2010/main">
                  <a:solidFill>
                    <a:scrgbClr r="0" g="0" b="0"/>
                  </a:solidFill>
                </a14:hiddenFill>
              </a:ext>
            </a:extLst>
          </p:spPr>
          <p:txBody>
            <a:bodyPr vert="horz" wrap="square" lIns="0" tIns="0" rIns="0" bIns="0" rtlCol="0" anchor="ctr">
              <a:spAutoFit/>
            </a:bodyPr>
            <a:lstStyle/>
            <a:p>
              <a:r>
                <a:rPr lang="en-US" sz="800" dirty="0">
                  <a:solidFill>
                    <a:srgbClr val="FF4E8B"/>
                  </a:solidFill>
                  <a:latin typeface="Tahoma" panose="020B0604030504040204" pitchFamily="34" charset="0"/>
                </a:rPr>
                <a:t>Backup account</a:t>
              </a:r>
            </a:p>
          </p:txBody>
        </p:sp>
        <p:pic>
          <p:nvPicPr>
            <p:cNvPr id="102" name="Graphic 163">
              <a:extLst>
                <a:ext uri="{FF2B5EF4-FFF2-40B4-BE49-F238E27FC236}">
                  <a16:creationId xmlns:a16="http://schemas.microsoft.com/office/drawing/2014/main" id="{81AFEB2E-CB50-42F4-A7D7-BE6833757B5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65401" y="1751180"/>
              <a:ext cx="171750" cy="171750"/>
            </a:xfrm>
            <a:prstGeom prst="rect">
              <a:avLst/>
            </a:prstGeom>
          </p:spPr>
        </p:pic>
        <p:pic>
          <p:nvPicPr>
            <p:cNvPr id="103" name="Graphic 175">
              <a:extLst>
                <a:ext uri="{FF2B5EF4-FFF2-40B4-BE49-F238E27FC236}">
                  <a16:creationId xmlns:a16="http://schemas.microsoft.com/office/drawing/2014/main" id="{BE8B8FBB-0EC0-4F22-8173-F7CDB9AE5A0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365401" y="2016330"/>
              <a:ext cx="171750" cy="171750"/>
            </a:xfrm>
            <a:prstGeom prst="rect">
              <a:avLst/>
            </a:prstGeom>
          </p:spPr>
        </p:pic>
        <p:sp>
          <p:nvSpPr>
            <p:cNvPr id="104" name="TextBox 103">
              <a:extLst>
                <a:ext uri="{FF2B5EF4-FFF2-40B4-BE49-F238E27FC236}">
                  <a16:creationId xmlns:a16="http://schemas.microsoft.com/office/drawing/2014/main" id="{15F9C917-6DDA-4285-B1ED-000B1A0605C0}"/>
                </a:ext>
              </a:extLst>
            </p:cNvPr>
            <p:cNvSpPr txBox="1"/>
            <p:nvPr/>
          </p:nvSpPr>
          <p:spPr>
            <a:xfrm>
              <a:off x="4958992" y="2233167"/>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Workers</a:t>
              </a:r>
              <a:endParaRPr lang="en-US" sz="800" i="1" dirty="0">
                <a:solidFill>
                  <a:schemeClr val="bg1"/>
                </a:solidFill>
                <a:latin typeface="Tahoma" panose="020B0604030504040204" pitchFamily="34" charset="0"/>
              </a:endParaRPr>
            </a:p>
          </p:txBody>
        </p:sp>
        <p:cxnSp>
          <p:nvCxnSpPr>
            <p:cNvPr id="105" name="Straight Connector 186">
              <a:extLst>
                <a:ext uri="{FF2B5EF4-FFF2-40B4-BE49-F238E27FC236}">
                  <a16:creationId xmlns:a16="http://schemas.microsoft.com/office/drawing/2014/main" id="{8E62E18A-8C8A-4013-B892-39BD11D06732}"/>
                </a:ext>
              </a:extLst>
            </p:cNvPr>
            <p:cNvCxnSpPr>
              <a:cxnSpLocks/>
              <a:stCxn id="141" idx="3"/>
              <a:endCxn id="102" idx="1"/>
            </p:cNvCxnSpPr>
            <p:nvPr/>
          </p:nvCxnSpPr>
          <p:spPr>
            <a:xfrm>
              <a:off x="4311401" y="1836473"/>
              <a:ext cx="1054000" cy="582"/>
            </a:xfrm>
            <a:prstGeom prst="line">
              <a:avLst/>
            </a:prstGeom>
            <a:ln w="6350">
              <a:solidFill>
                <a:srgbClr val="FF990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89">
              <a:extLst>
                <a:ext uri="{FF2B5EF4-FFF2-40B4-BE49-F238E27FC236}">
                  <a16:creationId xmlns:a16="http://schemas.microsoft.com/office/drawing/2014/main" id="{14A9F486-338E-45AB-89D3-626165267AEF}"/>
                </a:ext>
              </a:extLst>
            </p:cNvPr>
            <p:cNvCxnSpPr>
              <a:cxnSpLocks/>
              <a:stCxn id="142" idx="3"/>
              <a:endCxn id="103" idx="1"/>
            </p:cNvCxnSpPr>
            <p:nvPr/>
          </p:nvCxnSpPr>
          <p:spPr>
            <a:xfrm>
              <a:off x="4311401" y="2101623"/>
              <a:ext cx="1054000" cy="582"/>
            </a:xfrm>
            <a:prstGeom prst="line">
              <a:avLst/>
            </a:prstGeom>
            <a:ln w="6350">
              <a:solidFill>
                <a:srgbClr val="FF990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7" name="Group 239">
              <a:extLst>
                <a:ext uri="{FF2B5EF4-FFF2-40B4-BE49-F238E27FC236}">
                  <a16:creationId xmlns:a16="http://schemas.microsoft.com/office/drawing/2014/main" id="{5C7539F4-E590-4B08-BBBF-94C05B44F2E6}"/>
                </a:ext>
              </a:extLst>
            </p:cNvPr>
            <p:cNvGrpSpPr/>
            <p:nvPr/>
          </p:nvGrpSpPr>
          <p:grpSpPr>
            <a:xfrm>
              <a:off x="1817261" y="3722683"/>
              <a:ext cx="689879" cy="379541"/>
              <a:chOff x="1869142" y="3225696"/>
              <a:chExt cx="689879" cy="379541"/>
            </a:xfrm>
          </p:grpSpPr>
          <p:pic>
            <p:nvPicPr>
              <p:cNvPr id="123" name="Graphic 237">
                <a:extLst>
                  <a:ext uri="{FF2B5EF4-FFF2-40B4-BE49-F238E27FC236}">
                    <a16:creationId xmlns:a16="http://schemas.microsoft.com/office/drawing/2014/main" id="{B95D03F0-45A0-41E4-8E75-00C303DB9FD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104300" y="3225696"/>
                <a:ext cx="228600" cy="228600"/>
              </a:xfrm>
              <a:prstGeom prst="rect">
                <a:avLst/>
              </a:prstGeom>
            </p:spPr>
          </p:pic>
          <p:sp>
            <p:nvSpPr>
              <p:cNvPr id="124" name="TextBox 123">
                <a:extLst>
                  <a:ext uri="{FF2B5EF4-FFF2-40B4-BE49-F238E27FC236}">
                    <a16:creationId xmlns:a16="http://schemas.microsoft.com/office/drawing/2014/main" id="{FEB4B5D9-DFF5-4663-84F8-E4F6B980F3B9}"/>
                  </a:ext>
                </a:extLst>
              </p:cNvPr>
              <p:cNvSpPr txBox="1"/>
              <p:nvPr/>
            </p:nvSpPr>
            <p:spPr>
              <a:xfrm>
                <a:off x="1869142" y="3482126"/>
                <a:ext cx="689879"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dirty="0">
                    <a:solidFill>
                      <a:schemeClr val="bg1"/>
                    </a:solidFill>
                    <a:latin typeface="Tahoma" panose="020B0604030504040204" pitchFamily="34" charset="0"/>
                  </a:rPr>
                  <a:t>Amazon VPC</a:t>
                </a:r>
                <a:endParaRPr lang="en-US" sz="800" i="1" dirty="0">
                  <a:solidFill>
                    <a:schemeClr val="bg1"/>
                  </a:solidFill>
                  <a:latin typeface="Tahoma" panose="020B0604030504040204" pitchFamily="34" charset="0"/>
                </a:endParaRPr>
              </a:p>
            </p:txBody>
          </p:sp>
        </p:grpSp>
        <p:cxnSp>
          <p:nvCxnSpPr>
            <p:cNvPr id="108" name="Straight Connector 240">
              <a:extLst>
                <a:ext uri="{FF2B5EF4-FFF2-40B4-BE49-F238E27FC236}">
                  <a16:creationId xmlns:a16="http://schemas.microsoft.com/office/drawing/2014/main" id="{95307F13-B246-437B-B3A7-79923D33E88B}"/>
                </a:ext>
              </a:extLst>
            </p:cNvPr>
            <p:cNvCxnSpPr>
              <a:cxnSpLocks/>
              <a:stCxn id="123" idx="3"/>
              <a:endCxn id="88" idx="1"/>
            </p:cNvCxnSpPr>
            <p:nvPr/>
          </p:nvCxnSpPr>
          <p:spPr>
            <a:xfrm flipV="1">
              <a:off x="2281019" y="3811802"/>
              <a:ext cx="4161432" cy="25181"/>
            </a:xfrm>
            <a:prstGeom prst="line">
              <a:avLst/>
            </a:prstGeom>
            <a:ln w="6350">
              <a:solidFill>
                <a:srgbClr val="A166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Connector 243">
              <a:extLst>
                <a:ext uri="{FF2B5EF4-FFF2-40B4-BE49-F238E27FC236}">
                  <a16:creationId xmlns:a16="http://schemas.microsoft.com/office/drawing/2014/main" id="{C3F2DA35-94A8-41B9-95EC-6A958578DFAE}"/>
                </a:ext>
              </a:extLst>
            </p:cNvPr>
            <p:cNvCxnSpPr>
              <a:cxnSpLocks/>
              <a:stCxn id="88" idx="0"/>
              <a:endCxn id="94" idx="2"/>
            </p:cNvCxnSpPr>
            <p:nvPr/>
          </p:nvCxnSpPr>
          <p:spPr>
            <a:xfrm flipV="1">
              <a:off x="6625331" y="2335972"/>
              <a:ext cx="1011" cy="1292950"/>
            </a:xfrm>
            <a:prstGeom prst="line">
              <a:avLst/>
            </a:prstGeom>
            <a:ln w="6350">
              <a:solidFill>
                <a:srgbClr val="A166FF"/>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0" name="Group 250">
              <a:extLst>
                <a:ext uri="{FF2B5EF4-FFF2-40B4-BE49-F238E27FC236}">
                  <a16:creationId xmlns:a16="http://schemas.microsoft.com/office/drawing/2014/main" id="{36F51B80-674F-4C94-BF09-EB62DBF6776F}"/>
                </a:ext>
              </a:extLst>
            </p:cNvPr>
            <p:cNvGrpSpPr/>
            <p:nvPr/>
          </p:nvGrpSpPr>
          <p:grpSpPr>
            <a:xfrm>
              <a:off x="5537151" y="1837055"/>
              <a:ext cx="862243" cy="265150"/>
              <a:chOff x="6656197" y="1845326"/>
              <a:chExt cx="862243" cy="265150"/>
            </a:xfrm>
          </p:grpSpPr>
          <p:cxnSp>
            <p:nvCxnSpPr>
              <p:cNvPr id="121" name="Elbow Connector 248">
                <a:extLst>
                  <a:ext uri="{FF2B5EF4-FFF2-40B4-BE49-F238E27FC236}">
                    <a16:creationId xmlns:a16="http://schemas.microsoft.com/office/drawing/2014/main" id="{36B822E7-2BC0-448C-92DA-E336E29D5364}"/>
                  </a:ext>
                </a:extLst>
              </p:cNvPr>
              <p:cNvCxnSpPr>
                <a:cxnSpLocks/>
                <a:stCxn id="102" idx="3"/>
              </p:cNvCxnSpPr>
              <p:nvPr/>
            </p:nvCxnSpPr>
            <p:spPr>
              <a:xfrm>
                <a:off x="6656197" y="1845326"/>
                <a:ext cx="862243" cy="63862"/>
              </a:xfrm>
              <a:prstGeom prst="bentConnector3">
                <a:avLst>
                  <a:gd name="adj1" fmla="val 64729"/>
                </a:avLst>
              </a:prstGeom>
              <a:ln w="6350">
                <a:solidFill>
                  <a:srgbClr val="FF990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Elbow Connector 249">
                <a:extLst>
                  <a:ext uri="{FF2B5EF4-FFF2-40B4-BE49-F238E27FC236}">
                    <a16:creationId xmlns:a16="http://schemas.microsoft.com/office/drawing/2014/main" id="{16F5C96F-D05B-4B1D-9AE8-995E96F9030B}"/>
                  </a:ext>
                </a:extLst>
              </p:cNvPr>
              <p:cNvCxnSpPr>
                <a:cxnSpLocks/>
                <a:stCxn id="103" idx="3"/>
              </p:cNvCxnSpPr>
              <p:nvPr/>
            </p:nvCxnSpPr>
            <p:spPr>
              <a:xfrm flipV="1">
                <a:off x="6656197" y="2025872"/>
                <a:ext cx="862243" cy="84604"/>
              </a:xfrm>
              <a:prstGeom prst="bentConnector3">
                <a:avLst>
                  <a:gd name="adj1" fmla="val 64729"/>
                </a:avLst>
              </a:prstGeom>
              <a:ln w="6350">
                <a:solidFill>
                  <a:srgbClr val="FF990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11" name="Oval 266">
              <a:extLst>
                <a:ext uri="{FF2B5EF4-FFF2-40B4-BE49-F238E27FC236}">
                  <a16:creationId xmlns:a16="http://schemas.microsoft.com/office/drawing/2014/main" id="{010EEB89-E347-4CDC-B008-DDCF401E944C}"/>
                </a:ext>
              </a:extLst>
            </p:cNvPr>
            <p:cNvSpPr/>
            <p:nvPr/>
          </p:nvSpPr>
          <p:spPr bwMode="auto">
            <a:xfrm>
              <a:off x="3466295" y="3732317"/>
              <a:ext cx="184150" cy="184150"/>
            </a:xfrm>
            <a:prstGeom prst="ellipse">
              <a:avLst/>
            </a:prstGeom>
            <a:solidFill>
              <a:srgbClr val="A166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2" name="Oval 267">
              <a:extLst>
                <a:ext uri="{FF2B5EF4-FFF2-40B4-BE49-F238E27FC236}">
                  <a16:creationId xmlns:a16="http://schemas.microsoft.com/office/drawing/2014/main" id="{DE2C170E-48B6-4ECE-A759-2EAEB142938F}"/>
                </a:ext>
              </a:extLst>
            </p:cNvPr>
            <p:cNvSpPr/>
            <p:nvPr/>
          </p:nvSpPr>
          <p:spPr bwMode="auto">
            <a:xfrm>
              <a:off x="6539605" y="2889737"/>
              <a:ext cx="184150" cy="184150"/>
            </a:xfrm>
            <a:prstGeom prst="ellipse">
              <a:avLst/>
            </a:prstGeom>
            <a:solidFill>
              <a:srgbClr val="A166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3" name="Rounded Rectangle 274">
              <a:extLst>
                <a:ext uri="{FF2B5EF4-FFF2-40B4-BE49-F238E27FC236}">
                  <a16:creationId xmlns:a16="http://schemas.microsoft.com/office/drawing/2014/main" id="{8440B47C-DF93-4B11-9277-7686C096148D}"/>
                </a:ext>
              </a:extLst>
            </p:cNvPr>
            <p:cNvSpPr/>
            <p:nvPr/>
          </p:nvSpPr>
          <p:spPr bwMode="auto">
            <a:xfrm>
              <a:off x="3469846" y="1742618"/>
              <a:ext cx="182880" cy="462382"/>
            </a:xfrm>
            <a:prstGeom prst="roundRect">
              <a:avLst>
                <a:gd name="adj" fmla="val 50000"/>
              </a:avLst>
            </a:prstGeom>
            <a:solidFill>
              <a:srgbClr val="FF99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4" name="Rounded Rectangle 276">
              <a:extLst>
                <a:ext uri="{FF2B5EF4-FFF2-40B4-BE49-F238E27FC236}">
                  <a16:creationId xmlns:a16="http://schemas.microsoft.com/office/drawing/2014/main" id="{FCE8592A-DDB8-4DA3-85AE-8C20E15B5398}"/>
                </a:ext>
              </a:extLst>
            </p:cNvPr>
            <p:cNvSpPr/>
            <p:nvPr/>
          </p:nvSpPr>
          <p:spPr bwMode="auto">
            <a:xfrm>
              <a:off x="3466295" y="2685548"/>
              <a:ext cx="182880" cy="462382"/>
            </a:xfrm>
            <a:prstGeom prst="roundRect">
              <a:avLst>
                <a:gd name="adj" fmla="val 50000"/>
              </a:avLst>
            </a:prstGeom>
            <a:solidFill>
              <a:srgbClr val="527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5" name="Rounded Rectangle 277">
              <a:extLst>
                <a:ext uri="{FF2B5EF4-FFF2-40B4-BE49-F238E27FC236}">
                  <a16:creationId xmlns:a16="http://schemas.microsoft.com/office/drawing/2014/main" id="{617C030A-C41C-4CC6-A28B-90E830FDAE52}"/>
                </a:ext>
              </a:extLst>
            </p:cNvPr>
            <p:cNvSpPr/>
            <p:nvPr/>
          </p:nvSpPr>
          <p:spPr bwMode="auto">
            <a:xfrm>
              <a:off x="5775319" y="1741555"/>
              <a:ext cx="182880" cy="462382"/>
            </a:xfrm>
            <a:prstGeom prst="roundRect">
              <a:avLst>
                <a:gd name="adj" fmla="val 50000"/>
              </a:avLst>
            </a:prstGeom>
            <a:solidFill>
              <a:srgbClr val="FF99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6" name="TextBox 115">
              <a:extLst>
                <a:ext uri="{FF2B5EF4-FFF2-40B4-BE49-F238E27FC236}">
                  <a16:creationId xmlns:a16="http://schemas.microsoft.com/office/drawing/2014/main" id="{755E02E6-CE36-4149-ACDD-61E7A53372F5}"/>
                </a:ext>
              </a:extLst>
            </p:cNvPr>
            <p:cNvSpPr txBox="1"/>
            <p:nvPr/>
          </p:nvSpPr>
          <p:spPr>
            <a:xfrm>
              <a:off x="3069452" y="1777806"/>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1</a:t>
              </a:r>
              <a:endParaRPr lang="en-US" sz="800" b="1" i="1" dirty="0">
                <a:solidFill>
                  <a:srgbClr val="003738"/>
                </a:solidFill>
                <a:latin typeface="Tahoma" panose="020B0604030504040204" pitchFamily="34" charset="0"/>
              </a:endParaRPr>
            </a:p>
          </p:txBody>
        </p:sp>
        <p:sp>
          <p:nvSpPr>
            <p:cNvPr id="117" name="TextBox 116">
              <a:extLst>
                <a:ext uri="{FF2B5EF4-FFF2-40B4-BE49-F238E27FC236}">
                  <a16:creationId xmlns:a16="http://schemas.microsoft.com/office/drawing/2014/main" id="{0FF83E5A-5584-4C99-B05A-0E0B85227B03}"/>
                </a:ext>
              </a:extLst>
            </p:cNvPr>
            <p:cNvSpPr txBox="1"/>
            <p:nvPr/>
          </p:nvSpPr>
          <p:spPr>
            <a:xfrm>
              <a:off x="5374841" y="1774864"/>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2</a:t>
              </a:r>
            </a:p>
          </p:txBody>
        </p:sp>
        <p:sp>
          <p:nvSpPr>
            <p:cNvPr id="118" name="TextBox 117">
              <a:extLst>
                <a:ext uri="{FF2B5EF4-FFF2-40B4-BE49-F238E27FC236}">
                  <a16:creationId xmlns:a16="http://schemas.microsoft.com/office/drawing/2014/main" id="{E3A430E3-942F-4C88-80B1-D214ED00F1B4}"/>
                </a:ext>
              </a:extLst>
            </p:cNvPr>
            <p:cNvSpPr txBox="1"/>
            <p:nvPr/>
          </p:nvSpPr>
          <p:spPr>
            <a:xfrm>
              <a:off x="3069452" y="2714736"/>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1</a:t>
              </a:r>
            </a:p>
          </p:txBody>
        </p:sp>
        <p:sp>
          <p:nvSpPr>
            <p:cNvPr id="119" name="TextBox 118">
              <a:extLst>
                <a:ext uri="{FF2B5EF4-FFF2-40B4-BE49-F238E27FC236}">
                  <a16:creationId xmlns:a16="http://schemas.microsoft.com/office/drawing/2014/main" id="{CAFD3FD2-227A-4144-9C2A-68215381EBE6}"/>
                </a:ext>
              </a:extLst>
            </p:cNvPr>
            <p:cNvSpPr txBox="1"/>
            <p:nvPr/>
          </p:nvSpPr>
          <p:spPr>
            <a:xfrm>
              <a:off x="3069452" y="3757113"/>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3</a:t>
              </a:r>
            </a:p>
          </p:txBody>
        </p:sp>
        <p:sp>
          <p:nvSpPr>
            <p:cNvPr id="120" name="TextBox 119">
              <a:extLst>
                <a:ext uri="{FF2B5EF4-FFF2-40B4-BE49-F238E27FC236}">
                  <a16:creationId xmlns:a16="http://schemas.microsoft.com/office/drawing/2014/main" id="{ABD70CE1-6E2B-444B-9B33-CB5D3A57D2C6}"/>
                </a:ext>
              </a:extLst>
            </p:cNvPr>
            <p:cNvSpPr txBox="1"/>
            <p:nvPr/>
          </p:nvSpPr>
          <p:spPr>
            <a:xfrm>
              <a:off x="6133047" y="2916330"/>
              <a:ext cx="984568" cy="123111"/>
            </a:xfrm>
            <a:prstGeom prst="rect">
              <a:avLst/>
            </a:prstGeom>
            <a:noFill/>
          </p:spPr>
          <p:txBody>
            <a:bodyPr vert="horz" wrap="square" lIns="0" tIns="0" rIns="0" bIns="0" rtlCol="0" anchor="ctr">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sz="800" b="1" dirty="0">
                  <a:solidFill>
                    <a:srgbClr val="003738"/>
                  </a:solidFill>
                  <a:latin typeface="Tahoma" panose="020B0604030504040204" pitchFamily="34" charset="0"/>
                </a:rPr>
                <a:t>4</a:t>
              </a:r>
            </a:p>
          </p:txBody>
        </p:sp>
      </p:grpSp>
      <p:sp>
        <p:nvSpPr>
          <p:cNvPr id="150" name="TextBox 149">
            <a:extLst>
              <a:ext uri="{FF2B5EF4-FFF2-40B4-BE49-F238E27FC236}">
                <a16:creationId xmlns:a16="http://schemas.microsoft.com/office/drawing/2014/main" id="{3DF807EC-3DF4-4F37-A495-D2BB31627B16}"/>
              </a:ext>
            </a:extLst>
          </p:cNvPr>
          <p:cNvSpPr txBox="1"/>
          <p:nvPr/>
        </p:nvSpPr>
        <p:spPr>
          <a:xfrm>
            <a:off x="2376566" y="3371663"/>
            <a:ext cx="1064944" cy="646331"/>
          </a:xfrm>
          <a:prstGeom prst="rect">
            <a:avLst/>
          </a:prstGeom>
        </p:spPr>
        <p:txBody>
          <a:bodyPr wrap="square" rtlCol="0" anchor="ctr">
            <a:spAutoFit/>
          </a:bodyPr>
          <a:lstStyle/>
          <a:p>
            <a:pPr algn="ctr"/>
            <a:r>
              <a:rPr lang="ko-KR" altLang="en-US" sz="900" dirty="0">
                <a:solidFill>
                  <a:schemeClr val="bg1"/>
                </a:solidFill>
              </a:rPr>
              <a:t>스냅샷</a:t>
            </a:r>
            <a:endParaRPr lang="en-US" altLang="ko-KR" sz="900" dirty="0">
              <a:solidFill>
                <a:schemeClr val="bg1"/>
              </a:solidFill>
            </a:endParaRPr>
          </a:p>
          <a:p>
            <a:pPr algn="ctr"/>
            <a:r>
              <a:rPr lang="en-US" sz="900" dirty="0">
                <a:solidFill>
                  <a:schemeClr val="bg1"/>
                </a:solidFill>
              </a:rPr>
              <a:t>(</a:t>
            </a:r>
            <a:r>
              <a:rPr lang="ko-KR" altLang="en-US" sz="900" dirty="0">
                <a:solidFill>
                  <a:schemeClr val="bg1"/>
                </a:solidFill>
              </a:rPr>
              <a:t>백업 수행 전 스냅샷 생성 및 별도 보관 지원</a:t>
            </a:r>
            <a:r>
              <a:rPr lang="en-US" altLang="ko-KR" sz="900" dirty="0">
                <a:solidFill>
                  <a:schemeClr val="bg1"/>
                </a:solidFill>
              </a:rPr>
              <a:t>)</a:t>
            </a:r>
            <a:endParaRPr lang="en-US" sz="900" dirty="0">
              <a:solidFill>
                <a:schemeClr val="bg1"/>
              </a:solidFill>
            </a:endParaRPr>
          </a:p>
        </p:txBody>
      </p:sp>
      <p:sp>
        <p:nvSpPr>
          <p:cNvPr id="151" name="TextBox 150">
            <a:extLst>
              <a:ext uri="{FF2B5EF4-FFF2-40B4-BE49-F238E27FC236}">
                <a16:creationId xmlns:a16="http://schemas.microsoft.com/office/drawing/2014/main" id="{5BFF97E0-4366-435E-B991-EAEA04B84082}"/>
              </a:ext>
            </a:extLst>
          </p:cNvPr>
          <p:cNvSpPr txBox="1"/>
          <p:nvPr/>
        </p:nvSpPr>
        <p:spPr>
          <a:xfrm>
            <a:off x="4343411" y="4110197"/>
            <a:ext cx="1293418" cy="507831"/>
          </a:xfrm>
          <a:prstGeom prst="rect">
            <a:avLst/>
          </a:prstGeom>
        </p:spPr>
        <p:txBody>
          <a:bodyPr wrap="square" rtlCol="0" anchor="ctr">
            <a:spAutoFit/>
          </a:bodyPr>
          <a:lstStyle/>
          <a:p>
            <a:pPr algn="ctr"/>
            <a:r>
              <a:rPr lang="ko-KR" altLang="en-US" sz="900" dirty="0">
                <a:solidFill>
                  <a:schemeClr val="bg1"/>
                </a:solidFill>
              </a:rPr>
              <a:t>백업 서버</a:t>
            </a:r>
            <a:endParaRPr lang="en-US" altLang="ko-KR" sz="900" dirty="0">
              <a:solidFill>
                <a:schemeClr val="bg1"/>
              </a:solidFill>
            </a:endParaRPr>
          </a:p>
          <a:p>
            <a:pPr algn="ctr"/>
            <a:r>
              <a:rPr lang="en-US" sz="900" i="1" dirty="0">
                <a:solidFill>
                  <a:schemeClr val="bg1"/>
                </a:solidFill>
              </a:rPr>
              <a:t>(</a:t>
            </a:r>
            <a:r>
              <a:rPr lang="ko-KR" altLang="en-US" sz="900" i="1" dirty="0" err="1">
                <a:solidFill>
                  <a:schemeClr val="bg1"/>
                </a:solidFill>
              </a:rPr>
              <a:t>마켓플레이스를</a:t>
            </a:r>
            <a:r>
              <a:rPr lang="ko-KR" altLang="en-US" sz="900" i="1" dirty="0">
                <a:solidFill>
                  <a:schemeClr val="bg1"/>
                </a:solidFill>
              </a:rPr>
              <a:t> 통해</a:t>
            </a:r>
            <a:endParaRPr lang="en-US" altLang="ko-KR" sz="900" i="1" dirty="0">
              <a:solidFill>
                <a:schemeClr val="bg1"/>
              </a:solidFill>
            </a:endParaRPr>
          </a:p>
          <a:p>
            <a:pPr algn="ctr"/>
            <a:r>
              <a:rPr lang="ko-KR" altLang="en-US" sz="900" i="1" dirty="0">
                <a:solidFill>
                  <a:schemeClr val="bg1"/>
                </a:solidFill>
              </a:rPr>
              <a:t>손쉽게 배포</a:t>
            </a:r>
            <a:r>
              <a:rPr lang="en-US" altLang="ko-KR" sz="900" i="1" dirty="0">
                <a:solidFill>
                  <a:schemeClr val="bg1"/>
                </a:solidFill>
              </a:rPr>
              <a:t>)</a:t>
            </a:r>
            <a:endParaRPr lang="en-US" sz="900" i="1" dirty="0">
              <a:solidFill>
                <a:schemeClr val="bg1"/>
              </a:solidFill>
            </a:endParaRPr>
          </a:p>
        </p:txBody>
      </p:sp>
    </p:spTree>
    <p:extLst>
      <p:ext uri="{BB962C8B-B14F-4D97-AF65-F5344CB8AC3E}">
        <p14:creationId xmlns:p14="http://schemas.microsoft.com/office/powerpoint/2010/main" val="3344097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빠르게 진화하는 사이버 위협들</a:t>
            </a:r>
            <a:r>
              <a:rPr lang="en-US" altLang="ko-KR" b="1" dirty="0"/>
              <a:t>… </a:t>
            </a:r>
            <a:endParaRPr lang="en-US" altLang="ko-KR" dirty="0"/>
          </a:p>
        </p:txBody>
      </p:sp>
      <p:sp>
        <p:nvSpPr>
          <p:cNvPr id="11" name="TextBox 10">
            <a:extLst>
              <a:ext uri="{FF2B5EF4-FFF2-40B4-BE49-F238E27FC236}">
                <a16:creationId xmlns:a16="http://schemas.microsoft.com/office/drawing/2014/main" id="{A49306BD-948E-4199-838C-FBA679D1A61E}"/>
              </a:ext>
            </a:extLst>
          </p:cNvPr>
          <p:cNvSpPr txBox="1"/>
          <p:nvPr/>
        </p:nvSpPr>
        <p:spPr>
          <a:xfrm>
            <a:off x="461963" y="852488"/>
            <a:ext cx="8229600" cy="458787"/>
          </a:xfrm>
          <a:prstGeom prst="rect">
            <a:avLst/>
          </a:prstGeom>
          <a:noFill/>
        </p:spPr>
        <p:txBody>
          <a:bodyPr wrap="square" rtlCol="0" anchor="ctr">
            <a:noAutofit/>
          </a:bodyPr>
          <a:lstStyle/>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“서버 보안으로 부족한 데이터 보호 결론은 </a:t>
            </a:r>
            <a:r>
              <a:rPr lang="ko-KR" altLang="en-US" sz="1400" b="1" dirty="0">
                <a:solidFill>
                  <a:srgbClr val="00E296"/>
                </a:solidFill>
                <a:latin typeface="맑은 고딕" panose="020B0503020000020004" pitchFamily="50" charset="-127"/>
                <a:ea typeface="맑은 고딕" panose="020B0503020000020004" pitchFamily="50" charset="-127"/>
              </a:rPr>
              <a:t>백업</a:t>
            </a:r>
            <a:r>
              <a:rPr lang="ko-KR" altLang="en-US" sz="1400" b="1" dirty="0">
                <a:solidFill>
                  <a:srgbClr val="FFFFFF"/>
                </a:solidFill>
                <a:latin typeface="맑은 고딕" panose="020B0503020000020004" pitchFamily="50" charset="-127"/>
                <a:ea typeface="맑은 고딕" panose="020B0503020000020004" pitchFamily="50" charset="-127"/>
              </a:rPr>
              <a:t> 뿐 입니다</a:t>
            </a:r>
            <a:r>
              <a:rPr lang="en-US" altLang="ko-KR" sz="1400" b="1" dirty="0">
                <a:solidFill>
                  <a:srgbClr val="FFFFFF"/>
                </a:solidFill>
                <a:latin typeface="맑은 고딕" panose="020B0503020000020004" pitchFamily="50" charset="-127"/>
                <a:ea typeface="맑은 고딕" panose="020B0503020000020004" pitchFamily="50" charset="-127"/>
              </a:rPr>
              <a:t>.”</a:t>
            </a:r>
          </a:p>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모든 기업들은 신속한 운영 서비스 재개를 위해 </a:t>
            </a:r>
            <a:r>
              <a:rPr lang="ko-KR" altLang="en-US" sz="1400" b="1" dirty="0">
                <a:solidFill>
                  <a:srgbClr val="00E296"/>
                </a:solidFill>
                <a:latin typeface="맑은 고딕" panose="020B0503020000020004" pitchFamily="50" charset="-127"/>
                <a:ea typeface="맑은 고딕" panose="020B0503020000020004" pitchFamily="50" charset="-127"/>
              </a:rPr>
              <a:t>이미지 기반 </a:t>
            </a:r>
            <a:r>
              <a:rPr lang="en-US" altLang="ko-KR" sz="1400" b="1" dirty="0">
                <a:solidFill>
                  <a:srgbClr val="00E296"/>
                </a:solidFill>
                <a:latin typeface="맑은 고딕" panose="020B0503020000020004" pitchFamily="50" charset="-127"/>
                <a:ea typeface="맑은 고딕" panose="020B0503020000020004" pitchFamily="50" charset="-127"/>
              </a:rPr>
              <a:t>OS </a:t>
            </a:r>
            <a:r>
              <a:rPr lang="ko-KR" altLang="en-US" sz="1400" b="1" dirty="0">
                <a:solidFill>
                  <a:srgbClr val="00E296"/>
                </a:solidFill>
                <a:latin typeface="맑은 고딕" panose="020B0503020000020004" pitchFamily="50" charset="-127"/>
                <a:ea typeface="맑은 고딕" panose="020B0503020000020004" pitchFamily="50" charset="-127"/>
              </a:rPr>
              <a:t>백업</a:t>
            </a:r>
            <a:r>
              <a:rPr lang="ko-KR" altLang="en-US" sz="1400" b="1" dirty="0">
                <a:solidFill>
                  <a:srgbClr val="FFFFFF"/>
                </a:solidFill>
                <a:latin typeface="맑은 고딕" panose="020B0503020000020004" pitchFamily="50" charset="-127"/>
                <a:ea typeface="맑은 고딕" panose="020B0503020000020004" pitchFamily="50" charset="-127"/>
              </a:rPr>
              <a:t>이 반드시 필요합니다</a:t>
            </a:r>
            <a:r>
              <a:rPr lang="en-US" altLang="ko-KR" sz="1400" b="1" dirty="0">
                <a:solidFill>
                  <a:srgbClr val="FFFFFF"/>
                </a:solidFill>
                <a:latin typeface="맑은 고딕" panose="020B0503020000020004" pitchFamily="50" charset="-127"/>
                <a:ea typeface="맑은 고딕" panose="020B0503020000020004" pitchFamily="50" charset="-127"/>
              </a:rPr>
              <a:t>.</a:t>
            </a:r>
          </a:p>
        </p:txBody>
      </p:sp>
      <p:sp>
        <p:nvSpPr>
          <p:cNvPr id="6" name="Rectangle: Rounded Corners 2">
            <a:extLst>
              <a:ext uri="{FF2B5EF4-FFF2-40B4-BE49-F238E27FC236}">
                <a16:creationId xmlns:a16="http://schemas.microsoft.com/office/drawing/2014/main" id="{E7AFD352-123C-4053-963F-7D3660B56CED}"/>
              </a:ext>
            </a:extLst>
          </p:cNvPr>
          <p:cNvSpPr/>
          <p:nvPr/>
        </p:nvSpPr>
        <p:spPr bwMode="auto">
          <a:xfrm>
            <a:off x="5954271" y="1477941"/>
            <a:ext cx="2583179" cy="938987"/>
          </a:xfrm>
          <a:prstGeom prst="roundRect">
            <a:avLst>
              <a:gd name="adj" fmla="val 509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맑은 고딕" panose="020B0503020000020004" pitchFamily="50" charset="-127"/>
              <a:ea typeface="맑은 고딕" panose="020B0503020000020004" pitchFamily="50" charset="-127"/>
              <a:cs typeface="Segoe UI" pitchFamily="34" charset="0"/>
            </a:endParaRPr>
          </a:p>
        </p:txBody>
      </p:sp>
      <p:sp>
        <p:nvSpPr>
          <p:cNvPr id="7" name="Текст 20">
            <a:extLst>
              <a:ext uri="{FF2B5EF4-FFF2-40B4-BE49-F238E27FC236}">
                <a16:creationId xmlns:a16="http://schemas.microsoft.com/office/drawing/2014/main" id="{F8FC4823-FBC0-48CF-99F8-B1D71F287DC8}"/>
              </a:ext>
            </a:extLst>
          </p:cNvPr>
          <p:cNvSpPr txBox="1">
            <a:spLocks/>
          </p:cNvSpPr>
          <p:nvPr/>
        </p:nvSpPr>
        <p:spPr>
          <a:xfrm>
            <a:off x="5954271" y="1563360"/>
            <a:ext cx="2583179" cy="802361"/>
          </a:xfrm>
          <a:prstGeom prst="rect">
            <a:avLst/>
          </a:prstGeom>
        </p:spPr>
        <p:txBody>
          <a:bodyPr lIns="216000" rIns="216000"/>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spcAft>
                <a:spcPts val="1200"/>
              </a:spcAft>
              <a:buFont typeface="Arial" pitchFamily="34" charset="0"/>
              <a:buNone/>
            </a:pPr>
            <a:r>
              <a:rPr lang="en-US" sz="1600" b="1" dirty="0">
                <a:solidFill>
                  <a:schemeClr val="bg1"/>
                </a:solidFill>
                <a:latin typeface="맑은 고딕" panose="020B0503020000020004" pitchFamily="50" charset="-127"/>
              </a:rPr>
              <a:t>Malware</a:t>
            </a:r>
          </a:p>
          <a:p>
            <a:pPr marL="0" indent="0">
              <a:buFont typeface="Arial" pitchFamily="34" charset="0"/>
              <a:buNone/>
            </a:pPr>
            <a:r>
              <a:rPr lang="en-US" sz="1600" dirty="0">
                <a:solidFill>
                  <a:schemeClr val="bg1"/>
                </a:solidFill>
                <a:latin typeface="맑은 고딕" panose="020B0503020000020004" pitchFamily="50" charset="-127"/>
              </a:rPr>
              <a:t>3.2</a:t>
            </a:r>
            <a:r>
              <a:rPr lang="ko-KR" altLang="en-US" sz="1600" dirty="0" err="1">
                <a:solidFill>
                  <a:schemeClr val="bg1"/>
                </a:solidFill>
                <a:latin typeface="맑은 고딕" panose="020B0503020000020004" pitchFamily="50" charset="-127"/>
              </a:rPr>
              <a:t>억건</a:t>
            </a:r>
            <a:r>
              <a:rPr lang="en-US" sz="1600" dirty="0">
                <a:solidFill>
                  <a:schemeClr val="bg1"/>
                </a:solidFill>
                <a:latin typeface="맑은 고딕" panose="020B0503020000020004" pitchFamily="50" charset="-127"/>
              </a:rPr>
              <a:t> in 2020</a:t>
            </a:r>
          </a:p>
          <a:p>
            <a:pPr marL="0" indent="0">
              <a:buFont typeface="Arial" pitchFamily="34" charset="0"/>
              <a:buNone/>
            </a:pPr>
            <a:endParaRPr lang="en-US" sz="1600" b="1" dirty="0">
              <a:solidFill>
                <a:schemeClr val="tx1">
                  <a:lumMod val="65000"/>
                  <a:lumOff val="35000"/>
                </a:schemeClr>
              </a:solidFill>
              <a:latin typeface="맑은 고딕" panose="020B0503020000020004" pitchFamily="50" charset="-127"/>
            </a:endParaRPr>
          </a:p>
        </p:txBody>
      </p:sp>
      <p:sp>
        <p:nvSpPr>
          <p:cNvPr id="9" name="TextBox 8">
            <a:extLst>
              <a:ext uri="{FF2B5EF4-FFF2-40B4-BE49-F238E27FC236}">
                <a16:creationId xmlns:a16="http://schemas.microsoft.com/office/drawing/2014/main" id="{DCF75003-C5A8-4040-9C59-177FA0FB62A5}"/>
              </a:ext>
            </a:extLst>
          </p:cNvPr>
          <p:cNvSpPr txBox="1"/>
          <p:nvPr/>
        </p:nvSpPr>
        <p:spPr>
          <a:xfrm>
            <a:off x="461963" y="4639857"/>
            <a:ext cx="8229600" cy="266527"/>
          </a:xfrm>
          <a:prstGeom prst="rect">
            <a:avLst/>
          </a:prstGeom>
          <a:noFill/>
        </p:spPr>
        <p:txBody>
          <a:bodyPr wrap="square" rtlCol="0" anchor="t" anchorCtr="0">
            <a:noAutofit/>
          </a:bodyPr>
          <a:lstStyle/>
          <a:p>
            <a:pPr defTabSz="914400" latinLnBrk="1">
              <a:defRPr/>
            </a:pPr>
            <a:endParaRPr lang="en-US" sz="1000" dirty="0">
              <a:solidFill>
                <a:srgbClr val="FFFFFF"/>
              </a:solidFill>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12" name="그룹 11">
            <a:extLst>
              <a:ext uri="{FF2B5EF4-FFF2-40B4-BE49-F238E27FC236}">
                <a16:creationId xmlns:a16="http://schemas.microsoft.com/office/drawing/2014/main" id="{7EF9DC04-A835-4FC5-A2CF-F2D5AA043F40}"/>
              </a:ext>
            </a:extLst>
          </p:cNvPr>
          <p:cNvGrpSpPr/>
          <p:nvPr/>
        </p:nvGrpSpPr>
        <p:grpSpPr>
          <a:xfrm>
            <a:off x="5954271" y="2558253"/>
            <a:ext cx="2583179" cy="938987"/>
            <a:chOff x="5863588" y="2112049"/>
            <a:chExt cx="2583179" cy="972000"/>
          </a:xfrm>
        </p:grpSpPr>
        <p:sp>
          <p:nvSpPr>
            <p:cNvPr id="20" name="Rectangle: Rounded Corners 8">
              <a:extLst>
                <a:ext uri="{FF2B5EF4-FFF2-40B4-BE49-F238E27FC236}">
                  <a16:creationId xmlns:a16="http://schemas.microsoft.com/office/drawing/2014/main" id="{103A72AA-0007-4E5E-B4CA-44B7E812CCD1}"/>
                </a:ext>
              </a:extLst>
            </p:cNvPr>
            <p:cNvSpPr/>
            <p:nvPr/>
          </p:nvSpPr>
          <p:spPr bwMode="auto">
            <a:xfrm>
              <a:off x="5863588" y="2112049"/>
              <a:ext cx="2583179" cy="972000"/>
            </a:xfrm>
            <a:prstGeom prst="roundRect">
              <a:avLst>
                <a:gd name="adj" fmla="val 509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맑은 고딕" panose="020B0503020000020004" pitchFamily="50" charset="-127"/>
                <a:ea typeface="맑은 고딕" panose="020B0503020000020004" pitchFamily="50" charset="-127"/>
                <a:cs typeface="Segoe UI" pitchFamily="34" charset="0"/>
              </a:endParaRPr>
            </a:p>
          </p:txBody>
        </p:sp>
        <p:sp>
          <p:nvSpPr>
            <p:cNvPr id="21" name="Текст 20">
              <a:extLst>
                <a:ext uri="{FF2B5EF4-FFF2-40B4-BE49-F238E27FC236}">
                  <a16:creationId xmlns:a16="http://schemas.microsoft.com/office/drawing/2014/main" id="{702691FD-9E05-4A78-9AB6-3EB7444A48C9}"/>
                </a:ext>
              </a:extLst>
            </p:cNvPr>
            <p:cNvSpPr txBox="1">
              <a:spLocks/>
            </p:cNvSpPr>
            <p:nvPr/>
          </p:nvSpPr>
          <p:spPr>
            <a:xfrm>
              <a:off x="5863588" y="2257718"/>
              <a:ext cx="2583179" cy="647126"/>
            </a:xfrm>
            <a:prstGeom prst="rect">
              <a:avLst/>
            </a:prstGeom>
          </p:spPr>
          <p:txBody>
            <a:bodyPr vert="horz" wrap="square" lIns="216000" tIns="0" rIns="216000" bIns="0" rtlCol="0">
              <a:noAutofit/>
            </a:bodyPr>
            <a:lstStyle>
              <a:lvl1pPr marL="271463" indent="-271463" algn="l" defTabSz="686047"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700" indent="-266700" algn="l" defTabSz="686047"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100000"/>
                </a:lnSpc>
                <a:spcBef>
                  <a:spcPts val="0"/>
                </a:spcBef>
                <a:spcAft>
                  <a:spcPts val="1200"/>
                </a:spcAft>
                <a:buClrTx/>
                <a:buSzPct val="90000"/>
                <a:buFont typeface="Arial" pitchFamily="34" charset="0"/>
                <a:buNone/>
                <a:tabLst/>
                <a:defRPr/>
              </a:pPr>
              <a: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Ransomware</a:t>
              </a:r>
            </a:p>
            <a:p>
              <a:pPr marL="0" marR="0" lvl="0" indent="0" algn="l" defTabSz="686047" rtl="0" eaLnBrk="1" fontAlgn="auto" latinLnBrk="0" hangingPunct="1">
                <a:lnSpc>
                  <a:spcPct val="100000"/>
                </a:lnSpc>
                <a:spcBef>
                  <a:spcPts val="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Up </a:t>
              </a:r>
              <a:r>
                <a:rPr kumimoji="0" lang="en-US" sz="160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20%</a:t>
              </a:r>
              <a: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 </a:t>
              </a: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in 2020</a:t>
              </a:r>
            </a:p>
          </p:txBody>
        </p:sp>
      </p:grpSp>
      <p:grpSp>
        <p:nvGrpSpPr>
          <p:cNvPr id="13" name="그룹 12">
            <a:extLst>
              <a:ext uri="{FF2B5EF4-FFF2-40B4-BE49-F238E27FC236}">
                <a16:creationId xmlns:a16="http://schemas.microsoft.com/office/drawing/2014/main" id="{C790971A-0D34-47A5-8BF0-630B5F7CE458}"/>
              </a:ext>
            </a:extLst>
          </p:cNvPr>
          <p:cNvGrpSpPr/>
          <p:nvPr/>
        </p:nvGrpSpPr>
        <p:grpSpPr>
          <a:xfrm>
            <a:off x="5954273" y="3649816"/>
            <a:ext cx="2583179" cy="938987"/>
            <a:chOff x="5863589" y="3357180"/>
            <a:chExt cx="2583179" cy="972000"/>
          </a:xfrm>
        </p:grpSpPr>
        <p:sp>
          <p:nvSpPr>
            <p:cNvPr id="18" name="Rectangle: Rounded Corners 10">
              <a:extLst>
                <a:ext uri="{FF2B5EF4-FFF2-40B4-BE49-F238E27FC236}">
                  <a16:creationId xmlns:a16="http://schemas.microsoft.com/office/drawing/2014/main" id="{8A2F5A62-8FC0-4DB8-948E-A2206A4EA32E}"/>
                </a:ext>
              </a:extLst>
            </p:cNvPr>
            <p:cNvSpPr/>
            <p:nvPr/>
          </p:nvSpPr>
          <p:spPr bwMode="auto">
            <a:xfrm>
              <a:off x="5863589" y="3357180"/>
              <a:ext cx="2583179" cy="972000"/>
            </a:xfrm>
            <a:prstGeom prst="roundRect">
              <a:avLst>
                <a:gd name="adj" fmla="val 509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맑은 고딕" panose="020B0503020000020004" pitchFamily="50" charset="-127"/>
                <a:ea typeface="맑은 고딕" panose="020B0503020000020004" pitchFamily="50" charset="-127"/>
                <a:cs typeface="Segoe UI" pitchFamily="34" charset="0"/>
              </a:endParaRPr>
            </a:p>
          </p:txBody>
        </p:sp>
        <p:sp>
          <p:nvSpPr>
            <p:cNvPr id="19" name="Текст 20">
              <a:extLst>
                <a:ext uri="{FF2B5EF4-FFF2-40B4-BE49-F238E27FC236}">
                  <a16:creationId xmlns:a16="http://schemas.microsoft.com/office/drawing/2014/main" id="{F64255F4-CCEC-4243-90B1-3C775BA2349B}"/>
                </a:ext>
              </a:extLst>
            </p:cNvPr>
            <p:cNvSpPr txBox="1">
              <a:spLocks/>
            </p:cNvSpPr>
            <p:nvPr/>
          </p:nvSpPr>
          <p:spPr>
            <a:xfrm>
              <a:off x="5863589" y="3364069"/>
              <a:ext cx="2583179" cy="620140"/>
            </a:xfrm>
            <a:prstGeom prst="rect">
              <a:avLst/>
            </a:prstGeom>
          </p:spPr>
          <p:txBody>
            <a:bodyPr vert="horz" wrap="square" lIns="216000" tIns="0" rIns="216000" bIns="0" rtlCol="0">
              <a:noAutofit/>
            </a:bodyPr>
            <a:lstStyle>
              <a:lvl1pPr marL="271463" indent="-271463" algn="l" defTabSz="686047"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700" indent="-266700" algn="l" defTabSz="686047"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74" indent="-213207" algn="l" defTabSz="686047"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99" indent="-172710" algn="l" defTabSz="686047"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6047" rtl="0" eaLnBrk="1" fontAlgn="auto" latinLnBrk="0" hangingPunct="1">
                <a:lnSpc>
                  <a:spcPct val="100000"/>
                </a:lnSpc>
                <a:spcBef>
                  <a:spcPts val="0"/>
                </a:spcBef>
                <a:spcAft>
                  <a:spcPts val="1200"/>
                </a:spcAft>
                <a:buClrTx/>
                <a:buSzPct val="90000"/>
                <a:buFont typeface="Arial" pitchFamily="34" charset="0"/>
                <a:buNone/>
                <a:tabLst/>
                <a:defRPr/>
              </a:pPr>
              <a: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Spyware</a:t>
              </a:r>
            </a:p>
            <a:p>
              <a:pPr marL="0" marR="0" lvl="0" indent="0" algn="l" defTabSz="686047" rtl="0" eaLnBrk="1" fontAlgn="auto" latinLnBrk="0" hangingPunct="1">
                <a:lnSpc>
                  <a:spcPct val="100000"/>
                </a:lnSpc>
                <a:spcBef>
                  <a:spcPts val="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Still the </a:t>
              </a:r>
              <a:r>
                <a:rPr kumimoji="0" lang="en-US" sz="1600" b="1" i="0" u="none" strike="noStrike" kern="1200" cap="none" spc="0" normalizeH="0" baseline="0" noProof="0" dirty="0">
                  <a:ln>
                    <a:noFill/>
                  </a:ln>
                  <a:solidFill>
                    <a:srgbClr val="FF0000"/>
                  </a:solidFill>
                  <a:effectLst/>
                  <a:uLnTx/>
                  <a:uFillTx/>
                  <a:latin typeface="맑은 고딕" panose="020B0503020000020004" pitchFamily="50" charset="-127"/>
                  <a:ea typeface="+mn-ea"/>
                  <a:cs typeface="+mn-cs"/>
                </a:rPr>
                <a:t>#1 threat </a:t>
              </a:r>
              <a:br>
                <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br>
              <a:r>
                <a:rPr kumimoji="0" lang="en-US" sz="1600" b="0"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rPr>
                <a:t>to businesses</a:t>
              </a:r>
              <a:endParaRPr kumimoji="0" lang="en-US" sz="1600" b="1" i="0" u="none" strike="noStrike" kern="1200" cap="none" spc="0" normalizeH="0" baseline="0" noProof="0" dirty="0">
                <a:ln>
                  <a:noFill/>
                </a:ln>
                <a:solidFill>
                  <a:schemeClr val="bg1"/>
                </a:solidFill>
                <a:effectLst/>
                <a:uLnTx/>
                <a:uFillTx/>
                <a:latin typeface="맑은 고딕" panose="020B0503020000020004" pitchFamily="50" charset="-127"/>
                <a:ea typeface="+mn-ea"/>
                <a:cs typeface="+mn-cs"/>
              </a:endParaRPr>
            </a:p>
          </p:txBody>
        </p:sp>
      </p:grpSp>
      <p:pic>
        <p:nvPicPr>
          <p:cNvPr id="16" name="그림 15" descr="cloud3.png">
            <a:extLst>
              <a:ext uri="{FF2B5EF4-FFF2-40B4-BE49-F238E27FC236}">
                <a16:creationId xmlns:a16="http://schemas.microsoft.com/office/drawing/2014/main" id="{B0A72721-6BB4-431D-9E1B-610CBB651521}"/>
              </a:ext>
            </a:extLst>
          </p:cNvPr>
          <p:cNvPicPr>
            <a:picLocks noChangeAspect="1"/>
          </p:cNvPicPr>
          <p:nvPr/>
        </p:nvPicPr>
        <p:blipFill>
          <a:blip r:embed="rId3" cstate="print"/>
          <a:stretch>
            <a:fillRect/>
          </a:stretch>
        </p:blipFill>
        <p:spPr>
          <a:xfrm>
            <a:off x="3814829" y="1517376"/>
            <a:ext cx="1912548" cy="938988"/>
          </a:xfrm>
          <a:prstGeom prst="rect">
            <a:avLst/>
          </a:prstGeom>
        </p:spPr>
      </p:pic>
      <p:pic>
        <p:nvPicPr>
          <p:cNvPr id="1026" name="Picture 2">
            <a:extLst>
              <a:ext uri="{FF2B5EF4-FFF2-40B4-BE49-F238E27FC236}">
                <a16:creationId xmlns:a16="http://schemas.microsoft.com/office/drawing/2014/main" id="{17721580-9615-4C02-B582-04B8453DA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696" y="1301806"/>
            <a:ext cx="3145845" cy="333805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C36CA43-173E-44D5-B337-417D5B875A56}"/>
              </a:ext>
            </a:extLst>
          </p:cNvPr>
          <p:cNvSpPr txBox="1"/>
          <p:nvPr/>
        </p:nvSpPr>
        <p:spPr>
          <a:xfrm>
            <a:off x="5954271" y="4639858"/>
            <a:ext cx="2737291" cy="266527"/>
          </a:xfrm>
          <a:prstGeom prst="rect">
            <a:avLst/>
          </a:prstGeom>
          <a:noFill/>
        </p:spPr>
        <p:txBody>
          <a:bodyPr wrap="square" rtlCol="0" anchor="t" anchorCtr="0">
            <a:noAutofit/>
          </a:bodyPr>
          <a:lstStyle/>
          <a:p>
            <a:pPr defTabSz="914400" latinLnBrk="1">
              <a:defRPr/>
            </a:pPr>
            <a:r>
              <a:rPr lang="en-US" sz="1000" dirty="0">
                <a:solidFill>
                  <a:srgbClr val="FFFFFF"/>
                </a:solidFill>
                <a:latin typeface="맑은 고딕" panose="020B0503020000020004" pitchFamily="50" charset="-127"/>
                <a:ea typeface="맑은 고딕" panose="020B0503020000020004" pitchFamily="50" charset="-127"/>
                <a:cs typeface="Arial" panose="020B0604020202020204" pitchFamily="34" charset="0"/>
              </a:rPr>
              <a:t>Source: SonicWall 2020</a:t>
            </a:r>
          </a:p>
        </p:txBody>
      </p:sp>
      <p:pic>
        <p:nvPicPr>
          <p:cNvPr id="1028" name="Picture 4">
            <a:extLst>
              <a:ext uri="{FF2B5EF4-FFF2-40B4-BE49-F238E27FC236}">
                <a16:creationId xmlns:a16="http://schemas.microsoft.com/office/drawing/2014/main" id="{8EBD633E-77FB-473C-B074-40F07A09C5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4299" y="2662179"/>
            <a:ext cx="1960642" cy="1975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6750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6DD6F-4898-4611-97F4-515903489147}"/>
              </a:ext>
            </a:extLst>
          </p:cNvPr>
          <p:cNvSpPr>
            <a:spLocks noGrp="1"/>
          </p:cNvSpPr>
          <p:nvPr>
            <p:ph type="title"/>
          </p:nvPr>
        </p:nvSpPr>
        <p:spPr>
          <a:xfrm>
            <a:off x="360000" y="171451"/>
            <a:ext cx="8363938" cy="553998"/>
          </a:xfrm>
        </p:spPr>
        <p:txBody>
          <a:bodyPr/>
          <a:lstStyle/>
          <a:p>
            <a:r>
              <a:rPr lang="ko-KR" dirty="0"/>
              <a:t>Veeam </a:t>
            </a:r>
            <a:r>
              <a:rPr lang="ko-KR" dirty="0" err="1"/>
              <a:t>Cloud</a:t>
            </a:r>
            <a:r>
              <a:rPr lang="ko-KR" dirty="0"/>
              <a:t> Data Management</a:t>
            </a:r>
            <a:r>
              <a:rPr lang="en-US" altLang="ko-KR" dirty="0"/>
              <a:t> </a:t>
            </a:r>
            <a:r>
              <a:rPr lang="ko-KR" altLang="en-US" dirty="0"/>
              <a:t>요약</a:t>
            </a:r>
            <a:endParaRPr lang="ko-KR" sz="2400" dirty="0">
              <a:solidFill>
                <a:schemeClr val="bg1"/>
              </a:solidFill>
              <a:ea typeface="+mj-lt"/>
              <a:cs typeface="+mj-lt"/>
            </a:endParaRPr>
          </a:p>
        </p:txBody>
      </p:sp>
      <p:sp>
        <p:nvSpPr>
          <p:cNvPr id="6" name="Rectangle 5">
            <a:extLst>
              <a:ext uri="{FF2B5EF4-FFF2-40B4-BE49-F238E27FC236}">
                <a16:creationId xmlns:a16="http://schemas.microsoft.com/office/drawing/2014/main" id="{7DD088B3-C158-48C2-B523-088318CFAA7A}"/>
              </a:ext>
            </a:extLst>
          </p:cNvPr>
          <p:cNvSpPr/>
          <p:nvPr/>
        </p:nvSpPr>
        <p:spPr>
          <a:xfrm>
            <a:off x="477105" y="4232402"/>
            <a:ext cx="8255494" cy="398892"/>
          </a:xfrm>
          <a:prstGeom prst="rect">
            <a:avLst/>
          </a:prstGeom>
        </p:spPr>
        <p:txBody>
          <a:bodyPr wrap="square" lIns="0" tIns="0" rIns="0" bIns="0">
            <a:spAutoFit/>
          </a:bodyPr>
          <a:lstStyle/>
          <a:p>
            <a:pPr algn="ctr">
              <a:lnSpc>
                <a:spcPct val="150000"/>
              </a:lnSpc>
            </a:pPr>
            <a:r>
              <a:rPr lang="ko-KR" sz="2000" dirty="0">
                <a:ln w="3175">
                  <a:noFill/>
                </a:ln>
                <a:solidFill>
                  <a:schemeClr val="bg1"/>
                </a:solidFill>
                <a:latin typeface="+mj-lt"/>
                <a:cs typeface="Tahoma" panose="020B0604030504040204" pitchFamily="34" charset="0"/>
              </a:rPr>
              <a:t>단일 플랫폼으로 클라우드,</a:t>
            </a:r>
            <a:r>
              <a:rPr lang="ko-KR" sz="2000" dirty="0">
                <a:ln w="3175">
                  <a:noFill/>
                </a:ln>
                <a:latin typeface="+mj-lt"/>
                <a:cs typeface="Tahoma" panose="020B0604030504040204" pitchFamily="34" charset="0"/>
              </a:rPr>
              <a:t> </a:t>
            </a:r>
            <a:r>
              <a:rPr lang="ko-KR" sz="2000" dirty="0">
                <a:ln w="3175">
                  <a:noFill/>
                </a:ln>
                <a:solidFill>
                  <a:schemeClr val="bg1"/>
                </a:solidFill>
                <a:latin typeface="+mj-lt"/>
                <a:cs typeface="Tahoma" panose="020B0604030504040204" pitchFamily="34" charset="0"/>
              </a:rPr>
              <a:t>물리환경 및 가상 환경에서 </a:t>
            </a:r>
            <a:r>
              <a:rPr lang="ko-KR" sz="2000" dirty="0">
                <a:ln w="3175">
                  <a:noFill/>
                </a:ln>
                <a:solidFill>
                  <a:srgbClr val="93EB20"/>
                </a:solidFill>
                <a:latin typeface="+mj-lt"/>
                <a:cs typeface="Tahoma" panose="020B0604030504040204" pitchFamily="34" charset="0"/>
              </a:rPr>
              <a:t>데이터를 보호</a:t>
            </a:r>
          </a:p>
        </p:txBody>
      </p:sp>
      <p:grpSp>
        <p:nvGrpSpPr>
          <p:cNvPr id="15" name="Group 14">
            <a:extLst>
              <a:ext uri="{FF2B5EF4-FFF2-40B4-BE49-F238E27FC236}">
                <a16:creationId xmlns:a16="http://schemas.microsoft.com/office/drawing/2014/main" id="{448191EB-C411-4A47-AF0A-F6A12515C4CA}"/>
              </a:ext>
            </a:extLst>
          </p:cNvPr>
          <p:cNvGrpSpPr/>
          <p:nvPr/>
        </p:nvGrpSpPr>
        <p:grpSpPr>
          <a:xfrm>
            <a:off x="1866900" y="1830387"/>
            <a:ext cx="1614329" cy="1610999"/>
            <a:chOff x="1866900" y="1830387"/>
            <a:chExt cx="1614329" cy="1610999"/>
          </a:xfrm>
        </p:grpSpPr>
        <p:pic>
          <p:nvPicPr>
            <p:cNvPr id="4" name="Graphic 3">
              <a:extLst>
                <a:ext uri="{FF2B5EF4-FFF2-40B4-BE49-F238E27FC236}">
                  <a16:creationId xmlns:a16="http://schemas.microsoft.com/office/drawing/2014/main" id="{DF6727A2-5F95-47E0-AC83-0A38AD5129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12974" y="1830387"/>
              <a:ext cx="684000" cy="684000"/>
            </a:xfrm>
            <a:prstGeom prst="rect">
              <a:avLst/>
            </a:prstGeom>
          </p:spPr>
        </p:pic>
        <p:sp>
          <p:nvSpPr>
            <p:cNvPr id="11" name="Text Placeholder 2">
              <a:extLst>
                <a:ext uri="{FF2B5EF4-FFF2-40B4-BE49-F238E27FC236}">
                  <a16:creationId xmlns:a16="http://schemas.microsoft.com/office/drawing/2014/main" id="{5DB57FB9-5F8E-42E8-9F14-8C980C3CC7F0}"/>
                </a:ext>
              </a:extLst>
            </p:cNvPr>
            <p:cNvSpPr txBox="1">
              <a:spLocks/>
            </p:cNvSpPr>
            <p:nvPr/>
          </p:nvSpPr>
          <p:spPr>
            <a:xfrm>
              <a:off x="1939591" y="2795055"/>
              <a:ext cx="1468946" cy="646331"/>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지능형 데이터 관리를 </a:t>
              </a:r>
              <a:r>
                <a:rPr lang="ko-KR" altLang="en-US" sz="1400" dirty="0"/>
                <a:t>주도하는 </a:t>
              </a:r>
              <a:r>
                <a:rPr lang="ko-KR" sz="1400" dirty="0"/>
                <a:t>검증된 방법 </a:t>
              </a:r>
            </a:p>
          </p:txBody>
        </p:sp>
        <p:cxnSp>
          <p:nvCxnSpPr>
            <p:cNvPr id="23" name="Straight Connector 22">
              <a:extLst>
                <a:ext uri="{FF2B5EF4-FFF2-40B4-BE49-F238E27FC236}">
                  <a16:creationId xmlns:a16="http://schemas.microsoft.com/office/drawing/2014/main" id="{29DA0919-2CCA-4A5A-9E67-BE141ED06D33}"/>
                </a:ext>
              </a:extLst>
            </p:cNvPr>
            <p:cNvCxnSpPr>
              <a:cxnSpLocks/>
            </p:cNvCxnSpPr>
            <p:nvPr/>
          </p:nvCxnSpPr>
          <p:spPr>
            <a:xfrm>
              <a:off x="18669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F56E6192-44FD-407B-8D5D-B63516A68A57}"/>
              </a:ext>
            </a:extLst>
          </p:cNvPr>
          <p:cNvGrpSpPr/>
          <p:nvPr/>
        </p:nvGrpSpPr>
        <p:grpSpPr>
          <a:xfrm>
            <a:off x="3733800" y="1558527"/>
            <a:ext cx="1614329" cy="2315198"/>
            <a:chOff x="3733800" y="1558527"/>
            <a:chExt cx="1614329" cy="2315198"/>
          </a:xfrm>
        </p:grpSpPr>
        <p:grpSp>
          <p:nvGrpSpPr>
            <p:cNvPr id="19" name="Group 18">
              <a:extLst>
                <a:ext uri="{FF2B5EF4-FFF2-40B4-BE49-F238E27FC236}">
                  <a16:creationId xmlns:a16="http://schemas.microsoft.com/office/drawing/2014/main" id="{EED87D5E-B7A8-4398-B309-B22053592979}"/>
                </a:ext>
              </a:extLst>
            </p:cNvPr>
            <p:cNvGrpSpPr/>
            <p:nvPr/>
          </p:nvGrpSpPr>
          <p:grpSpPr>
            <a:xfrm>
              <a:off x="3845713" y="1558527"/>
              <a:ext cx="1390502" cy="2315198"/>
              <a:chOff x="3845713" y="1732698"/>
              <a:chExt cx="1390502" cy="2315198"/>
            </a:xfrm>
          </p:grpSpPr>
          <p:pic>
            <p:nvPicPr>
              <p:cNvPr id="2" name="Graphic 1">
                <a:extLst>
                  <a:ext uri="{FF2B5EF4-FFF2-40B4-BE49-F238E27FC236}">
                    <a16:creationId xmlns:a16="http://schemas.microsoft.com/office/drawing/2014/main" id="{BF8B38B2-D554-4BC5-882A-AA6C418C2E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2100" y="1732698"/>
                <a:ext cx="1008000" cy="955860"/>
              </a:xfrm>
              <a:prstGeom prst="rect">
                <a:avLst/>
              </a:prstGeom>
            </p:spPr>
          </p:pic>
          <p:sp>
            <p:nvSpPr>
              <p:cNvPr id="12" name="Text Placeholder 2">
                <a:extLst>
                  <a:ext uri="{FF2B5EF4-FFF2-40B4-BE49-F238E27FC236}">
                    <a16:creationId xmlns:a16="http://schemas.microsoft.com/office/drawing/2014/main" id="{62D733A9-4101-45B8-8F84-C330C8310245}"/>
                  </a:ext>
                </a:extLst>
              </p:cNvPr>
              <p:cNvSpPr txBox="1">
                <a:spLocks/>
              </p:cNvSpPr>
              <p:nvPr/>
            </p:nvSpPr>
            <p:spPr>
              <a:xfrm>
                <a:off x="3845713" y="2970678"/>
                <a:ext cx="1390502" cy="1077218"/>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err="1"/>
                  <a:t>인텔리전스</a:t>
                </a:r>
                <a:r>
                  <a:rPr lang="ko-KR" sz="1400" dirty="0"/>
                  <a:t> 기반의 모니터링, 알림 및 개선</a:t>
                </a:r>
              </a:p>
            </p:txBody>
          </p:sp>
        </p:grpSp>
        <p:cxnSp>
          <p:nvCxnSpPr>
            <p:cNvPr id="24" name="Straight Connector 23">
              <a:extLst>
                <a:ext uri="{FF2B5EF4-FFF2-40B4-BE49-F238E27FC236}">
                  <a16:creationId xmlns:a16="http://schemas.microsoft.com/office/drawing/2014/main" id="{778EC474-71B1-4391-A10B-F3E465C38376}"/>
                </a:ext>
              </a:extLst>
            </p:cNvPr>
            <p:cNvCxnSpPr>
              <a:cxnSpLocks/>
            </p:cNvCxnSpPr>
            <p:nvPr/>
          </p:nvCxnSpPr>
          <p:spPr>
            <a:xfrm>
              <a:off x="37338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C77FB979-35ED-40CF-A3E4-C819FF07F25B}"/>
              </a:ext>
            </a:extLst>
          </p:cNvPr>
          <p:cNvGrpSpPr/>
          <p:nvPr/>
        </p:nvGrpSpPr>
        <p:grpSpPr>
          <a:xfrm>
            <a:off x="5410200" y="1812387"/>
            <a:ext cx="1636415" cy="1684016"/>
            <a:chOff x="5410200" y="1812387"/>
            <a:chExt cx="1636415" cy="1684016"/>
          </a:xfrm>
        </p:grpSpPr>
        <p:grpSp>
          <p:nvGrpSpPr>
            <p:cNvPr id="18" name="Group 17">
              <a:extLst>
                <a:ext uri="{FF2B5EF4-FFF2-40B4-BE49-F238E27FC236}">
                  <a16:creationId xmlns:a16="http://schemas.microsoft.com/office/drawing/2014/main" id="{941FC4FD-8674-45BA-B24E-12518FD2E153}"/>
                </a:ext>
              </a:extLst>
            </p:cNvPr>
            <p:cNvGrpSpPr/>
            <p:nvPr/>
          </p:nvGrpSpPr>
          <p:grpSpPr>
            <a:xfrm>
              <a:off x="5549684" y="1812387"/>
              <a:ext cx="1496931" cy="1684016"/>
              <a:chOff x="5549684" y="1986558"/>
              <a:chExt cx="1496931" cy="1684016"/>
            </a:xfrm>
          </p:grpSpPr>
          <p:pic>
            <p:nvPicPr>
              <p:cNvPr id="7" name="Graphic 6">
                <a:extLst>
                  <a:ext uri="{FF2B5EF4-FFF2-40B4-BE49-F238E27FC236}">
                    <a16:creationId xmlns:a16="http://schemas.microsoft.com/office/drawing/2014/main" id="{E5C1EE10-63DA-453E-B892-02C4E7DB352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14392" y="1986558"/>
                <a:ext cx="907830" cy="720000"/>
              </a:xfrm>
              <a:prstGeom prst="rect">
                <a:avLst/>
              </a:prstGeom>
            </p:spPr>
          </p:pic>
          <p:sp>
            <p:nvSpPr>
              <p:cNvPr id="13" name="Text Placeholder 2">
                <a:extLst>
                  <a:ext uri="{FF2B5EF4-FFF2-40B4-BE49-F238E27FC236}">
                    <a16:creationId xmlns:a16="http://schemas.microsoft.com/office/drawing/2014/main" id="{EAE6E9BA-414F-479D-9D87-369F2C32D39F}"/>
                  </a:ext>
                </a:extLst>
              </p:cNvPr>
              <p:cNvSpPr txBox="1">
                <a:spLocks/>
              </p:cNvSpPr>
              <p:nvPr/>
            </p:nvSpPr>
            <p:spPr>
              <a:xfrm>
                <a:off x="5549684" y="3024243"/>
                <a:ext cx="1496931" cy="646331"/>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비즈니스 가속화를 위한 </a:t>
                </a:r>
                <a:r>
                  <a:rPr lang="ko-KR" altLang="ko-KR" sz="1400" dirty="0"/>
                  <a:t>향상된 </a:t>
                </a:r>
                <a:r>
                  <a:rPr lang="ko-KR" sz="1400" dirty="0"/>
                  <a:t>데이터 활용</a:t>
                </a:r>
              </a:p>
            </p:txBody>
          </p:sp>
        </p:grpSp>
        <p:cxnSp>
          <p:nvCxnSpPr>
            <p:cNvPr id="25" name="Straight Connector 24">
              <a:extLst>
                <a:ext uri="{FF2B5EF4-FFF2-40B4-BE49-F238E27FC236}">
                  <a16:creationId xmlns:a16="http://schemas.microsoft.com/office/drawing/2014/main" id="{59038D4C-35A8-43E9-A71C-C75F24469009}"/>
                </a:ext>
              </a:extLst>
            </p:cNvPr>
            <p:cNvCxnSpPr>
              <a:cxnSpLocks/>
            </p:cNvCxnSpPr>
            <p:nvPr/>
          </p:nvCxnSpPr>
          <p:spPr>
            <a:xfrm>
              <a:off x="54102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441F9EB9-59BB-4482-B293-B0BCA4C888A6}"/>
              </a:ext>
            </a:extLst>
          </p:cNvPr>
          <p:cNvGrpSpPr/>
          <p:nvPr/>
        </p:nvGrpSpPr>
        <p:grpSpPr>
          <a:xfrm>
            <a:off x="7239000" y="1830387"/>
            <a:ext cx="1630680" cy="2041886"/>
            <a:chOff x="7239000" y="1830387"/>
            <a:chExt cx="1630680" cy="2041886"/>
          </a:xfrm>
        </p:grpSpPr>
        <p:grpSp>
          <p:nvGrpSpPr>
            <p:cNvPr id="17" name="Group 16">
              <a:extLst>
                <a:ext uri="{FF2B5EF4-FFF2-40B4-BE49-F238E27FC236}">
                  <a16:creationId xmlns:a16="http://schemas.microsoft.com/office/drawing/2014/main" id="{499C0E05-CBCF-4C37-8855-8ED49E7749C1}"/>
                </a:ext>
              </a:extLst>
            </p:cNvPr>
            <p:cNvGrpSpPr/>
            <p:nvPr/>
          </p:nvGrpSpPr>
          <p:grpSpPr>
            <a:xfrm>
              <a:off x="7302830" y="1830387"/>
              <a:ext cx="1566850" cy="2041886"/>
              <a:chOff x="7302830" y="2004558"/>
              <a:chExt cx="1566850" cy="2041886"/>
            </a:xfrm>
          </p:grpSpPr>
          <p:pic>
            <p:nvPicPr>
              <p:cNvPr id="9" name="Graphic 8">
                <a:extLst>
                  <a:ext uri="{FF2B5EF4-FFF2-40B4-BE49-F238E27FC236}">
                    <a16:creationId xmlns:a16="http://schemas.microsoft.com/office/drawing/2014/main" id="{0A1363EE-5041-4A7D-9F99-72FB51D26A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14889" y="2004558"/>
                <a:ext cx="912558" cy="688420"/>
              </a:xfrm>
              <a:prstGeom prst="rect">
                <a:avLst/>
              </a:prstGeom>
            </p:spPr>
          </p:pic>
          <p:sp>
            <p:nvSpPr>
              <p:cNvPr id="14" name="Text Placeholder 2">
                <a:extLst>
                  <a:ext uri="{FF2B5EF4-FFF2-40B4-BE49-F238E27FC236}">
                    <a16:creationId xmlns:a16="http://schemas.microsoft.com/office/drawing/2014/main" id="{143965CE-FF9D-4BD3-9C73-F5E3E84F6625}"/>
                  </a:ext>
                </a:extLst>
              </p:cNvPr>
              <p:cNvSpPr txBox="1">
                <a:spLocks/>
              </p:cNvSpPr>
              <p:nvPr/>
            </p:nvSpPr>
            <p:spPr>
              <a:xfrm>
                <a:off x="7302830" y="2969226"/>
                <a:ext cx="1566850" cy="1077218"/>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독점 </a:t>
                </a:r>
                <a:br>
                  <a:rPr lang="ko-KR" sz="1400" dirty="0"/>
                </a:br>
                <a:r>
                  <a:rPr lang="ko-KR" sz="1400" dirty="0"/>
                  <a:t>“</a:t>
                </a:r>
                <a:r>
                  <a:rPr lang="ko-KR" sz="1400" dirty="0" err="1"/>
                  <a:t>종속”이</a:t>
                </a:r>
                <a:r>
                  <a:rPr lang="ko-KR" sz="1400" dirty="0"/>
                  <a:t> 없음 — 모든 주요 하드웨어 공급업체 및 클라우드와 연동</a:t>
                </a:r>
              </a:p>
            </p:txBody>
          </p:sp>
        </p:grpSp>
        <p:cxnSp>
          <p:nvCxnSpPr>
            <p:cNvPr id="26" name="Straight Connector 25">
              <a:extLst>
                <a:ext uri="{FF2B5EF4-FFF2-40B4-BE49-F238E27FC236}">
                  <a16:creationId xmlns:a16="http://schemas.microsoft.com/office/drawing/2014/main" id="{03098C89-998C-499A-8A92-065EC0D30C56}"/>
                </a:ext>
              </a:extLst>
            </p:cNvPr>
            <p:cNvCxnSpPr>
              <a:cxnSpLocks/>
            </p:cNvCxnSpPr>
            <p:nvPr/>
          </p:nvCxnSpPr>
          <p:spPr>
            <a:xfrm>
              <a:off x="7239000"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74396C55-02E9-4F8E-8C3D-1F5937B6954C}"/>
              </a:ext>
            </a:extLst>
          </p:cNvPr>
          <p:cNvGrpSpPr/>
          <p:nvPr/>
        </p:nvGrpSpPr>
        <p:grpSpPr>
          <a:xfrm>
            <a:off x="187216" y="1812387"/>
            <a:ext cx="1614329" cy="1628999"/>
            <a:chOff x="187216" y="1812387"/>
            <a:chExt cx="1614329" cy="1628999"/>
          </a:xfrm>
        </p:grpSpPr>
        <p:grpSp>
          <p:nvGrpSpPr>
            <p:cNvPr id="21" name="Group 20">
              <a:extLst>
                <a:ext uri="{FF2B5EF4-FFF2-40B4-BE49-F238E27FC236}">
                  <a16:creationId xmlns:a16="http://schemas.microsoft.com/office/drawing/2014/main" id="{A5077109-CA25-4160-9DBF-A74117985ADF}"/>
                </a:ext>
              </a:extLst>
            </p:cNvPr>
            <p:cNvGrpSpPr/>
            <p:nvPr/>
          </p:nvGrpSpPr>
          <p:grpSpPr>
            <a:xfrm>
              <a:off x="224153" y="1812387"/>
              <a:ext cx="1480412" cy="1628999"/>
              <a:chOff x="128903" y="1986558"/>
              <a:chExt cx="1480412" cy="1628999"/>
            </a:xfrm>
          </p:grpSpPr>
          <p:pic>
            <p:nvPicPr>
              <p:cNvPr id="8" name="Graphic 7">
                <a:extLst>
                  <a:ext uri="{FF2B5EF4-FFF2-40B4-BE49-F238E27FC236}">
                    <a16:creationId xmlns:a16="http://schemas.microsoft.com/office/drawing/2014/main" id="{15F411B3-0404-4706-BF30-6CEFDCEAB4D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58061" y="1986558"/>
                <a:ext cx="684000" cy="841846"/>
              </a:xfrm>
              <a:prstGeom prst="rect">
                <a:avLst/>
              </a:prstGeom>
            </p:spPr>
          </p:pic>
          <p:sp>
            <p:nvSpPr>
              <p:cNvPr id="10" name="Text Placeholder 2">
                <a:extLst>
                  <a:ext uri="{FF2B5EF4-FFF2-40B4-BE49-F238E27FC236}">
                    <a16:creationId xmlns:a16="http://schemas.microsoft.com/office/drawing/2014/main" id="{2AD78C20-0E4C-4C29-B7C5-976561D8C15F}"/>
                  </a:ext>
                </a:extLst>
              </p:cNvPr>
              <p:cNvSpPr txBox="1">
                <a:spLocks/>
              </p:cNvSpPr>
              <p:nvPr/>
            </p:nvSpPr>
            <p:spPr>
              <a:xfrm>
                <a:off x="128903" y="2969226"/>
                <a:ext cx="1480412" cy="646331"/>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2400"/>
                  </a:spcAft>
                </a:pPr>
                <a:r>
                  <a:rPr lang="ko-KR" sz="1400" dirty="0"/>
                  <a:t>조직 전반의 </a:t>
                </a:r>
                <a:br>
                  <a:rPr lang="ko-KR" sz="1400" dirty="0"/>
                </a:br>
                <a:r>
                  <a:rPr lang="ko-KR" sz="1400" dirty="0"/>
                  <a:t>백업, 복제 및 통합 서비스 </a:t>
                </a:r>
              </a:p>
            </p:txBody>
          </p:sp>
        </p:grpSp>
        <p:cxnSp>
          <p:nvCxnSpPr>
            <p:cNvPr id="28" name="Straight Connector 27">
              <a:extLst>
                <a:ext uri="{FF2B5EF4-FFF2-40B4-BE49-F238E27FC236}">
                  <a16:creationId xmlns:a16="http://schemas.microsoft.com/office/drawing/2014/main" id="{EA048C10-8937-4602-8FBF-A8993496137E}"/>
                </a:ext>
              </a:extLst>
            </p:cNvPr>
            <p:cNvCxnSpPr>
              <a:cxnSpLocks/>
            </p:cNvCxnSpPr>
            <p:nvPr/>
          </p:nvCxnSpPr>
          <p:spPr>
            <a:xfrm>
              <a:off x="187216" y="2715240"/>
              <a:ext cx="1614329" cy="0"/>
            </a:xfrm>
            <a:prstGeom prst="line">
              <a:avLst/>
            </a:prstGeom>
            <a:ln w="12700">
              <a:gradFill>
                <a:gsLst>
                  <a:gs pos="0">
                    <a:srgbClr val="00E296">
                      <a:alpha val="0"/>
                    </a:srgbClr>
                  </a:gs>
                  <a:gs pos="50000">
                    <a:srgbClr val="00E296"/>
                  </a:gs>
                  <a:gs pos="100000">
                    <a:srgbClr val="00E296">
                      <a:alpha val="0"/>
                    </a:srgbClr>
                  </a:gs>
                </a:gsLst>
                <a:lin ang="0" scaled="0"/>
              </a:gradFill>
              <a:tailEnd type="non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632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4E0CE0FC-02C5-40FB-95AB-CBF4628FC451}"/>
              </a:ext>
            </a:extLst>
          </p:cNvPr>
          <p:cNvSpPr txBox="1">
            <a:spLocks/>
          </p:cNvSpPr>
          <p:nvPr/>
        </p:nvSpPr>
        <p:spPr>
          <a:xfrm>
            <a:off x="367325" y="2156251"/>
            <a:ext cx="8409350" cy="830997"/>
          </a:xfrm>
          <a:prstGeom prst="rect">
            <a:avLst/>
          </a:prstGeom>
        </p:spPr>
        <p:txBody>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ko-KR" sz="5400"/>
              <a:t>감사합니다.</a:t>
            </a:r>
          </a:p>
        </p:txBody>
      </p:sp>
    </p:spTree>
    <p:extLst>
      <p:ext uri="{BB962C8B-B14F-4D97-AF65-F5344CB8AC3E}">
        <p14:creationId xmlns:p14="http://schemas.microsoft.com/office/powerpoint/2010/main" val="465634425"/>
      </p:ext>
    </p:extLst>
  </p:cSld>
  <p:clrMapOvr>
    <a:masterClrMapping/>
  </p:clrMapOvr>
  <mc:AlternateContent xmlns:mc="http://schemas.openxmlformats.org/markup-compatibility/2006" xmlns:p14="http://schemas.microsoft.com/office/powerpoint/2010/main">
    <mc:Choice Requires="p14">
      <p:transition spd="med" p14:dur="700" advClick="0" advTm="4000">
        <p:fade/>
      </p:transition>
    </mc:Choice>
    <mc:Fallback xmlns="">
      <p:transition spd="med" advClick="0" advTm="4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1590211"/>
            <a:ext cx="6001839" cy="2031325"/>
          </a:xfrm>
        </p:spPr>
        <p:txBody>
          <a:bodyPr anchor="ctr"/>
          <a:lstStyle/>
          <a:p>
            <a:r>
              <a:rPr lang="en-US" dirty="0"/>
              <a:t>HPE</a:t>
            </a:r>
            <a:r>
              <a:rPr lang="ko-KR" altLang="en-US" dirty="0"/>
              <a:t> </a:t>
            </a:r>
            <a:r>
              <a:rPr lang="en-US" altLang="ko-KR" dirty="0"/>
              <a:t>with</a:t>
            </a:r>
            <a:r>
              <a:rPr lang="ko-KR" altLang="en-US" dirty="0"/>
              <a:t> </a:t>
            </a:r>
            <a:r>
              <a:rPr lang="en-US" altLang="ko-KR" dirty="0"/>
              <a:t>Veeam</a:t>
            </a:r>
            <a:endParaRPr lang="en-NL" dirty="0"/>
          </a:p>
        </p:txBody>
      </p:sp>
    </p:spTree>
    <p:extLst>
      <p:ext uri="{BB962C8B-B14F-4D97-AF65-F5344CB8AC3E}">
        <p14:creationId xmlns:p14="http://schemas.microsoft.com/office/powerpoint/2010/main" val="209652036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0012343-43F1-4F27-89D7-89B33BABF754}"/>
              </a:ext>
            </a:extLst>
          </p:cNvPr>
          <p:cNvGrpSpPr/>
          <p:nvPr/>
        </p:nvGrpSpPr>
        <p:grpSpPr>
          <a:xfrm>
            <a:off x="388418" y="1579980"/>
            <a:ext cx="8434404" cy="2955948"/>
            <a:chOff x="388418" y="1095377"/>
            <a:chExt cx="8434403" cy="2955948"/>
          </a:xfrm>
        </p:grpSpPr>
        <p:sp>
          <p:nvSpPr>
            <p:cNvPr id="9" name="TextBox 8">
              <a:extLst>
                <a:ext uri="{FF2B5EF4-FFF2-40B4-BE49-F238E27FC236}">
                  <a16:creationId xmlns:a16="http://schemas.microsoft.com/office/drawing/2014/main" id="{5FA6768D-1A7F-42E5-A9C6-CF8E5299DFE8}"/>
                </a:ext>
              </a:extLst>
            </p:cNvPr>
            <p:cNvSpPr txBox="1"/>
            <p:nvPr/>
          </p:nvSpPr>
          <p:spPr>
            <a:xfrm>
              <a:off x="2428954" y="1340558"/>
              <a:ext cx="1024639" cy="461665"/>
            </a:xfrm>
            <a:prstGeom prst="rect">
              <a:avLst/>
            </a:prstGeom>
          </p:spPr>
          <p:txBody>
            <a:bodyPr wrap="none" rtlCol="0" anchor="ctr">
              <a:spAutoFit/>
            </a:bodyPr>
            <a:lstStyle/>
            <a:p>
              <a:pPr algn="r"/>
              <a:r>
                <a:rPr lang="en-US" sz="1200" dirty="0">
                  <a:solidFill>
                    <a:srgbClr val="00E296"/>
                  </a:solidFill>
                </a:rPr>
                <a:t>Data</a:t>
              </a:r>
            </a:p>
            <a:p>
              <a:pPr algn="r"/>
              <a:r>
                <a:rPr lang="en-US" sz="1200" dirty="0">
                  <a:solidFill>
                    <a:srgbClr val="00E296"/>
                  </a:solidFill>
                </a:rPr>
                <a:t>Dependency</a:t>
              </a:r>
            </a:p>
          </p:txBody>
        </p:sp>
        <p:sp>
          <p:nvSpPr>
            <p:cNvPr id="11" name="TextBox 10">
              <a:extLst>
                <a:ext uri="{FF2B5EF4-FFF2-40B4-BE49-F238E27FC236}">
                  <a16:creationId xmlns:a16="http://schemas.microsoft.com/office/drawing/2014/main" id="{1C62B233-FC2A-4320-849E-4251F46FFF0E}"/>
                </a:ext>
              </a:extLst>
            </p:cNvPr>
            <p:cNvSpPr txBox="1"/>
            <p:nvPr/>
          </p:nvSpPr>
          <p:spPr>
            <a:xfrm>
              <a:off x="2078598" y="2477596"/>
              <a:ext cx="892167" cy="461665"/>
            </a:xfrm>
            <a:prstGeom prst="rect">
              <a:avLst/>
            </a:prstGeom>
          </p:spPr>
          <p:txBody>
            <a:bodyPr wrap="none" rtlCol="0" anchor="ctr">
              <a:spAutoFit/>
            </a:bodyPr>
            <a:lstStyle/>
            <a:p>
              <a:pPr algn="r"/>
              <a:r>
                <a:rPr lang="en-US" sz="1200" dirty="0">
                  <a:solidFill>
                    <a:srgbClr val="00E296"/>
                  </a:solidFill>
                </a:rPr>
                <a:t>Resource</a:t>
              </a:r>
            </a:p>
            <a:p>
              <a:pPr algn="r"/>
              <a:r>
                <a:rPr lang="en-US" sz="1200" dirty="0">
                  <a:solidFill>
                    <a:srgbClr val="00E296"/>
                  </a:solidFill>
                </a:rPr>
                <a:t>Constrains</a:t>
              </a:r>
            </a:p>
          </p:txBody>
        </p:sp>
        <p:sp>
          <p:nvSpPr>
            <p:cNvPr id="12" name="TextBox 11">
              <a:extLst>
                <a:ext uri="{FF2B5EF4-FFF2-40B4-BE49-F238E27FC236}">
                  <a16:creationId xmlns:a16="http://schemas.microsoft.com/office/drawing/2014/main" id="{1792541A-1186-461A-92F5-55298D99AB55}"/>
                </a:ext>
              </a:extLst>
            </p:cNvPr>
            <p:cNvSpPr txBox="1"/>
            <p:nvPr/>
          </p:nvSpPr>
          <p:spPr>
            <a:xfrm>
              <a:off x="2547979" y="3541754"/>
              <a:ext cx="932115" cy="276999"/>
            </a:xfrm>
            <a:prstGeom prst="rect">
              <a:avLst/>
            </a:prstGeom>
          </p:spPr>
          <p:txBody>
            <a:bodyPr wrap="none" rtlCol="0" anchor="ctr">
              <a:spAutoFit/>
            </a:bodyPr>
            <a:lstStyle/>
            <a:p>
              <a:pPr algn="r"/>
              <a:r>
                <a:rPr lang="en-US" sz="1200" dirty="0">
                  <a:solidFill>
                    <a:srgbClr val="00E296"/>
                  </a:solidFill>
                </a:rPr>
                <a:t>Complexity</a:t>
              </a:r>
            </a:p>
          </p:txBody>
        </p:sp>
        <p:sp>
          <p:nvSpPr>
            <p:cNvPr id="13" name="TextBox 12">
              <a:extLst>
                <a:ext uri="{FF2B5EF4-FFF2-40B4-BE49-F238E27FC236}">
                  <a16:creationId xmlns:a16="http://schemas.microsoft.com/office/drawing/2014/main" id="{B7653498-6D77-4A18-8BF3-AF9E92A33113}"/>
                </a:ext>
              </a:extLst>
            </p:cNvPr>
            <p:cNvSpPr txBox="1"/>
            <p:nvPr/>
          </p:nvSpPr>
          <p:spPr>
            <a:xfrm>
              <a:off x="5687618" y="1340558"/>
              <a:ext cx="988156" cy="461665"/>
            </a:xfrm>
            <a:prstGeom prst="rect">
              <a:avLst/>
            </a:prstGeom>
          </p:spPr>
          <p:txBody>
            <a:bodyPr wrap="none" rtlCol="0" anchor="ctr">
              <a:spAutoFit/>
            </a:bodyPr>
            <a:lstStyle/>
            <a:p>
              <a:r>
                <a:rPr lang="en-US" sz="1200" dirty="0">
                  <a:solidFill>
                    <a:srgbClr val="00E296"/>
                  </a:solidFill>
                </a:rPr>
                <a:t>Data Driven</a:t>
              </a:r>
            </a:p>
            <a:p>
              <a:r>
                <a:rPr lang="en-US" sz="1200" dirty="0">
                  <a:solidFill>
                    <a:srgbClr val="00E296"/>
                  </a:solidFill>
                </a:rPr>
                <a:t>Enterprise</a:t>
              </a:r>
            </a:p>
          </p:txBody>
        </p:sp>
        <p:sp>
          <p:nvSpPr>
            <p:cNvPr id="15" name="TextBox 14">
              <a:extLst>
                <a:ext uri="{FF2B5EF4-FFF2-40B4-BE49-F238E27FC236}">
                  <a16:creationId xmlns:a16="http://schemas.microsoft.com/office/drawing/2014/main" id="{0D8B61AE-E6C6-4127-B4FC-F43E6F52DEB6}"/>
                </a:ext>
              </a:extLst>
            </p:cNvPr>
            <p:cNvSpPr txBox="1"/>
            <p:nvPr/>
          </p:nvSpPr>
          <p:spPr>
            <a:xfrm>
              <a:off x="5671721" y="3541754"/>
              <a:ext cx="823239" cy="276999"/>
            </a:xfrm>
            <a:prstGeom prst="rect">
              <a:avLst/>
            </a:prstGeom>
          </p:spPr>
          <p:txBody>
            <a:bodyPr wrap="none" rtlCol="0" anchor="ctr">
              <a:spAutoFit/>
            </a:bodyPr>
            <a:lstStyle/>
            <a:p>
              <a:r>
                <a:rPr lang="en-US" sz="1200" dirty="0">
                  <a:solidFill>
                    <a:srgbClr val="00E296"/>
                  </a:solidFill>
                </a:rPr>
                <a:t>Simplicity</a:t>
              </a:r>
            </a:p>
          </p:txBody>
        </p:sp>
        <p:sp>
          <p:nvSpPr>
            <p:cNvPr id="16" name="TextBox 15">
              <a:extLst>
                <a:ext uri="{FF2B5EF4-FFF2-40B4-BE49-F238E27FC236}">
                  <a16:creationId xmlns:a16="http://schemas.microsoft.com/office/drawing/2014/main" id="{03B09E78-358E-43D2-91BC-5F0D54251B58}"/>
                </a:ext>
              </a:extLst>
            </p:cNvPr>
            <p:cNvSpPr txBox="1"/>
            <p:nvPr/>
          </p:nvSpPr>
          <p:spPr>
            <a:xfrm>
              <a:off x="6093847" y="2478892"/>
              <a:ext cx="989373" cy="430887"/>
            </a:xfrm>
            <a:prstGeom prst="rect">
              <a:avLst/>
            </a:prstGeom>
          </p:spPr>
          <p:txBody>
            <a:bodyPr wrap="none" rtlCol="0" anchor="ctr">
              <a:spAutoFit/>
            </a:bodyPr>
            <a:lstStyle/>
            <a:p>
              <a:r>
                <a:rPr lang="en-US" sz="1100" dirty="0">
                  <a:solidFill>
                    <a:srgbClr val="00E296"/>
                  </a:solidFill>
                </a:rPr>
                <a:t>Resource</a:t>
              </a:r>
            </a:p>
            <a:p>
              <a:r>
                <a:rPr lang="en-US" sz="1100" dirty="0">
                  <a:solidFill>
                    <a:srgbClr val="00E296"/>
                  </a:solidFill>
                </a:rPr>
                <a:t>Management</a:t>
              </a:r>
            </a:p>
          </p:txBody>
        </p:sp>
        <p:sp>
          <p:nvSpPr>
            <p:cNvPr id="17" name="TextBox 16">
              <a:extLst>
                <a:ext uri="{FF2B5EF4-FFF2-40B4-BE49-F238E27FC236}">
                  <a16:creationId xmlns:a16="http://schemas.microsoft.com/office/drawing/2014/main" id="{C9381312-DC48-485C-B53E-F5EAB344256D}"/>
                </a:ext>
              </a:extLst>
            </p:cNvPr>
            <p:cNvSpPr txBox="1"/>
            <p:nvPr/>
          </p:nvSpPr>
          <p:spPr>
            <a:xfrm>
              <a:off x="458882" y="1248224"/>
              <a:ext cx="1327928" cy="577081"/>
            </a:xfrm>
            <a:prstGeom prst="rect">
              <a:avLst/>
            </a:prstGeom>
          </p:spPr>
          <p:txBody>
            <a:bodyPr wrap="none" rtlCol="0" anchor="ctr">
              <a:spAutoFit/>
            </a:bodyPr>
            <a:lstStyle/>
            <a:p>
              <a:pPr marL="179996" indent="-179996">
                <a:buClr>
                  <a:schemeClr val="bg1"/>
                </a:buClr>
                <a:buSzPct val="90000"/>
                <a:buFont typeface="Arial" panose="020B0604020202020204" pitchFamily="34" charset="0"/>
                <a:buChar char="•"/>
              </a:pPr>
              <a:r>
                <a:rPr lang="en-US" sz="1050" dirty="0">
                  <a:solidFill>
                    <a:schemeClr val="bg1"/>
                  </a:solidFill>
                </a:rPr>
                <a:t>Missed SLA’s</a:t>
              </a:r>
            </a:p>
            <a:p>
              <a:pPr marL="179996" indent="-179996">
                <a:buClr>
                  <a:schemeClr val="bg1"/>
                </a:buClr>
                <a:buSzPct val="90000"/>
                <a:buFont typeface="Arial" panose="020B0604020202020204" pitchFamily="34" charset="0"/>
                <a:buChar char="•"/>
              </a:pPr>
              <a:r>
                <a:rPr lang="en-US" sz="1050" dirty="0">
                  <a:solidFill>
                    <a:schemeClr val="bg1"/>
                  </a:solidFill>
                </a:rPr>
                <a:t>Protection Gaps</a:t>
              </a:r>
            </a:p>
            <a:p>
              <a:pPr marL="179996" indent="-179996">
                <a:buClr>
                  <a:schemeClr val="bg1"/>
                </a:buClr>
                <a:buSzPct val="90000"/>
                <a:buFont typeface="Arial" panose="020B0604020202020204" pitchFamily="34" charset="0"/>
                <a:buChar char="•"/>
              </a:pPr>
              <a:r>
                <a:rPr lang="en-US" sz="1050" dirty="0">
                  <a:solidFill>
                    <a:schemeClr val="bg1"/>
                  </a:solidFill>
                </a:rPr>
                <a:t>Availability Gaps</a:t>
              </a:r>
            </a:p>
          </p:txBody>
        </p:sp>
        <p:sp>
          <p:nvSpPr>
            <p:cNvPr id="18" name="TextBox 17">
              <a:extLst>
                <a:ext uri="{FF2B5EF4-FFF2-40B4-BE49-F238E27FC236}">
                  <a16:creationId xmlns:a16="http://schemas.microsoft.com/office/drawing/2014/main" id="{10596F30-FBC0-4031-963E-4D401AD6D583}"/>
                </a:ext>
              </a:extLst>
            </p:cNvPr>
            <p:cNvSpPr txBox="1"/>
            <p:nvPr/>
          </p:nvSpPr>
          <p:spPr>
            <a:xfrm>
              <a:off x="458882" y="2223681"/>
              <a:ext cx="1377621" cy="738664"/>
            </a:xfrm>
            <a:prstGeom prst="rect">
              <a:avLst/>
            </a:prstGeom>
          </p:spPr>
          <p:txBody>
            <a:bodyPr wrap="none" rtlCol="0" anchor="ctr">
              <a:spAutoFit/>
            </a:bodyPr>
            <a:lstStyle/>
            <a:p>
              <a:pPr marL="179996" indent="-179996">
                <a:buClr>
                  <a:schemeClr val="bg1"/>
                </a:buClr>
                <a:buSzPct val="90000"/>
                <a:buFont typeface="Arial" panose="020B0604020202020204" pitchFamily="34" charset="0"/>
                <a:buChar char="•"/>
              </a:pPr>
              <a:r>
                <a:rPr lang="en-US" sz="1050" dirty="0">
                  <a:solidFill>
                    <a:schemeClr val="bg1"/>
                  </a:solidFill>
                </a:rPr>
                <a:t>Limited budget</a:t>
              </a:r>
            </a:p>
            <a:p>
              <a:pPr marL="179996" indent="-179996">
                <a:buClr>
                  <a:schemeClr val="bg1"/>
                </a:buClr>
                <a:buSzPct val="90000"/>
                <a:buFont typeface="Arial" panose="020B0604020202020204" pitchFamily="34" charset="0"/>
                <a:buChar char="•"/>
              </a:pPr>
              <a:r>
                <a:rPr lang="en-US" sz="1050" dirty="0">
                  <a:solidFill>
                    <a:schemeClr val="bg1"/>
                  </a:solidFill>
                </a:rPr>
                <a:t>Unplanned</a:t>
              </a:r>
              <a:br>
                <a:rPr lang="en-US" sz="1050" dirty="0">
                  <a:solidFill>
                    <a:schemeClr val="bg1"/>
                  </a:solidFill>
                </a:rPr>
              </a:br>
              <a:r>
                <a:rPr lang="en-US" sz="1050" dirty="0">
                  <a:solidFill>
                    <a:schemeClr val="bg1"/>
                  </a:solidFill>
                </a:rPr>
                <a:t>downtime costs</a:t>
              </a:r>
            </a:p>
            <a:p>
              <a:pPr marL="179996" indent="-179996">
                <a:buClr>
                  <a:schemeClr val="bg1"/>
                </a:buClr>
                <a:buSzPct val="90000"/>
                <a:buFont typeface="Arial" panose="020B0604020202020204" pitchFamily="34" charset="0"/>
                <a:buChar char="•"/>
              </a:pPr>
              <a:r>
                <a:rPr lang="en-US" sz="1050" dirty="0">
                  <a:solidFill>
                    <a:schemeClr val="bg1"/>
                  </a:solidFill>
                </a:rPr>
                <a:t>Staff productivity</a:t>
              </a:r>
            </a:p>
          </p:txBody>
        </p:sp>
        <p:sp>
          <p:nvSpPr>
            <p:cNvPr id="19" name="TextBox 18">
              <a:extLst>
                <a:ext uri="{FF2B5EF4-FFF2-40B4-BE49-F238E27FC236}">
                  <a16:creationId xmlns:a16="http://schemas.microsoft.com/office/drawing/2014/main" id="{004072D7-D44B-4C73-BE61-C0AB47DE3636}"/>
                </a:ext>
              </a:extLst>
            </p:cNvPr>
            <p:cNvSpPr txBox="1"/>
            <p:nvPr/>
          </p:nvSpPr>
          <p:spPr>
            <a:xfrm>
              <a:off x="458882" y="3380951"/>
              <a:ext cx="1789592" cy="577081"/>
            </a:xfrm>
            <a:prstGeom prst="rect">
              <a:avLst/>
            </a:prstGeom>
          </p:spPr>
          <p:txBody>
            <a:bodyPr wrap="none" rtlCol="0" anchor="ctr">
              <a:spAutoFit/>
            </a:bodyPr>
            <a:lstStyle/>
            <a:p>
              <a:pPr marL="179996" indent="-179996">
                <a:buClr>
                  <a:schemeClr val="bg1"/>
                </a:buClr>
                <a:buSzPct val="90000"/>
                <a:buFont typeface="Arial" panose="020B0604020202020204" pitchFamily="34" charset="0"/>
                <a:buChar char="•"/>
              </a:pPr>
              <a:r>
                <a:rPr lang="en-US" sz="1050" dirty="0">
                  <a:solidFill>
                    <a:schemeClr val="bg1"/>
                  </a:solidFill>
                </a:rPr>
                <a:t>Solution complexity</a:t>
              </a:r>
            </a:p>
            <a:p>
              <a:pPr marL="179996" indent="-179996">
                <a:buClr>
                  <a:schemeClr val="bg1"/>
                </a:buClr>
                <a:buSzPct val="90000"/>
                <a:buFont typeface="Arial" panose="020B0604020202020204" pitchFamily="34" charset="0"/>
                <a:buChar char="•"/>
              </a:pPr>
              <a:r>
                <a:rPr lang="en-US" sz="1050" dirty="0">
                  <a:solidFill>
                    <a:schemeClr val="bg1"/>
                  </a:solidFill>
                </a:rPr>
                <a:t>Legacy shortcomings</a:t>
              </a:r>
            </a:p>
            <a:p>
              <a:pPr marL="179996" indent="-179996">
                <a:buClr>
                  <a:schemeClr val="bg1"/>
                </a:buClr>
                <a:buSzPct val="90000"/>
                <a:buFont typeface="Arial" panose="020B0604020202020204" pitchFamily="34" charset="0"/>
                <a:buChar char="•"/>
              </a:pPr>
              <a:r>
                <a:rPr lang="en-US" sz="1050" dirty="0">
                  <a:solidFill>
                    <a:schemeClr val="bg1"/>
                  </a:solidFill>
                </a:rPr>
                <a:t>Combatting new threats</a:t>
              </a:r>
            </a:p>
          </p:txBody>
        </p:sp>
        <p:grpSp>
          <p:nvGrpSpPr>
            <p:cNvPr id="2" name="Group 1">
              <a:extLst>
                <a:ext uri="{FF2B5EF4-FFF2-40B4-BE49-F238E27FC236}">
                  <a16:creationId xmlns:a16="http://schemas.microsoft.com/office/drawing/2014/main" id="{456C4DC1-C77B-477C-AECA-FDD5EBBD6CBB}"/>
                </a:ext>
              </a:extLst>
            </p:cNvPr>
            <p:cNvGrpSpPr/>
            <p:nvPr/>
          </p:nvGrpSpPr>
          <p:grpSpPr>
            <a:xfrm>
              <a:off x="388418" y="1874649"/>
              <a:ext cx="3408298" cy="2163602"/>
              <a:chOff x="292608" y="1832257"/>
              <a:chExt cx="3504108" cy="2163602"/>
            </a:xfrm>
          </p:grpSpPr>
          <p:cxnSp>
            <p:nvCxnSpPr>
              <p:cNvPr id="29" name="Straight Connector 28">
                <a:extLst>
                  <a:ext uri="{FF2B5EF4-FFF2-40B4-BE49-F238E27FC236}">
                    <a16:creationId xmlns:a16="http://schemas.microsoft.com/office/drawing/2014/main" id="{166B9966-514C-4B30-B8C8-17E670C81F4D}"/>
                  </a:ext>
                </a:extLst>
              </p:cNvPr>
              <p:cNvCxnSpPr>
                <a:cxnSpLocks/>
              </p:cNvCxnSpPr>
              <p:nvPr/>
            </p:nvCxnSpPr>
            <p:spPr>
              <a:xfrm>
                <a:off x="292608" y="1832257"/>
                <a:ext cx="3266987" cy="0"/>
              </a:xfrm>
              <a:prstGeom prst="line">
                <a:avLst/>
              </a:prstGeom>
              <a:ln w="9525">
                <a:solidFill>
                  <a:srgbClr val="93EB2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2C2E279-6075-4F35-AB61-FA3845F7E870}"/>
                  </a:ext>
                </a:extLst>
              </p:cNvPr>
              <p:cNvCxnSpPr>
                <a:cxnSpLocks/>
              </p:cNvCxnSpPr>
              <p:nvPr/>
            </p:nvCxnSpPr>
            <p:spPr>
              <a:xfrm>
                <a:off x="292608" y="2971393"/>
                <a:ext cx="2960205" cy="0"/>
              </a:xfrm>
              <a:prstGeom prst="line">
                <a:avLst/>
              </a:prstGeom>
              <a:ln w="9525">
                <a:solidFill>
                  <a:srgbClr val="93EB2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7D3089-38E5-4E60-B560-C0FC6692035E}"/>
                  </a:ext>
                </a:extLst>
              </p:cNvPr>
              <p:cNvCxnSpPr>
                <a:cxnSpLocks/>
              </p:cNvCxnSpPr>
              <p:nvPr/>
            </p:nvCxnSpPr>
            <p:spPr>
              <a:xfrm>
                <a:off x="292608" y="3995859"/>
                <a:ext cx="3504108" cy="0"/>
              </a:xfrm>
              <a:prstGeom prst="line">
                <a:avLst/>
              </a:prstGeom>
              <a:ln w="9525">
                <a:solidFill>
                  <a:srgbClr val="93EB20"/>
                </a:soli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1F4DFA3-2702-4FB5-A47C-8C46BA9125B6}"/>
                </a:ext>
              </a:extLst>
            </p:cNvPr>
            <p:cNvGrpSpPr/>
            <p:nvPr/>
          </p:nvGrpSpPr>
          <p:grpSpPr>
            <a:xfrm>
              <a:off x="5328928" y="1874649"/>
              <a:ext cx="3475208" cy="2163602"/>
              <a:chOff x="5328927" y="1832257"/>
              <a:chExt cx="3522465" cy="2163602"/>
            </a:xfrm>
          </p:grpSpPr>
          <p:cxnSp>
            <p:nvCxnSpPr>
              <p:cNvPr id="34" name="Straight Connector 33">
                <a:extLst>
                  <a:ext uri="{FF2B5EF4-FFF2-40B4-BE49-F238E27FC236}">
                    <a16:creationId xmlns:a16="http://schemas.microsoft.com/office/drawing/2014/main" id="{B175DC99-89F1-42A9-A379-FBC1783E8956}"/>
                  </a:ext>
                </a:extLst>
              </p:cNvPr>
              <p:cNvCxnSpPr>
                <a:cxnSpLocks/>
              </p:cNvCxnSpPr>
              <p:nvPr/>
            </p:nvCxnSpPr>
            <p:spPr>
              <a:xfrm>
                <a:off x="5565648" y="1832257"/>
                <a:ext cx="3279648" cy="0"/>
              </a:xfrm>
              <a:prstGeom prst="line">
                <a:avLst/>
              </a:prstGeom>
              <a:ln w="9525">
                <a:solidFill>
                  <a:srgbClr val="93EB2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D0BF365-6030-435C-A580-C2C5C56A6F94}"/>
                  </a:ext>
                </a:extLst>
              </p:cNvPr>
              <p:cNvCxnSpPr>
                <a:cxnSpLocks/>
              </p:cNvCxnSpPr>
              <p:nvPr/>
            </p:nvCxnSpPr>
            <p:spPr>
              <a:xfrm>
                <a:off x="5888736" y="2971393"/>
                <a:ext cx="2962656" cy="0"/>
              </a:xfrm>
              <a:prstGeom prst="line">
                <a:avLst/>
              </a:prstGeom>
              <a:ln w="9525">
                <a:solidFill>
                  <a:srgbClr val="93EB20"/>
                </a:solidFill>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AF8CB7A-75C6-4EB6-86B4-32231E121DAE}"/>
                  </a:ext>
                </a:extLst>
              </p:cNvPr>
              <p:cNvCxnSpPr>
                <a:cxnSpLocks/>
              </p:cNvCxnSpPr>
              <p:nvPr/>
            </p:nvCxnSpPr>
            <p:spPr>
              <a:xfrm>
                <a:off x="5328927" y="3995859"/>
                <a:ext cx="3516369" cy="0"/>
              </a:xfrm>
              <a:prstGeom prst="line">
                <a:avLst/>
              </a:prstGeom>
              <a:ln w="9525">
                <a:solidFill>
                  <a:srgbClr val="93EB20"/>
                </a:solidFill>
                <a:tailEnd type="none" w="med" len="sm"/>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EAE1C243-ED29-4AF7-A939-C829E478748E}"/>
                </a:ext>
              </a:extLst>
            </p:cNvPr>
            <p:cNvSpPr txBox="1"/>
            <p:nvPr/>
          </p:nvSpPr>
          <p:spPr>
            <a:xfrm>
              <a:off x="6972314" y="1095377"/>
              <a:ext cx="1850507" cy="738664"/>
            </a:xfrm>
            <a:prstGeom prst="rect">
              <a:avLst/>
            </a:prstGeom>
          </p:spPr>
          <p:txBody>
            <a:bodyPr wrap="none" rtlCol="0" anchor="ctr">
              <a:spAutoFit/>
            </a:bodyPr>
            <a:lstStyle/>
            <a:p>
              <a:pPr marL="179996" indent="-179996">
                <a:buFont typeface="Arial" panose="020B0604020202020204" pitchFamily="34" charset="0"/>
                <a:buChar char="•"/>
              </a:pPr>
              <a:r>
                <a:rPr lang="en-US" sz="1050" dirty="0">
                  <a:solidFill>
                    <a:schemeClr val="bg1"/>
                  </a:solidFill>
                </a:rPr>
                <a:t>Instant data availability</a:t>
              </a:r>
            </a:p>
            <a:p>
              <a:pPr marL="179996" indent="-179996">
                <a:buFont typeface="Arial" panose="020B0604020202020204" pitchFamily="34" charset="0"/>
                <a:buChar char="•"/>
              </a:pPr>
              <a:r>
                <a:rPr lang="en-US" sz="1050" dirty="0">
                  <a:solidFill>
                    <a:schemeClr val="bg1"/>
                  </a:solidFill>
                </a:rPr>
                <a:t>Constant data availability</a:t>
              </a:r>
            </a:p>
            <a:p>
              <a:pPr marL="179996" indent="-179996">
                <a:buFont typeface="Arial" panose="020B0604020202020204" pitchFamily="34" charset="0"/>
                <a:buChar char="•"/>
              </a:pPr>
              <a:r>
                <a:rPr lang="en-US" sz="1050" dirty="0">
                  <a:solidFill>
                    <a:schemeClr val="bg1"/>
                  </a:solidFill>
                </a:rPr>
                <a:t>Close app-data-gap</a:t>
              </a:r>
              <a:br>
                <a:rPr lang="en-US" sz="1050" dirty="0">
                  <a:solidFill>
                    <a:schemeClr val="bg1"/>
                  </a:solidFill>
                </a:rPr>
              </a:br>
              <a:r>
                <a:rPr lang="en-US" sz="1050" dirty="0">
                  <a:solidFill>
                    <a:schemeClr val="bg1"/>
                  </a:solidFill>
                </a:rPr>
                <a:t>end-2-end</a:t>
              </a:r>
            </a:p>
          </p:txBody>
        </p:sp>
        <p:sp>
          <p:nvSpPr>
            <p:cNvPr id="51" name="TextBox 50">
              <a:extLst>
                <a:ext uri="{FF2B5EF4-FFF2-40B4-BE49-F238E27FC236}">
                  <a16:creationId xmlns:a16="http://schemas.microsoft.com/office/drawing/2014/main" id="{78AFB096-00DB-47EB-B5E0-CE35C1D84917}"/>
                </a:ext>
              </a:extLst>
            </p:cNvPr>
            <p:cNvSpPr txBox="1"/>
            <p:nvPr/>
          </p:nvSpPr>
          <p:spPr>
            <a:xfrm>
              <a:off x="6972314" y="2181385"/>
              <a:ext cx="1606850" cy="738664"/>
            </a:xfrm>
            <a:prstGeom prst="rect">
              <a:avLst/>
            </a:prstGeom>
          </p:spPr>
          <p:txBody>
            <a:bodyPr wrap="none" rtlCol="0" anchor="ctr">
              <a:spAutoFit/>
            </a:bodyPr>
            <a:lstStyle/>
            <a:p>
              <a:pPr marL="179996" indent="-179996">
                <a:buFont typeface="Arial" panose="020B0604020202020204" pitchFamily="34" charset="0"/>
                <a:buChar char="•"/>
              </a:pPr>
              <a:r>
                <a:rPr lang="en-US" sz="1050" dirty="0">
                  <a:solidFill>
                    <a:schemeClr val="bg1"/>
                  </a:solidFill>
                </a:rPr>
                <a:t>Economical storage</a:t>
              </a:r>
            </a:p>
            <a:p>
              <a:pPr marL="179996" indent="-179996">
                <a:buFont typeface="Arial" panose="020B0604020202020204" pitchFamily="34" charset="0"/>
                <a:buChar char="•"/>
              </a:pPr>
              <a:r>
                <a:rPr lang="en-US" sz="1050" dirty="0">
                  <a:solidFill>
                    <a:schemeClr val="bg1"/>
                  </a:solidFill>
                </a:rPr>
                <a:t>Decrease unplanned</a:t>
              </a:r>
              <a:br>
                <a:rPr lang="en-US" sz="1050" dirty="0">
                  <a:solidFill>
                    <a:schemeClr val="bg1"/>
                  </a:solidFill>
                </a:rPr>
              </a:br>
              <a:r>
                <a:rPr lang="en-US" sz="1050" dirty="0">
                  <a:solidFill>
                    <a:schemeClr val="bg1"/>
                  </a:solidFill>
                </a:rPr>
                <a:t>downtime costs</a:t>
              </a:r>
            </a:p>
            <a:p>
              <a:pPr marL="179996" indent="-179996">
                <a:buFont typeface="Arial" panose="020B0604020202020204" pitchFamily="34" charset="0"/>
                <a:buChar char="•"/>
              </a:pPr>
              <a:r>
                <a:rPr lang="en-US" sz="1050" dirty="0">
                  <a:solidFill>
                    <a:schemeClr val="bg1"/>
                  </a:solidFill>
                </a:rPr>
                <a:t>Increase productivity</a:t>
              </a:r>
            </a:p>
          </p:txBody>
        </p:sp>
        <p:sp>
          <p:nvSpPr>
            <p:cNvPr id="52" name="TextBox 51">
              <a:extLst>
                <a:ext uri="{FF2B5EF4-FFF2-40B4-BE49-F238E27FC236}">
                  <a16:creationId xmlns:a16="http://schemas.microsoft.com/office/drawing/2014/main" id="{8FB71B8E-6BC7-4C91-8C5D-AA777A5279E5}"/>
                </a:ext>
              </a:extLst>
            </p:cNvPr>
            <p:cNvSpPr txBox="1"/>
            <p:nvPr/>
          </p:nvSpPr>
          <p:spPr>
            <a:xfrm>
              <a:off x="6972314" y="3379439"/>
              <a:ext cx="1789592" cy="577081"/>
            </a:xfrm>
            <a:prstGeom prst="rect">
              <a:avLst/>
            </a:prstGeom>
          </p:spPr>
          <p:txBody>
            <a:bodyPr wrap="none" rtlCol="0" anchor="ctr">
              <a:spAutoFit/>
            </a:bodyPr>
            <a:lstStyle/>
            <a:p>
              <a:pPr marL="179996" indent="-179996">
                <a:buFont typeface="Arial" panose="020B0604020202020204" pitchFamily="34" charset="0"/>
                <a:buChar char="•"/>
              </a:pPr>
              <a:r>
                <a:rPr lang="en-US" sz="1050" dirty="0">
                  <a:solidFill>
                    <a:schemeClr val="bg1"/>
                  </a:solidFill>
                </a:rPr>
                <a:t>Solution complexity</a:t>
              </a:r>
            </a:p>
            <a:p>
              <a:pPr marL="179996" indent="-179996">
                <a:buFont typeface="Arial" panose="020B0604020202020204" pitchFamily="34" charset="0"/>
                <a:buChar char="•"/>
              </a:pPr>
              <a:r>
                <a:rPr lang="en-US" sz="1050" dirty="0">
                  <a:solidFill>
                    <a:schemeClr val="bg1"/>
                  </a:solidFill>
                </a:rPr>
                <a:t>Legacy shortcomings</a:t>
              </a:r>
            </a:p>
            <a:p>
              <a:pPr marL="179996" indent="-179996">
                <a:buFont typeface="Arial" panose="020B0604020202020204" pitchFamily="34" charset="0"/>
                <a:buChar char="•"/>
              </a:pPr>
              <a:r>
                <a:rPr lang="en-US" sz="1050" dirty="0">
                  <a:solidFill>
                    <a:schemeClr val="bg1"/>
                  </a:solidFill>
                </a:rPr>
                <a:t>Combatting new threats</a:t>
              </a:r>
            </a:p>
          </p:txBody>
        </p:sp>
        <p:sp>
          <p:nvSpPr>
            <p:cNvPr id="6" name="Oval 5">
              <a:extLst>
                <a:ext uri="{FF2B5EF4-FFF2-40B4-BE49-F238E27FC236}">
                  <a16:creationId xmlns:a16="http://schemas.microsoft.com/office/drawing/2014/main" id="{F75CC29D-095A-4766-AF44-A075373B54F7}"/>
                </a:ext>
              </a:extLst>
            </p:cNvPr>
            <p:cNvSpPr/>
            <p:nvPr/>
          </p:nvSpPr>
          <p:spPr bwMode="auto">
            <a:xfrm>
              <a:off x="4019361" y="2206322"/>
              <a:ext cx="1102652" cy="1102652"/>
            </a:xfrm>
            <a:prstGeom prst="ellipse">
              <a:avLst/>
            </a:prstGeom>
            <a:solidFill>
              <a:srgbClr val="003738"/>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t" anchorCtr="0" forceAA="0" compatLnSpc="1">
              <a:prstTxWarp prst="textNoShape">
                <a:avLst/>
              </a:prstTxWarp>
              <a:noAutofit/>
            </a:bodyPr>
            <a:lstStyle/>
            <a:p>
              <a:pPr algn="ctr" defTabSz="914076" fontAlgn="base">
                <a:spcBef>
                  <a:spcPct val="0"/>
                </a:spcBef>
                <a:spcAft>
                  <a:spcPct val="0"/>
                </a:spcAft>
              </a:pPr>
              <a:endParaRPr lang="en-US" sz="1800" dirty="0">
                <a:gradFill flip="none" rotWithShape="1">
                  <a:gsLst>
                    <a:gs pos="0">
                      <a:srgbClr val="FFFFFF"/>
                    </a:gs>
                    <a:gs pos="100000">
                      <a:srgbClr val="FFFFFF"/>
                    </a:gs>
                  </a:gsLst>
                  <a:path path="circle">
                    <a:fillToRect l="100000" t="100000"/>
                  </a:path>
                  <a:tileRect r="-100000" b="-100000"/>
                </a:gradFill>
                <a:latin typeface="+mj-lt"/>
                <a:ea typeface="Tahoma" panose="020B0604030504040204" pitchFamily="34" charset="0"/>
                <a:cs typeface="Tahoma" panose="020B0604030504040204" pitchFamily="34" charset="0"/>
              </a:endParaRPr>
            </a:p>
          </p:txBody>
        </p:sp>
        <p:grpSp>
          <p:nvGrpSpPr>
            <p:cNvPr id="60" name="Graphic 58">
              <a:extLst>
                <a:ext uri="{FF2B5EF4-FFF2-40B4-BE49-F238E27FC236}">
                  <a16:creationId xmlns:a16="http://schemas.microsoft.com/office/drawing/2014/main" id="{89784C8C-76F4-4299-ADEC-38E925F9E021}"/>
                </a:ext>
              </a:extLst>
            </p:cNvPr>
            <p:cNvGrpSpPr/>
            <p:nvPr/>
          </p:nvGrpSpPr>
          <p:grpSpPr>
            <a:xfrm rot="5400000">
              <a:off x="4421900" y="2523364"/>
              <a:ext cx="323850" cy="477203"/>
              <a:chOff x="3634791" y="247994"/>
              <a:chExt cx="323850" cy="477203"/>
            </a:xfrm>
          </p:grpSpPr>
          <p:sp>
            <p:nvSpPr>
              <p:cNvPr id="61" name="Freeform: Shape 60">
                <a:extLst>
                  <a:ext uri="{FF2B5EF4-FFF2-40B4-BE49-F238E27FC236}">
                    <a16:creationId xmlns:a16="http://schemas.microsoft.com/office/drawing/2014/main" id="{B1DB686A-EF31-44E1-B887-C3A901F1F5AB}"/>
                  </a:ext>
                </a:extLst>
              </p:cNvPr>
              <p:cNvSpPr/>
              <p:nvPr/>
            </p:nvSpPr>
            <p:spPr>
              <a:xfrm>
                <a:off x="3700513" y="247994"/>
                <a:ext cx="57150" cy="276225"/>
              </a:xfrm>
              <a:custGeom>
                <a:avLst/>
                <a:gdLst>
                  <a:gd name="connsiteX0" fmla="*/ 0 w 57150"/>
                  <a:gd name="connsiteY0" fmla="*/ 282893 h 276225"/>
                  <a:gd name="connsiteX1" fmla="*/ 0 w 57150"/>
                  <a:gd name="connsiteY1" fmla="*/ 32385 h 276225"/>
                  <a:gd name="connsiteX2" fmla="*/ 32385 w 57150"/>
                  <a:gd name="connsiteY2" fmla="*/ 0 h 276225"/>
                  <a:gd name="connsiteX3" fmla="*/ 64770 w 57150"/>
                  <a:gd name="connsiteY3" fmla="*/ 32385 h 276225"/>
                  <a:gd name="connsiteX4" fmla="*/ 64770 w 57150"/>
                  <a:gd name="connsiteY4" fmla="*/ 220980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276225">
                    <a:moveTo>
                      <a:pt x="0" y="282893"/>
                    </a:moveTo>
                    <a:lnTo>
                      <a:pt x="0" y="32385"/>
                    </a:lnTo>
                    <a:cubicBezTo>
                      <a:pt x="0" y="14288"/>
                      <a:pt x="14288" y="0"/>
                      <a:pt x="32385" y="0"/>
                    </a:cubicBezTo>
                    <a:cubicBezTo>
                      <a:pt x="50482" y="0"/>
                      <a:pt x="64770" y="14288"/>
                      <a:pt x="64770" y="32385"/>
                    </a:cubicBezTo>
                    <a:lnTo>
                      <a:pt x="64770" y="220980"/>
                    </a:lnTo>
                  </a:path>
                </a:pathLst>
              </a:custGeom>
              <a:noFill/>
              <a:ln w="19050" cap="rnd">
                <a:solidFill>
                  <a:schemeClr val="bg1"/>
                </a:solidFill>
                <a:prstDash val="solid"/>
                <a:round/>
              </a:ln>
            </p:spPr>
            <p:txBody>
              <a:bodyPr rtlCol="0" anchor="ctr"/>
              <a:lstStyle/>
              <a:p>
                <a:endParaRPr lang="en-US" sz="1800"/>
              </a:p>
            </p:txBody>
          </p:sp>
          <p:sp>
            <p:nvSpPr>
              <p:cNvPr id="62" name="Freeform: Shape 61">
                <a:extLst>
                  <a:ext uri="{FF2B5EF4-FFF2-40B4-BE49-F238E27FC236}">
                    <a16:creationId xmlns:a16="http://schemas.microsoft.com/office/drawing/2014/main" id="{5A936BC3-B777-4744-A0A1-3E76067D8D85}"/>
                  </a:ext>
                </a:extLst>
              </p:cNvPr>
              <p:cNvSpPr/>
              <p:nvPr/>
            </p:nvSpPr>
            <p:spPr>
              <a:xfrm>
                <a:off x="3765284" y="348007"/>
                <a:ext cx="57150" cy="180975"/>
              </a:xfrm>
              <a:custGeom>
                <a:avLst/>
                <a:gdLst>
                  <a:gd name="connsiteX0" fmla="*/ 0 w 57150"/>
                  <a:gd name="connsiteY0" fmla="*/ 32385 h 180975"/>
                  <a:gd name="connsiteX1" fmla="*/ 32385 w 57150"/>
                  <a:gd name="connsiteY1" fmla="*/ 0 h 180975"/>
                  <a:gd name="connsiteX2" fmla="*/ 64770 w 57150"/>
                  <a:gd name="connsiteY2" fmla="*/ 32385 h 180975"/>
                  <a:gd name="connsiteX3" fmla="*/ 64770 w 57150"/>
                  <a:gd name="connsiteY3" fmla="*/ 180975 h 180975"/>
                </a:gdLst>
                <a:ahLst/>
                <a:cxnLst>
                  <a:cxn ang="0">
                    <a:pos x="connsiteX0" y="connsiteY0"/>
                  </a:cxn>
                  <a:cxn ang="0">
                    <a:pos x="connsiteX1" y="connsiteY1"/>
                  </a:cxn>
                  <a:cxn ang="0">
                    <a:pos x="connsiteX2" y="connsiteY2"/>
                  </a:cxn>
                  <a:cxn ang="0">
                    <a:pos x="connsiteX3" y="connsiteY3"/>
                  </a:cxn>
                </a:cxnLst>
                <a:rect l="l" t="t" r="r" b="b"/>
                <a:pathLst>
                  <a:path w="57150" h="180975">
                    <a:moveTo>
                      <a:pt x="0" y="32385"/>
                    </a:moveTo>
                    <a:cubicBezTo>
                      <a:pt x="0" y="14288"/>
                      <a:pt x="14288" y="0"/>
                      <a:pt x="32385" y="0"/>
                    </a:cubicBezTo>
                    <a:cubicBezTo>
                      <a:pt x="50482" y="0"/>
                      <a:pt x="64770" y="14288"/>
                      <a:pt x="64770" y="32385"/>
                    </a:cubicBezTo>
                    <a:lnTo>
                      <a:pt x="64770" y="180975"/>
                    </a:lnTo>
                  </a:path>
                </a:pathLst>
              </a:custGeom>
              <a:noFill/>
              <a:ln w="19050" cap="rnd">
                <a:solidFill>
                  <a:schemeClr val="bg1"/>
                </a:solidFill>
                <a:prstDash val="solid"/>
                <a:round/>
              </a:ln>
            </p:spPr>
            <p:txBody>
              <a:bodyPr rtlCol="0" anchor="ctr"/>
              <a:lstStyle/>
              <a:p>
                <a:endParaRPr lang="en-US" sz="1800"/>
              </a:p>
            </p:txBody>
          </p:sp>
          <p:sp>
            <p:nvSpPr>
              <p:cNvPr id="63" name="Freeform: Shape 62">
                <a:extLst>
                  <a:ext uri="{FF2B5EF4-FFF2-40B4-BE49-F238E27FC236}">
                    <a16:creationId xmlns:a16="http://schemas.microsoft.com/office/drawing/2014/main" id="{0847C742-9AA8-434C-90B1-A6DFE1396983}"/>
                  </a:ext>
                </a:extLst>
              </p:cNvPr>
              <p:cNvSpPr/>
              <p:nvPr/>
            </p:nvSpPr>
            <p:spPr>
              <a:xfrm>
                <a:off x="3831007" y="398490"/>
                <a:ext cx="57150" cy="152400"/>
              </a:xfrm>
              <a:custGeom>
                <a:avLst/>
                <a:gdLst>
                  <a:gd name="connsiteX0" fmla="*/ 0 w 57150"/>
                  <a:gd name="connsiteY0" fmla="*/ 32385 h 152400"/>
                  <a:gd name="connsiteX1" fmla="*/ 32385 w 57150"/>
                  <a:gd name="connsiteY1" fmla="*/ 0 h 152400"/>
                  <a:gd name="connsiteX2" fmla="*/ 64770 w 57150"/>
                  <a:gd name="connsiteY2" fmla="*/ 32385 h 152400"/>
                  <a:gd name="connsiteX3" fmla="*/ 64770 w 57150"/>
                  <a:gd name="connsiteY3" fmla="*/ 160020 h 152400"/>
                </a:gdLst>
                <a:ahLst/>
                <a:cxnLst>
                  <a:cxn ang="0">
                    <a:pos x="connsiteX0" y="connsiteY0"/>
                  </a:cxn>
                  <a:cxn ang="0">
                    <a:pos x="connsiteX1" y="connsiteY1"/>
                  </a:cxn>
                  <a:cxn ang="0">
                    <a:pos x="connsiteX2" y="connsiteY2"/>
                  </a:cxn>
                  <a:cxn ang="0">
                    <a:pos x="connsiteX3" y="connsiteY3"/>
                  </a:cxn>
                </a:cxnLst>
                <a:rect l="l" t="t" r="r" b="b"/>
                <a:pathLst>
                  <a:path w="57150" h="152400">
                    <a:moveTo>
                      <a:pt x="0" y="32385"/>
                    </a:moveTo>
                    <a:cubicBezTo>
                      <a:pt x="0" y="14288"/>
                      <a:pt x="14288" y="0"/>
                      <a:pt x="32385" y="0"/>
                    </a:cubicBezTo>
                    <a:cubicBezTo>
                      <a:pt x="50482" y="0"/>
                      <a:pt x="64770" y="14288"/>
                      <a:pt x="64770" y="32385"/>
                    </a:cubicBezTo>
                    <a:lnTo>
                      <a:pt x="64770" y="160020"/>
                    </a:lnTo>
                  </a:path>
                </a:pathLst>
              </a:custGeom>
              <a:noFill/>
              <a:ln w="19050" cap="rnd">
                <a:solidFill>
                  <a:schemeClr val="bg1"/>
                </a:solidFill>
                <a:prstDash val="solid"/>
                <a:round/>
              </a:ln>
            </p:spPr>
            <p:txBody>
              <a:bodyPr rtlCol="0" anchor="ctr"/>
              <a:lstStyle/>
              <a:p>
                <a:endParaRPr lang="en-US" sz="1800"/>
              </a:p>
            </p:txBody>
          </p:sp>
          <p:sp>
            <p:nvSpPr>
              <p:cNvPr id="64" name="Freeform: Shape 63">
                <a:extLst>
                  <a:ext uri="{FF2B5EF4-FFF2-40B4-BE49-F238E27FC236}">
                    <a16:creationId xmlns:a16="http://schemas.microsoft.com/office/drawing/2014/main" id="{58425FB8-3246-416D-B9CB-636A6C67D541}"/>
                  </a:ext>
                </a:extLst>
              </p:cNvPr>
              <p:cNvSpPr/>
              <p:nvPr/>
            </p:nvSpPr>
            <p:spPr>
              <a:xfrm>
                <a:off x="3895775" y="438494"/>
                <a:ext cx="57150" cy="133350"/>
              </a:xfrm>
              <a:custGeom>
                <a:avLst/>
                <a:gdLst>
                  <a:gd name="connsiteX0" fmla="*/ 0 w 57150"/>
                  <a:gd name="connsiteY0" fmla="*/ 32385 h 133350"/>
                  <a:gd name="connsiteX1" fmla="*/ 32385 w 57150"/>
                  <a:gd name="connsiteY1" fmla="*/ 0 h 133350"/>
                  <a:gd name="connsiteX2" fmla="*/ 64770 w 57150"/>
                  <a:gd name="connsiteY2" fmla="*/ 32385 h 133350"/>
                  <a:gd name="connsiteX3" fmla="*/ 64770 w 57150"/>
                  <a:gd name="connsiteY3" fmla="*/ 141923 h 133350"/>
                </a:gdLst>
                <a:ahLst/>
                <a:cxnLst>
                  <a:cxn ang="0">
                    <a:pos x="connsiteX0" y="connsiteY0"/>
                  </a:cxn>
                  <a:cxn ang="0">
                    <a:pos x="connsiteX1" y="connsiteY1"/>
                  </a:cxn>
                  <a:cxn ang="0">
                    <a:pos x="connsiteX2" y="connsiteY2"/>
                  </a:cxn>
                  <a:cxn ang="0">
                    <a:pos x="connsiteX3" y="connsiteY3"/>
                  </a:cxn>
                </a:cxnLst>
                <a:rect l="l" t="t" r="r" b="b"/>
                <a:pathLst>
                  <a:path w="57150" h="133350">
                    <a:moveTo>
                      <a:pt x="0" y="32385"/>
                    </a:moveTo>
                    <a:cubicBezTo>
                      <a:pt x="0" y="14288"/>
                      <a:pt x="14288" y="0"/>
                      <a:pt x="32385" y="0"/>
                    </a:cubicBezTo>
                    <a:cubicBezTo>
                      <a:pt x="50483" y="0"/>
                      <a:pt x="64770" y="14288"/>
                      <a:pt x="64770" y="32385"/>
                    </a:cubicBezTo>
                    <a:lnTo>
                      <a:pt x="64770" y="141923"/>
                    </a:lnTo>
                  </a:path>
                </a:pathLst>
              </a:custGeom>
              <a:noFill/>
              <a:ln w="19050" cap="rnd">
                <a:solidFill>
                  <a:schemeClr val="bg1"/>
                </a:solidFill>
                <a:prstDash val="solid"/>
                <a:round/>
              </a:ln>
            </p:spPr>
            <p:txBody>
              <a:bodyPr rtlCol="0" anchor="ctr"/>
              <a:lstStyle/>
              <a:p>
                <a:endParaRPr lang="en-US" sz="1800"/>
              </a:p>
            </p:txBody>
          </p:sp>
          <p:sp>
            <p:nvSpPr>
              <p:cNvPr id="65" name="Freeform: Shape 64">
                <a:extLst>
                  <a:ext uri="{FF2B5EF4-FFF2-40B4-BE49-F238E27FC236}">
                    <a16:creationId xmlns:a16="http://schemas.microsoft.com/office/drawing/2014/main" id="{41BE676E-705F-4D34-AE6C-8CDF4CEFDFCE}"/>
                  </a:ext>
                </a:extLst>
              </p:cNvPr>
              <p:cNvSpPr/>
              <p:nvPr/>
            </p:nvSpPr>
            <p:spPr>
              <a:xfrm>
                <a:off x="3634791" y="450877"/>
                <a:ext cx="57150" cy="114300"/>
              </a:xfrm>
              <a:custGeom>
                <a:avLst/>
                <a:gdLst>
                  <a:gd name="connsiteX0" fmla="*/ 0 w 57150"/>
                  <a:gd name="connsiteY0" fmla="*/ 121920 h 114300"/>
                  <a:gd name="connsiteX1" fmla="*/ 0 w 57150"/>
                  <a:gd name="connsiteY1" fmla="*/ 32385 h 114300"/>
                  <a:gd name="connsiteX2" fmla="*/ 32385 w 57150"/>
                  <a:gd name="connsiteY2" fmla="*/ 0 h 114300"/>
                  <a:gd name="connsiteX3" fmla="*/ 64770 w 57150"/>
                  <a:gd name="connsiteY3" fmla="*/ 32385 h 114300"/>
                </a:gdLst>
                <a:ahLst/>
                <a:cxnLst>
                  <a:cxn ang="0">
                    <a:pos x="connsiteX0" y="connsiteY0"/>
                  </a:cxn>
                  <a:cxn ang="0">
                    <a:pos x="connsiteX1" y="connsiteY1"/>
                  </a:cxn>
                  <a:cxn ang="0">
                    <a:pos x="connsiteX2" y="connsiteY2"/>
                  </a:cxn>
                  <a:cxn ang="0">
                    <a:pos x="connsiteX3" y="connsiteY3"/>
                  </a:cxn>
                </a:cxnLst>
                <a:rect l="l" t="t" r="r" b="b"/>
                <a:pathLst>
                  <a:path w="57150" h="114300">
                    <a:moveTo>
                      <a:pt x="0" y="121920"/>
                    </a:moveTo>
                    <a:lnTo>
                      <a:pt x="0" y="32385"/>
                    </a:lnTo>
                    <a:cubicBezTo>
                      <a:pt x="0" y="14288"/>
                      <a:pt x="14288" y="0"/>
                      <a:pt x="32385" y="0"/>
                    </a:cubicBezTo>
                    <a:cubicBezTo>
                      <a:pt x="50482" y="0"/>
                      <a:pt x="64770" y="14288"/>
                      <a:pt x="64770" y="32385"/>
                    </a:cubicBezTo>
                  </a:path>
                </a:pathLst>
              </a:custGeom>
              <a:noFill/>
              <a:ln w="19050" cap="rnd">
                <a:solidFill>
                  <a:schemeClr val="bg1"/>
                </a:solidFill>
                <a:prstDash val="solid"/>
                <a:round/>
              </a:ln>
            </p:spPr>
            <p:txBody>
              <a:bodyPr rtlCol="0" anchor="ctr"/>
              <a:lstStyle/>
              <a:p>
                <a:endParaRPr lang="en-US" sz="1800"/>
              </a:p>
            </p:txBody>
          </p:sp>
          <p:sp>
            <p:nvSpPr>
              <p:cNvPr id="66" name="Freeform: Shape 65">
                <a:extLst>
                  <a:ext uri="{FF2B5EF4-FFF2-40B4-BE49-F238E27FC236}">
                    <a16:creationId xmlns:a16="http://schemas.microsoft.com/office/drawing/2014/main" id="{9CAF33F6-ED1C-4083-A50B-CBEE35A2E032}"/>
                  </a:ext>
                </a:extLst>
              </p:cNvPr>
              <p:cNvSpPr/>
              <p:nvPr/>
            </p:nvSpPr>
            <p:spPr>
              <a:xfrm>
                <a:off x="3634791" y="563272"/>
                <a:ext cx="323850" cy="161925"/>
              </a:xfrm>
              <a:custGeom>
                <a:avLst/>
                <a:gdLst>
                  <a:gd name="connsiteX0" fmla="*/ 326708 w 323850"/>
                  <a:gd name="connsiteY0" fmla="*/ 0 h 161925"/>
                  <a:gd name="connsiteX1" fmla="*/ 326708 w 323850"/>
                  <a:gd name="connsiteY1" fmla="*/ 7620 h 161925"/>
                  <a:gd name="connsiteX2" fmla="*/ 163830 w 323850"/>
                  <a:gd name="connsiteY2" fmla="*/ 170498 h 161925"/>
                  <a:gd name="connsiteX3" fmla="*/ 0 w 323850"/>
                  <a:gd name="connsiteY3" fmla="*/ 6668 h 161925"/>
                  <a:gd name="connsiteX4" fmla="*/ 0 w 323850"/>
                  <a:gd name="connsiteY4" fmla="*/ 0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850" h="161925">
                    <a:moveTo>
                      <a:pt x="326708" y="0"/>
                    </a:moveTo>
                    <a:lnTo>
                      <a:pt x="326708" y="7620"/>
                    </a:lnTo>
                    <a:cubicBezTo>
                      <a:pt x="326708" y="98107"/>
                      <a:pt x="253365" y="170498"/>
                      <a:pt x="163830" y="170498"/>
                    </a:cubicBezTo>
                    <a:cubicBezTo>
                      <a:pt x="73343" y="170498"/>
                      <a:pt x="0" y="97155"/>
                      <a:pt x="0" y="6668"/>
                    </a:cubicBezTo>
                    <a:lnTo>
                      <a:pt x="0" y="0"/>
                    </a:lnTo>
                  </a:path>
                </a:pathLst>
              </a:custGeom>
              <a:noFill/>
              <a:ln w="19050" cap="rnd">
                <a:solidFill>
                  <a:schemeClr val="bg1"/>
                </a:solidFill>
                <a:prstDash val="solid"/>
                <a:round/>
              </a:ln>
            </p:spPr>
            <p:txBody>
              <a:bodyPr rtlCol="0" anchor="ctr"/>
              <a:lstStyle/>
              <a:p>
                <a:endParaRPr lang="en-US" sz="1800"/>
              </a:p>
            </p:txBody>
          </p:sp>
        </p:grpSp>
        <p:sp>
          <p:nvSpPr>
            <p:cNvPr id="68" name="Rectangle 67">
              <a:extLst>
                <a:ext uri="{FF2B5EF4-FFF2-40B4-BE49-F238E27FC236}">
                  <a16:creationId xmlns:a16="http://schemas.microsoft.com/office/drawing/2014/main" id="{1283CF93-89C7-4AC3-8533-B466519257DA}"/>
                </a:ext>
              </a:extLst>
            </p:cNvPr>
            <p:cNvSpPr/>
            <p:nvPr/>
          </p:nvSpPr>
          <p:spPr>
            <a:xfrm>
              <a:off x="4285193" y="2215431"/>
              <a:ext cx="570990" cy="369332"/>
            </a:xfrm>
            <a:prstGeom prst="rect">
              <a:avLst/>
            </a:prstGeom>
          </p:spPr>
          <p:txBody>
            <a:bodyPr wrap="none">
              <a:spAutoFit/>
            </a:bodyPr>
            <a:lstStyle/>
            <a:p>
              <a:pPr algn="ctr" defTabSz="914076" fontAlgn="base">
                <a:spcBef>
                  <a:spcPct val="0"/>
                </a:spcBef>
                <a:spcAft>
                  <a:spcPct val="0"/>
                </a:spcAft>
              </a:pPr>
              <a:r>
                <a:rPr lang="en-US" sz="900" dirty="0">
                  <a:gradFill flip="none" rotWithShape="1">
                    <a:gsLst>
                      <a:gs pos="0">
                        <a:srgbClr val="FFFFFF"/>
                      </a:gs>
                      <a:gs pos="100000">
                        <a:srgbClr val="FFFFFF"/>
                      </a:gs>
                    </a:gsLst>
                    <a:path path="circle">
                      <a:fillToRect l="100000" t="100000"/>
                    </a:path>
                    <a:tileRect r="-100000" b="-100000"/>
                  </a:gradFill>
                  <a:ea typeface="Tahoma" panose="020B0604030504040204" pitchFamily="34" charset="0"/>
                  <a:cs typeface="Tahoma" panose="020B0604030504040204" pitchFamily="34" charset="0"/>
                </a:rPr>
                <a:t>Peace </a:t>
              </a:r>
              <a:br>
                <a:rPr lang="en-US" sz="900" dirty="0">
                  <a:gradFill flip="none" rotWithShape="1">
                    <a:gsLst>
                      <a:gs pos="0">
                        <a:srgbClr val="FFFFFF"/>
                      </a:gs>
                      <a:gs pos="100000">
                        <a:srgbClr val="FFFFFF"/>
                      </a:gs>
                    </a:gsLst>
                    <a:path path="circle">
                      <a:fillToRect l="100000" t="100000"/>
                    </a:path>
                    <a:tileRect r="-100000" b="-100000"/>
                  </a:gradFill>
                  <a:ea typeface="Tahoma" panose="020B0604030504040204" pitchFamily="34" charset="0"/>
                  <a:cs typeface="Tahoma" panose="020B0604030504040204" pitchFamily="34" charset="0"/>
                </a:rPr>
              </a:br>
              <a:r>
                <a:rPr lang="en-US" sz="900" dirty="0">
                  <a:gradFill flip="none" rotWithShape="1">
                    <a:gsLst>
                      <a:gs pos="0">
                        <a:srgbClr val="FFFFFF"/>
                      </a:gs>
                      <a:gs pos="100000">
                        <a:srgbClr val="FFFFFF"/>
                      </a:gs>
                    </a:gsLst>
                    <a:path path="circle">
                      <a:fillToRect l="100000" t="100000"/>
                    </a:path>
                    <a:tileRect r="-100000" b="-100000"/>
                  </a:gradFill>
                  <a:ea typeface="Tahoma" panose="020B0604030504040204" pitchFamily="34" charset="0"/>
                  <a:cs typeface="Tahoma" panose="020B0604030504040204" pitchFamily="34" charset="0"/>
                </a:rPr>
                <a:t>of mind</a:t>
              </a:r>
            </a:p>
          </p:txBody>
        </p:sp>
        <p:sp>
          <p:nvSpPr>
            <p:cNvPr id="88" name="TextBox 87">
              <a:extLst>
                <a:ext uri="{FF2B5EF4-FFF2-40B4-BE49-F238E27FC236}">
                  <a16:creationId xmlns:a16="http://schemas.microsoft.com/office/drawing/2014/main" id="{07EC532A-95C7-468C-9C37-2BD06CA9867B}"/>
                </a:ext>
              </a:extLst>
            </p:cNvPr>
            <p:cNvSpPr txBox="1"/>
            <p:nvPr/>
          </p:nvSpPr>
          <p:spPr>
            <a:xfrm>
              <a:off x="4233095" y="2972972"/>
              <a:ext cx="675186" cy="230832"/>
            </a:xfrm>
            <a:prstGeom prst="rect">
              <a:avLst/>
            </a:prstGeom>
          </p:spPr>
          <p:txBody>
            <a:bodyPr wrap="none" rtlCol="0" anchor="ctr">
              <a:spAutoFit/>
            </a:bodyPr>
            <a:lstStyle/>
            <a:p>
              <a:pPr algn="ctr"/>
              <a:r>
                <a:rPr lang="en-US" sz="900" dirty="0">
                  <a:solidFill>
                    <a:schemeClr val="bg1"/>
                  </a:solidFill>
                </a:rPr>
                <a:t>24x7x365</a:t>
              </a:r>
            </a:p>
          </p:txBody>
        </p:sp>
        <p:sp>
          <p:nvSpPr>
            <p:cNvPr id="14" name="Oval 13">
              <a:extLst>
                <a:ext uri="{FF2B5EF4-FFF2-40B4-BE49-F238E27FC236}">
                  <a16:creationId xmlns:a16="http://schemas.microsoft.com/office/drawing/2014/main" id="{E24573A7-6F8E-476E-B0A2-E946EB78A7D3}"/>
                </a:ext>
              </a:extLst>
            </p:cNvPr>
            <p:cNvSpPr/>
            <p:nvPr/>
          </p:nvSpPr>
          <p:spPr bwMode="auto">
            <a:xfrm>
              <a:off x="3403262" y="1526017"/>
              <a:ext cx="2404091" cy="2404091"/>
            </a:xfrm>
            <a:prstGeom prst="ellipse">
              <a:avLst/>
            </a:prstGeom>
            <a:ln w="149225">
              <a:gradFill>
                <a:gsLst>
                  <a:gs pos="63000">
                    <a:srgbClr val="00E296"/>
                  </a:gs>
                  <a:gs pos="47000">
                    <a:srgbClr val="00E296"/>
                  </a:gs>
                  <a:gs pos="1000">
                    <a:srgbClr val="00E296">
                      <a:alpha val="9000"/>
                    </a:srgbClr>
                  </a:gs>
                  <a:gs pos="100000">
                    <a:srgbClr val="00E296">
                      <a:alpha val="10000"/>
                    </a:srgbClr>
                  </a:gs>
                </a:gsLst>
                <a:lin ang="5400000" scaled="0"/>
              </a:gradFill>
              <a:headEnd type="none" w="med" len="med"/>
              <a:tailEnd type="none" w="med" len="med"/>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nvGrpSpPr>
            <p:cNvPr id="53" name="Group 52">
              <a:extLst>
                <a:ext uri="{FF2B5EF4-FFF2-40B4-BE49-F238E27FC236}">
                  <a16:creationId xmlns:a16="http://schemas.microsoft.com/office/drawing/2014/main" id="{03458273-5DCF-4683-8083-EE90A29EE178}"/>
                </a:ext>
              </a:extLst>
            </p:cNvPr>
            <p:cNvGrpSpPr/>
            <p:nvPr/>
          </p:nvGrpSpPr>
          <p:grpSpPr>
            <a:xfrm>
              <a:off x="5375671" y="2340714"/>
              <a:ext cx="715581" cy="715581"/>
              <a:chOff x="5411517" y="2224047"/>
              <a:chExt cx="715581" cy="715581"/>
            </a:xfrm>
          </p:grpSpPr>
          <p:sp>
            <p:nvSpPr>
              <p:cNvPr id="27" name="Oval 26">
                <a:extLst>
                  <a:ext uri="{FF2B5EF4-FFF2-40B4-BE49-F238E27FC236}">
                    <a16:creationId xmlns:a16="http://schemas.microsoft.com/office/drawing/2014/main" id="{FBD1A823-6F95-4D19-BF65-77199A306257}"/>
                  </a:ext>
                </a:extLst>
              </p:cNvPr>
              <p:cNvSpPr/>
              <p:nvPr/>
            </p:nvSpPr>
            <p:spPr bwMode="auto">
              <a:xfrm>
                <a:off x="5411517" y="2224047"/>
                <a:ext cx="715581" cy="715581"/>
              </a:xfrm>
              <a:prstGeom prst="ellipse">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pic>
            <p:nvPicPr>
              <p:cNvPr id="41" name="Graphic 40">
                <a:extLst>
                  <a:ext uri="{FF2B5EF4-FFF2-40B4-BE49-F238E27FC236}">
                    <a16:creationId xmlns:a16="http://schemas.microsoft.com/office/drawing/2014/main" id="{74AB1909-EF6B-425E-A8AF-6968824787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32787" y="2327218"/>
                <a:ext cx="473040" cy="473040"/>
              </a:xfrm>
              <a:prstGeom prst="rect">
                <a:avLst/>
              </a:prstGeom>
            </p:spPr>
          </p:pic>
        </p:grpSp>
        <p:grpSp>
          <p:nvGrpSpPr>
            <p:cNvPr id="54" name="Group 53">
              <a:extLst>
                <a:ext uri="{FF2B5EF4-FFF2-40B4-BE49-F238E27FC236}">
                  <a16:creationId xmlns:a16="http://schemas.microsoft.com/office/drawing/2014/main" id="{129B7EEC-23A7-4840-A3A4-4C72004307C0}"/>
                </a:ext>
              </a:extLst>
            </p:cNvPr>
            <p:cNvGrpSpPr/>
            <p:nvPr/>
          </p:nvGrpSpPr>
          <p:grpSpPr>
            <a:xfrm>
              <a:off x="3035319" y="2340714"/>
              <a:ext cx="715581" cy="715581"/>
              <a:chOff x="3035319" y="2197777"/>
              <a:chExt cx="715581" cy="715581"/>
            </a:xfrm>
          </p:grpSpPr>
          <p:sp>
            <p:nvSpPr>
              <p:cNvPr id="20" name="Oval 19">
                <a:extLst>
                  <a:ext uri="{FF2B5EF4-FFF2-40B4-BE49-F238E27FC236}">
                    <a16:creationId xmlns:a16="http://schemas.microsoft.com/office/drawing/2014/main" id="{8183A7BA-5A42-4BBA-A24E-ECA8D801948B}"/>
                  </a:ext>
                </a:extLst>
              </p:cNvPr>
              <p:cNvSpPr/>
              <p:nvPr/>
            </p:nvSpPr>
            <p:spPr bwMode="auto">
              <a:xfrm>
                <a:off x="3035319" y="2197777"/>
                <a:ext cx="715581" cy="715581"/>
              </a:xfrm>
              <a:prstGeom prst="ellipse">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pic>
            <p:nvPicPr>
              <p:cNvPr id="43" name="Graphic 42">
                <a:extLst>
                  <a:ext uri="{FF2B5EF4-FFF2-40B4-BE49-F238E27FC236}">
                    <a16:creationId xmlns:a16="http://schemas.microsoft.com/office/drawing/2014/main" id="{6B36F698-F87A-47E8-B893-852F4C548B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5401" y="2289148"/>
                <a:ext cx="467353" cy="467353"/>
              </a:xfrm>
              <a:prstGeom prst="rect">
                <a:avLst/>
              </a:prstGeom>
            </p:spPr>
          </p:pic>
        </p:grpSp>
        <p:grpSp>
          <p:nvGrpSpPr>
            <p:cNvPr id="56" name="Group 55">
              <a:extLst>
                <a:ext uri="{FF2B5EF4-FFF2-40B4-BE49-F238E27FC236}">
                  <a16:creationId xmlns:a16="http://schemas.microsoft.com/office/drawing/2014/main" id="{3E9C98D7-57D6-4298-83A7-37DD934A6B45}"/>
                </a:ext>
              </a:extLst>
            </p:cNvPr>
            <p:cNvGrpSpPr/>
            <p:nvPr/>
          </p:nvGrpSpPr>
          <p:grpSpPr>
            <a:xfrm>
              <a:off x="4906750" y="1405703"/>
              <a:ext cx="715581" cy="715581"/>
              <a:chOff x="4876270" y="1275901"/>
              <a:chExt cx="715581" cy="715581"/>
            </a:xfrm>
          </p:grpSpPr>
          <p:sp>
            <p:nvSpPr>
              <p:cNvPr id="25" name="Oval 24">
                <a:extLst>
                  <a:ext uri="{FF2B5EF4-FFF2-40B4-BE49-F238E27FC236}">
                    <a16:creationId xmlns:a16="http://schemas.microsoft.com/office/drawing/2014/main" id="{930CBE5B-7B76-47BB-A6DD-AB3B13D48829}"/>
                  </a:ext>
                </a:extLst>
              </p:cNvPr>
              <p:cNvSpPr/>
              <p:nvPr/>
            </p:nvSpPr>
            <p:spPr bwMode="auto">
              <a:xfrm>
                <a:off x="4876270" y="1275901"/>
                <a:ext cx="715581" cy="715581"/>
              </a:xfrm>
              <a:prstGeom prst="ellipse">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pic>
            <p:nvPicPr>
              <p:cNvPr id="45" name="Graphic 44">
                <a:extLst>
                  <a:ext uri="{FF2B5EF4-FFF2-40B4-BE49-F238E27FC236}">
                    <a16:creationId xmlns:a16="http://schemas.microsoft.com/office/drawing/2014/main" id="{A02AE98B-F53A-4C85-818B-DF9282CE35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45419" y="1370970"/>
                <a:ext cx="525441" cy="525441"/>
              </a:xfrm>
              <a:prstGeom prst="rect">
                <a:avLst/>
              </a:prstGeom>
            </p:spPr>
          </p:pic>
        </p:grpSp>
        <p:grpSp>
          <p:nvGrpSpPr>
            <p:cNvPr id="57" name="Group 56">
              <a:extLst>
                <a:ext uri="{FF2B5EF4-FFF2-40B4-BE49-F238E27FC236}">
                  <a16:creationId xmlns:a16="http://schemas.microsoft.com/office/drawing/2014/main" id="{388A9D57-AB83-4DA4-B9D9-12EF1305EEAE}"/>
                </a:ext>
              </a:extLst>
            </p:cNvPr>
            <p:cNvGrpSpPr/>
            <p:nvPr/>
          </p:nvGrpSpPr>
          <p:grpSpPr>
            <a:xfrm>
              <a:off x="4876270" y="3335744"/>
              <a:ext cx="715581" cy="715581"/>
              <a:chOff x="4876270" y="3205942"/>
              <a:chExt cx="715581" cy="715581"/>
            </a:xfrm>
          </p:grpSpPr>
          <p:sp>
            <p:nvSpPr>
              <p:cNvPr id="26" name="Oval 25">
                <a:extLst>
                  <a:ext uri="{FF2B5EF4-FFF2-40B4-BE49-F238E27FC236}">
                    <a16:creationId xmlns:a16="http://schemas.microsoft.com/office/drawing/2014/main" id="{9E780111-698D-4418-A9FA-800F8A87A655}"/>
                  </a:ext>
                </a:extLst>
              </p:cNvPr>
              <p:cNvSpPr/>
              <p:nvPr/>
            </p:nvSpPr>
            <p:spPr bwMode="auto">
              <a:xfrm>
                <a:off x="4876270" y="3205942"/>
                <a:ext cx="715581" cy="715581"/>
              </a:xfrm>
              <a:prstGeom prst="ellipse">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pic>
            <p:nvPicPr>
              <p:cNvPr id="47" name="Graphic 46">
                <a:extLst>
                  <a:ext uri="{FF2B5EF4-FFF2-40B4-BE49-F238E27FC236}">
                    <a16:creationId xmlns:a16="http://schemas.microsoft.com/office/drawing/2014/main" id="{A2F6532A-F082-462C-B1A0-B698EB538F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50991" y="3378851"/>
                <a:ext cx="366139" cy="366139"/>
              </a:xfrm>
              <a:prstGeom prst="rect">
                <a:avLst/>
              </a:prstGeom>
            </p:spPr>
          </p:pic>
        </p:grpSp>
        <p:grpSp>
          <p:nvGrpSpPr>
            <p:cNvPr id="55" name="Group 54">
              <a:extLst>
                <a:ext uri="{FF2B5EF4-FFF2-40B4-BE49-F238E27FC236}">
                  <a16:creationId xmlns:a16="http://schemas.microsoft.com/office/drawing/2014/main" id="{00CFA775-6206-4227-B28C-6A400DD76EA8}"/>
                </a:ext>
              </a:extLst>
            </p:cNvPr>
            <p:cNvGrpSpPr/>
            <p:nvPr/>
          </p:nvGrpSpPr>
          <p:grpSpPr>
            <a:xfrm>
              <a:off x="3548561" y="1405703"/>
              <a:ext cx="715581" cy="715581"/>
              <a:chOff x="3548561" y="1275901"/>
              <a:chExt cx="715581" cy="715581"/>
            </a:xfrm>
          </p:grpSpPr>
          <p:sp>
            <p:nvSpPr>
              <p:cNvPr id="10" name="Oval 9">
                <a:extLst>
                  <a:ext uri="{FF2B5EF4-FFF2-40B4-BE49-F238E27FC236}">
                    <a16:creationId xmlns:a16="http://schemas.microsoft.com/office/drawing/2014/main" id="{666791CC-B655-46E6-97D3-86205BB62070}"/>
                  </a:ext>
                </a:extLst>
              </p:cNvPr>
              <p:cNvSpPr/>
              <p:nvPr/>
            </p:nvSpPr>
            <p:spPr bwMode="auto">
              <a:xfrm>
                <a:off x="3548561" y="1275901"/>
                <a:ext cx="715581" cy="715581"/>
              </a:xfrm>
              <a:prstGeom prst="ellipse">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pic>
            <p:nvPicPr>
              <p:cNvPr id="49" name="Graphic 48">
                <a:extLst>
                  <a:ext uri="{FF2B5EF4-FFF2-40B4-BE49-F238E27FC236}">
                    <a16:creationId xmlns:a16="http://schemas.microsoft.com/office/drawing/2014/main" id="{4C91A102-61CF-42F4-AD04-E64F9A17C06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21807" y="1343037"/>
                <a:ext cx="560026" cy="541961"/>
              </a:xfrm>
              <a:prstGeom prst="rect">
                <a:avLst/>
              </a:prstGeom>
            </p:spPr>
          </p:pic>
        </p:grpSp>
        <p:grpSp>
          <p:nvGrpSpPr>
            <p:cNvPr id="23" name="Group 22">
              <a:extLst>
                <a:ext uri="{FF2B5EF4-FFF2-40B4-BE49-F238E27FC236}">
                  <a16:creationId xmlns:a16="http://schemas.microsoft.com/office/drawing/2014/main" id="{FD3FA488-BE16-4F9B-87A2-A4CE2FC35E7B}"/>
                </a:ext>
              </a:extLst>
            </p:cNvPr>
            <p:cNvGrpSpPr/>
            <p:nvPr/>
          </p:nvGrpSpPr>
          <p:grpSpPr>
            <a:xfrm>
              <a:off x="3548561" y="3335744"/>
              <a:ext cx="715581" cy="715581"/>
              <a:chOff x="3548561" y="3293352"/>
              <a:chExt cx="715581" cy="715581"/>
            </a:xfrm>
          </p:grpSpPr>
          <p:sp>
            <p:nvSpPr>
              <p:cNvPr id="21" name="Oval 20">
                <a:extLst>
                  <a:ext uri="{FF2B5EF4-FFF2-40B4-BE49-F238E27FC236}">
                    <a16:creationId xmlns:a16="http://schemas.microsoft.com/office/drawing/2014/main" id="{650D8DA5-FA99-43FA-84B7-AC57F6E7644A}"/>
                  </a:ext>
                </a:extLst>
              </p:cNvPr>
              <p:cNvSpPr/>
              <p:nvPr/>
            </p:nvSpPr>
            <p:spPr bwMode="auto">
              <a:xfrm>
                <a:off x="3548561" y="3293352"/>
                <a:ext cx="715581" cy="715581"/>
              </a:xfrm>
              <a:prstGeom prst="ellipse">
                <a:avLst/>
              </a:prstGeom>
              <a:solidFill>
                <a:srgbClr val="003738"/>
              </a:solidFill>
              <a:ln w="12700">
                <a:solidFill>
                  <a:srgbClr val="93EB2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800" dirty="0">
                  <a:gradFill>
                    <a:gsLst>
                      <a:gs pos="0">
                        <a:srgbClr val="FFFFFF"/>
                      </a:gs>
                      <a:gs pos="100000">
                        <a:srgbClr val="FFFFFF"/>
                      </a:gs>
                    </a:gsLst>
                    <a:lin ang="5400000" scaled="0"/>
                  </a:gradFill>
                  <a:latin typeface="+mj-lt"/>
                  <a:ea typeface="Tahoma" panose="020B0604030504040204" pitchFamily="34" charset="0"/>
                  <a:cs typeface="Tahoma" panose="020B0604030504040204" pitchFamily="34" charset="0"/>
                </a:endParaRPr>
              </a:p>
            </p:txBody>
          </p:sp>
          <p:grpSp>
            <p:nvGrpSpPr>
              <p:cNvPr id="72" name="Graphic 70">
                <a:extLst>
                  <a:ext uri="{FF2B5EF4-FFF2-40B4-BE49-F238E27FC236}">
                    <a16:creationId xmlns:a16="http://schemas.microsoft.com/office/drawing/2014/main" id="{6076572F-1F3D-41E4-A788-D159A1C7E69B}"/>
                  </a:ext>
                </a:extLst>
              </p:cNvPr>
              <p:cNvGrpSpPr/>
              <p:nvPr/>
            </p:nvGrpSpPr>
            <p:grpSpPr>
              <a:xfrm>
                <a:off x="3699813" y="3486012"/>
                <a:ext cx="411173" cy="330708"/>
                <a:chOff x="1442941" y="377828"/>
                <a:chExt cx="486728" cy="391477"/>
              </a:xfrm>
            </p:grpSpPr>
            <p:sp>
              <p:nvSpPr>
                <p:cNvPr id="73" name="Freeform: Shape 72">
                  <a:extLst>
                    <a:ext uri="{FF2B5EF4-FFF2-40B4-BE49-F238E27FC236}">
                      <a16:creationId xmlns:a16="http://schemas.microsoft.com/office/drawing/2014/main" id="{ED9929EA-312B-42A0-AD4F-AF74E5A4A752}"/>
                    </a:ext>
                  </a:extLst>
                </p:cNvPr>
                <p:cNvSpPr/>
                <p:nvPr/>
              </p:nvSpPr>
              <p:spPr>
                <a:xfrm>
                  <a:off x="1561050" y="448313"/>
                  <a:ext cx="257175" cy="257175"/>
                </a:xfrm>
                <a:custGeom>
                  <a:avLst/>
                  <a:gdLst>
                    <a:gd name="connsiteX0" fmla="*/ 129540 w 257175"/>
                    <a:gd name="connsiteY0" fmla="*/ 259080 h 257175"/>
                    <a:gd name="connsiteX1" fmla="*/ 259080 w 257175"/>
                    <a:gd name="connsiteY1" fmla="*/ 129540 h 257175"/>
                    <a:gd name="connsiteX2" fmla="*/ 129540 w 257175"/>
                    <a:gd name="connsiteY2" fmla="*/ 0 h 257175"/>
                    <a:gd name="connsiteX3" fmla="*/ 0 w 257175"/>
                    <a:gd name="connsiteY3" fmla="*/ 129540 h 257175"/>
                    <a:gd name="connsiteX4" fmla="*/ 129540 w 257175"/>
                    <a:gd name="connsiteY4" fmla="*/ 259080 h 257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5" h="257175">
                      <a:moveTo>
                        <a:pt x="129540" y="259080"/>
                      </a:moveTo>
                      <a:cubicBezTo>
                        <a:pt x="201083" y="259080"/>
                        <a:pt x="259080" y="201083"/>
                        <a:pt x="259080" y="129540"/>
                      </a:cubicBezTo>
                      <a:cubicBezTo>
                        <a:pt x="259080" y="57997"/>
                        <a:pt x="201083" y="0"/>
                        <a:pt x="129540" y="0"/>
                      </a:cubicBezTo>
                      <a:cubicBezTo>
                        <a:pt x="57997" y="0"/>
                        <a:pt x="0" y="57997"/>
                        <a:pt x="0" y="129540"/>
                      </a:cubicBezTo>
                      <a:cubicBezTo>
                        <a:pt x="0" y="201083"/>
                        <a:pt x="57997" y="259080"/>
                        <a:pt x="129540" y="259080"/>
                      </a:cubicBezTo>
                      <a:close/>
                    </a:path>
                  </a:pathLst>
                </a:custGeom>
                <a:noFill/>
                <a:ln w="12700" cap="flat">
                  <a:solidFill>
                    <a:srgbClr val="93EB20"/>
                  </a:solidFill>
                  <a:prstDash val="solid"/>
                  <a:miter/>
                </a:ln>
              </p:spPr>
              <p:txBody>
                <a:bodyPr rtlCol="0" anchor="ctr"/>
                <a:lstStyle/>
                <a:p>
                  <a:endParaRPr lang="en-US" sz="1800"/>
                </a:p>
              </p:txBody>
            </p:sp>
            <p:sp>
              <p:nvSpPr>
                <p:cNvPr id="75" name="Freeform: Shape 74">
                  <a:extLst>
                    <a:ext uri="{FF2B5EF4-FFF2-40B4-BE49-F238E27FC236}">
                      <a16:creationId xmlns:a16="http://schemas.microsoft.com/office/drawing/2014/main" id="{12C9FF93-52F0-407D-9FA3-15174E66EDD8}"/>
                    </a:ext>
                  </a:extLst>
                </p:cNvPr>
                <p:cNvSpPr/>
                <p:nvPr/>
              </p:nvSpPr>
              <p:spPr>
                <a:xfrm>
                  <a:off x="1442941" y="377828"/>
                  <a:ext cx="47625" cy="47625"/>
                </a:xfrm>
                <a:custGeom>
                  <a:avLst/>
                  <a:gdLst>
                    <a:gd name="connsiteX0" fmla="*/ 27623 w 47625"/>
                    <a:gd name="connsiteY0" fmla="*/ 55245 h 47625"/>
                    <a:gd name="connsiteX1" fmla="*/ 55245 w 47625"/>
                    <a:gd name="connsiteY1" fmla="*/ 27622 h 47625"/>
                    <a:gd name="connsiteX2" fmla="*/ 27623 w 47625"/>
                    <a:gd name="connsiteY2" fmla="*/ 0 h 47625"/>
                    <a:gd name="connsiteX3" fmla="*/ 0 w 47625"/>
                    <a:gd name="connsiteY3" fmla="*/ 27622 h 47625"/>
                    <a:gd name="connsiteX4" fmla="*/ 27623 w 47625"/>
                    <a:gd name="connsiteY4" fmla="*/ 55245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7623" y="55245"/>
                      </a:moveTo>
                      <a:cubicBezTo>
                        <a:pt x="42878" y="55245"/>
                        <a:pt x="55245" y="42878"/>
                        <a:pt x="55245" y="27622"/>
                      </a:cubicBezTo>
                      <a:cubicBezTo>
                        <a:pt x="55245" y="12367"/>
                        <a:pt x="42878" y="0"/>
                        <a:pt x="27623" y="0"/>
                      </a:cubicBezTo>
                      <a:cubicBezTo>
                        <a:pt x="12367" y="0"/>
                        <a:pt x="0" y="12367"/>
                        <a:pt x="0" y="27622"/>
                      </a:cubicBezTo>
                      <a:cubicBezTo>
                        <a:pt x="0" y="42878"/>
                        <a:pt x="12367" y="55245"/>
                        <a:pt x="27623" y="55245"/>
                      </a:cubicBezTo>
                      <a:close/>
                    </a:path>
                  </a:pathLst>
                </a:custGeom>
                <a:noFill/>
                <a:ln w="12700" cap="flat">
                  <a:solidFill>
                    <a:srgbClr val="93EB20"/>
                  </a:solidFill>
                  <a:prstDash val="solid"/>
                  <a:round/>
                </a:ln>
              </p:spPr>
              <p:txBody>
                <a:bodyPr rtlCol="0" anchor="ctr"/>
                <a:lstStyle/>
                <a:p>
                  <a:endParaRPr lang="en-US" sz="1800"/>
                </a:p>
              </p:txBody>
            </p:sp>
            <p:sp>
              <p:nvSpPr>
                <p:cNvPr id="76" name="Freeform: Shape 75">
                  <a:extLst>
                    <a:ext uri="{FF2B5EF4-FFF2-40B4-BE49-F238E27FC236}">
                      <a16:creationId xmlns:a16="http://schemas.microsoft.com/office/drawing/2014/main" id="{85DD3A73-C2D1-47C4-BA27-59C184CE3C98}"/>
                    </a:ext>
                  </a:extLst>
                </p:cNvPr>
                <p:cNvSpPr/>
                <p:nvPr/>
              </p:nvSpPr>
              <p:spPr>
                <a:xfrm>
                  <a:off x="1442941" y="558803"/>
                  <a:ext cx="47625" cy="47625"/>
                </a:xfrm>
                <a:custGeom>
                  <a:avLst/>
                  <a:gdLst>
                    <a:gd name="connsiteX0" fmla="*/ 27623 w 47625"/>
                    <a:gd name="connsiteY0" fmla="*/ 55245 h 47625"/>
                    <a:gd name="connsiteX1" fmla="*/ 55245 w 47625"/>
                    <a:gd name="connsiteY1" fmla="*/ 27622 h 47625"/>
                    <a:gd name="connsiteX2" fmla="*/ 27623 w 47625"/>
                    <a:gd name="connsiteY2" fmla="*/ 0 h 47625"/>
                    <a:gd name="connsiteX3" fmla="*/ 0 w 47625"/>
                    <a:gd name="connsiteY3" fmla="*/ 27622 h 47625"/>
                    <a:gd name="connsiteX4" fmla="*/ 27623 w 47625"/>
                    <a:gd name="connsiteY4" fmla="*/ 55245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7623" y="55245"/>
                      </a:moveTo>
                      <a:cubicBezTo>
                        <a:pt x="42878" y="55245"/>
                        <a:pt x="55245" y="42878"/>
                        <a:pt x="55245" y="27622"/>
                      </a:cubicBezTo>
                      <a:cubicBezTo>
                        <a:pt x="55245" y="12367"/>
                        <a:pt x="42878" y="0"/>
                        <a:pt x="27623" y="0"/>
                      </a:cubicBezTo>
                      <a:cubicBezTo>
                        <a:pt x="12367" y="0"/>
                        <a:pt x="0" y="12367"/>
                        <a:pt x="0" y="27622"/>
                      </a:cubicBezTo>
                      <a:cubicBezTo>
                        <a:pt x="0" y="42878"/>
                        <a:pt x="12367" y="55245"/>
                        <a:pt x="27623" y="55245"/>
                      </a:cubicBezTo>
                      <a:close/>
                    </a:path>
                  </a:pathLst>
                </a:custGeom>
                <a:noFill/>
                <a:ln w="12700" cap="flat">
                  <a:solidFill>
                    <a:srgbClr val="93EB20"/>
                  </a:solidFill>
                  <a:prstDash val="solid"/>
                  <a:round/>
                </a:ln>
              </p:spPr>
              <p:txBody>
                <a:bodyPr rtlCol="0" anchor="ctr"/>
                <a:lstStyle/>
                <a:p>
                  <a:endParaRPr lang="en-US" sz="1800"/>
                </a:p>
              </p:txBody>
            </p:sp>
            <p:sp>
              <p:nvSpPr>
                <p:cNvPr id="77" name="Freeform: Shape 76">
                  <a:extLst>
                    <a:ext uri="{FF2B5EF4-FFF2-40B4-BE49-F238E27FC236}">
                      <a16:creationId xmlns:a16="http://schemas.microsoft.com/office/drawing/2014/main" id="{8C9BAD0E-B6CF-46A5-8B53-186A3BF28B7F}"/>
                    </a:ext>
                  </a:extLst>
                </p:cNvPr>
                <p:cNvSpPr/>
                <p:nvPr/>
              </p:nvSpPr>
              <p:spPr>
                <a:xfrm>
                  <a:off x="1498186" y="586425"/>
                  <a:ext cx="57150" cy="9525"/>
                </a:xfrm>
                <a:custGeom>
                  <a:avLst/>
                  <a:gdLst>
                    <a:gd name="connsiteX0" fmla="*/ 63817 w 57150"/>
                    <a:gd name="connsiteY0" fmla="*/ 0 h 0"/>
                    <a:gd name="connsiteX1" fmla="*/ 0 w 57150"/>
                    <a:gd name="connsiteY1" fmla="*/ 0 h 0"/>
                  </a:gdLst>
                  <a:ahLst/>
                  <a:cxnLst>
                    <a:cxn ang="0">
                      <a:pos x="connsiteX0" y="connsiteY0"/>
                    </a:cxn>
                    <a:cxn ang="0">
                      <a:pos x="connsiteX1" y="connsiteY1"/>
                    </a:cxn>
                  </a:cxnLst>
                  <a:rect l="l" t="t" r="r" b="b"/>
                  <a:pathLst>
                    <a:path w="57150">
                      <a:moveTo>
                        <a:pt x="63817" y="0"/>
                      </a:moveTo>
                      <a:lnTo>
                        <a:pt x="0" y="0"/>
                      </a:lnTo>
                    </a:path>
                  </a:pathLst>
                </a:custGeom>
                <a:noFill/>
                <a:ln w="12700" cap="flat">
                  <a:solidFill>
                    <a:srgbClr val="93EB20"/>
                  </a:solidFill>
                  <a:prstDash val="solid"/>
                  <a:round/>
                </a:ln>
              </p:spPr>
              <p:txBody>
                <a:bodyPr rtlCol="0" anchor="ctr"/>
                <a:lstStyle/>
                <a:p>
                  <a:endParaRPr lang="en-US" sz="1800"/>
                </a:p>
              </p:txBody>
            </p:sp>
            <p:sp>
              <p:nvSpPr>
                <p:cNvPr id="78" name="Freeform: Shape 77">
                  <a:extLst>
                    <a:ext uri="{FF2B5EF4-FFF2-40B4-BE49-F238E27FC236}">
                      <a16:creationId xmlns:a16="http://schemas.microsoft.com/office/drawing/2014/main" id="{2F5446A8-7491-4BF6-AC17-BB0ED60EE572}"/>
                    </a:ext>
                  </a:extLst>
                </p:cNvPr>
                <p:cNvSpPr/>
                <p:nvPr/>
              </p:nvSpPr>
              <p:spPr>
                <a:xfrm>
                  <a:off x="1498186" y="405450"/>
                  <a:ext cx="123825" cy="57150"/>
                </a:xfrm>
                <a:custGeom>
                  <a:avLst/>
                  <a:gdLst>
                    <a:gd name="connsiteX0" fmla="*/ 0 w 123825"/>
                    <a:gd name="connsiteY0" fmla="*/ 0 h 57150"/>
                    <a:gd name="connsiteX1" fmla="*/ 63817 w 123825"/>
                    <a:gd name="connsiteY1" fmla="*/ 0 h 57150"/>
                    <a:gd name="connsiteX2" fmla="*/ 128587 w 123825"/>
                    <a:gd name="connsiteY2" fmla="*/ 65723 h 57150"/>
                  </a:gdLst>
                  <a:ahLst/>
                  <a:cxnLst>
                    <a:cxn ang="0">
                      <a:pos x="connsiteX0" y="connsiteY0"/>
                    </a:cxn>
                    <a:cxn ang="0">
                      <a:pos x="connsiteX1" y="connsiteY1"/>
                    </a:cxn>
                    <a:cxn ang="0">
                      <a:pos x="connsiteX2" y="connsiteY2"/>
                    </a:cxn>
                  </a:cxnLst>
                  <a:rect l="l" t="t" r="r" b="b"/>
                  <a:pathLst>
                    <a:path w="123825" h="57150">
                      <a:moveTo>
                        <a:pt x="0" y="0"/>
                      </a:moveTo>
                      <a:lnTo>
                        <a:pt x="63817" y="0"/>
                      </a:lnTo>
                      <a:lnTo>
                        <a:pt x="128587" y="65723"/>
                      </a:lnTo>
                    </a:path>
                  </a:pathLst>
                </a:custGeom>
                <a:noFill/>
                <a:ln w="12700" cap="flat">
                  <a:solidFill>
                    <a:srgbClr val="93EB20"/>
                  </a:solidFill>
                  <a:prstDash val="solid"/>
                  <a:round/>
                </a:ln>
              </p:spPr>
              <p:txBody>
                <a:bodyPr rtlCol="0" anchor="ctr"/>
                <a:lstStyle/>
                <a:p>
                  <a:endParaRPr lang="en-US" sz="1800"/>
                </a:p>
              </p:txBody>
            </p:sp>
            <p:sp>
              <p:nvSpPr>
                <p:cNvPr id="79" name="Freeform: Shape 78">
                  <a:extLst>
                    <a:ext uri="{FF2B5EF4-FFF2-40B4-BE49-F238E27FC236}">
                      <a16:creationId xmlns:a16="http://schemas.microsoft.com/office/drawing/2014/main" id="{D82470FF-BB53-479E-A218-844C44395AB3}"/>
                    </a:ext>
                  </a:extLst>
                </p:cNvPr>
                <p:cNvSpPr/>
                <p:nvPr/>
              </p:nvSpPr>
              <p:spPr>
                <a:xfrm>
                  <a:off x="1442941" y="721680"/>
                  <a:ext cx="47625" cy="47625"/>
                </a:xfrm>
                <a:custGeom>
                  <a:avLst/>
                  <a:gdLst>
                    <a:gd name="connsiteX0" fmla="*/ 27623 w 47625"/>
                    <a:gd name="connsiteY0" fmla="*/ 55245 h 47625"/>
                    <a:gd name="connsiteX1" fmla="*/ 55245 w 47625"/>
                    <a:gd name="connsiteY1" fmla="*/ 27623 h 47625"/>
                    <a:gd name="connsiteX2" fmla="*/ 27623 w 47625"/>
                    <a:gd name="connsiteY2" fmla="*/ 0 h 47625"/>
                    <a:gd name="connsiteX3" fmla="*/ 0 w 47625"/>
                    <a:gd name="connsiteY3" fmla="*/ 27623 h 47625"/>
                    <a:gd name="connsiteX4" fmla="*/ 27623 w 47625"/>
                    <a:gd name="connsiteY4" fmla="*/ 55245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7623" y="55245"/>
                      </a:moveTo>
                      <a:cubicBezTo>
                        <a:pt x="42878" y="55245"/>
                        <a:pt x="55245" y="42878"/>
                        <a:pt x="55245" y="27623"/>
                      </a:cubicBezTo>
                      <a:cubicBezTo>
                        <a:pt x="55245" y="12367"/>
                        <a:pt x="42878" y="0"/>
                        <a:pt x="27623" y="0"/>
                      </a:cubicBezTo>
                      <a:cubicBezTo>
                        <a:pt x="12367" y="0"/>
                        <a:pt x="0" y="12367"/>
                        <a:pt x="0" y="27623"/>
                      </a:cubicBezTo>
                      <a:cubicBezTo>
                        <a:pt x="0" y="42878"/>
                        <a:pt x="12367" y="55245"/>
                        <a:pt x="27623" y="55245"/>
                      </a:cubicBezTo>
                      <a:close/>
                    </a:path>
                  </a:pathLst>
                </a:custGeom>
                <a:noFill/>
                <a:ln w="12700" cap="flat">
                  <a:solidFill>
                    <a:srgbClr val="93EB20"/>
                  </a:solidFill>
                  <a:prstDash val="solid"/>
                  <a:round/>
                </a:ln>
              </p:spPr>
              <p:txBody>
                <a:bodyPr rtlCol="0" anchor="ctr"/>
                <a:lstStyle/>
                <a:p>
                  <a:endParaRPr lang="en-US" sz="1800"/>
                </a:p>
              </p:txBody>
            </p:sp>
            <p:sp>
              <p:nvSpPr>
                <p:cNvPr id="80" name="Freeform: Shape 79">
                  <a:extLst>
                    <a:ext uri="{FF2B5EF4-FFF2-40B4-BE49-F238E27FC236}">
                      <a16:creationId xmlns:a16="http://schemas.microsoft.com/office/drawing/2014/main" id="{5052BC63-A25C-4BF1-BC50-E243BDA4BE95}"/>
                    </a:ext>
                  </a:extLst>
                </p:cNvPr>
                <p:cNvSpPr/>
                <p:nvPr/>
              </p:nvSpPr>
              <p:spPr>
                <a:xfrm>
                  <a:off x="1498186" y="684533"/>
                  <a:ext cx="123825" cy="57150"/>
                </a:xfrm>
                <a:custGeom>
                  <a:avLst/>
                  <a:gdLst>
                    <a:gd name="connsiteX0" fmla="*/ 0 w 123825"/>
                    <a:gd name="connsiteY0" fmla="*/ 64770 h 57150"/>
                    <a:gd name="connsiteX1" fmla="*/ 63817 w 123825"/>
                    <a:gd name="connsiteY1" fmla="*/ 64770 h 57150"/>
                    <a:gd name="connsiteX2" fmla="*/ 128587 w 123825"/>
                    <a:gd name="connsiteY2" fmla="*/ 0 h 57150"/>
                  </a:gdLst>
                  <a:ahLst/>
                  <a:cxnLst>
                    <a:cxn ang="0">
                      <a:pos x="connsiteX0" y="connsiteY0"/>
                    </a:cxn>
                    <a:cxn ang="0">
                      <a:pos x="connsiteX1" y="connsiteY1"/>
                    </a:cxn>
                    <a:cxn ang="0">
                      <a:pos x="connsiteX2" y="connsiteY2"/>
                    </a:cxn>
                  </a:cxnLst>
                  <a:rect l="l" t="t" r="r" b="b"/>
                  <a:pathLst>
                    <a:path w="123825" h="57150">
                      <a:moveTo>
                        <a:pt x="0" y="64770"/>
                      </a:moveTo>
                      <a:lnTo>
                        <a:pt x="63817" y="64770"/>
                      </a:lnTo>
                      <a:lnTo>
                        <a:pt x="128587" y="0"/>
                      </a:lnTo>
                    </a:path>
                  </a:pathLst>
                </a:custGeom>
                <a:noFill/>
                <a:ln w="12700" cap="flat">
                  <a:solidFill>
                    <a:srgbClr val="93EB20"/>
                  </a:solidFill>
                  <a:prstDash val="solid"/>
                  <a:round/>
                </a:ln>
              </p:spPr>
              <p:txBody>
                <a:bodyPr rtlCol="0" anchor="ctr"/>
                <a:lstStyle/>
                <a:p>
                  <a:endParaRPr lang="en-US" sz="1800"/>
                </a:p>
              </p:txBody>
            </p:sp>
            <p:sp>
              <p:nvSpPr>
                <p:cNvPr id="81" name="Freeform: Shape 80">
                  <a:extLst>
                    <a:ext uri="{FF2B5EF4-FFF2-40B4-BE49-F238E27FC236}">
                      <a16:creationId xmlns:a16="http://schemas.microsoft.com/office/drawing/2014/main" id="{9DA8A36D-D117-4249-BB2A-C2B842319C7D}"/>
                    </a:ext>
                  </a:extLst>
                </p:cNvPr>
                <p:cNvSpPr/>
                <p:nvPr/>
              </p:nvSpPr>
              <p:spPr>
                <a:xfrm>
                  <a:off x="1882044" y="377828"/>
                  <a:ext cx="47625" cy="47625"/>
                </a:xfrm>
                <a:custGeom>
                  <a:avLst/>
                  <a:gdLst>
                    <a:gd name="connsiteX0" fmla="*/ 27622 w 47625"/>
                    <a:gd name="connsiteY0" fmla="*/ 55245 h 47625"/>
                    <a:gd name="connsiteX1" fmla="*/ 55245 w 47625"/>
                    <a:gd name="connsiteY1" fmla="*/ 27622 h 47625"/>
                    <a:gd name="connsiteX2" fmla="*/ 27622 w 47625"/>
                    <a:gd name="connsiteY2" fmla="*/ 0 h 47625"/>
                    <a:gd name="connsiteX3" fmla="*/ 0 w 47625"/>
                    <a:gd name="connsiteY3" fmla="*/ 27622 h 47625"/>
                    <a:gd name="connsiteX4" fmla="*/ 27622 w 47625"/>
                    <a:gd name="connsiteY4" fmla="*/ 55245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7622" y="55245"/>
                      </a:moveTo>
                      <a:cubicBezTo>
                        <a:pt x="42878" y="55245"/>
                        <a:pt x="55245" y="42878"/>
                        <a:pt x="55245" y="27622"/>
                      </a:cubicBezTo>
                      <a:cubicBezTo>
                        <a:pt x="55245" y="12367"/>
                        <a:pt x="42878" y="0"/>
                        <a:pt x="27622" y="0"/>
                      </a:cubicBezTo>
                      <a:cubicBezTo>
                        <a:pt x="12367" y="0"/>
                        <a:pt x="0" y="12367"/>
                        <a:pt x="0" y="27622"/>
                      </a:cubicBezTo>
                      <a:cubicBezTo>
                        <a:pt x="0" y="42878"/>
                        <a:pt x="12367" y="55245"/>
                        <a:pt x="27622" y="55245"/>
                      </a:cubicBezTo>
                      <a:close/>
                    </a:path>
                  </a:pathLst>
                </a:custGeom>
                <a:noFill/>
                <a:ln w="12700" cap="flat">
                  <a:solidFill>
                    <a:srgbClr val="93EB20"/>
                  </a:solidFill>
                  <a:prstDash val="solid"/>
                  <a:round/>
                </a:ln>
              </p:spPr>
              <p:txBody>
                <a:bodyPr rtlCol="0" anchor="ctr"/>
                <a:lstStyle/>
                <a:p>
                  <a:endParaRPr lang="en-US" sz="1800"/>
                </a:p>
              </p:txBody>
            </p:sp>
            <p:sp>
              <p:nvSpPr>
                <p:cNvPr id="82" name="Freeform: Shape 81">
                  <a:extLst>
                    <a:ext uri="{FF2B5EF4-FFF2-40B4-BE49-F238E27FC236}">
                      <a16:creationId xmlns:a16="http://schemas.microsoft.com/office/drawing/2014/main" id="{CE761864-275C-40D6-B30B-56AC20173907}"/>
                    </a:ext>
                  </a:extLst>
                </p:cNvPr>
                <p:cNvSpPr/>
                <p:nvPr/>
              </p:nvSpPr>
              <p:spPr>
                <a:xfrm>
                  <a:off x="1882044" y="558803"/>
                  <a:ext cx="47625" cy="47625"/>
                </a:xfrm>
                <a:custGeom>
                  <a:avLst/>
                  <a:gdLst>
                    <a:gd name="connsiteX0" fmla="*/ 27622 w 47625"/>
                    <a:gd name="connsiteY0" fmla="*/ 55245 h 47625"/>
                    <a:gd name="connsiteX1" fmla="*/ 55245 w 47625"/>
                    <a:gd name="connsiteY1" fmla="*/ 27622 h 47625"/>
                    <a:gd name="connsiteX2" fmla="*/ 27622 w 47625"/>
                    <a:gd name="connsiteY2" fmla="*/ 0 h 47625"/>
                    <a:gd name="connsiteX3" fmla="*/ 0 w 47625"/>
                    <a:gd name="connsiteY3" fmla="*/ 27622 h 47625"/>
                    <a:gd name="connsiteX4" fmla="*/ 27622 w 47625"/>
                    <a:gd name="connsiteY4" fmla="*/ 55245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7622" y="55245"/>
                      </a:moveTo>
                      <a:cubicBezTo>
                        <a:pt x="42878" y="55245"/>
                        <a:pt x="55245" y="42878"/>
                        <a:pt x="55245" y="27622"/>
                      </a:cubicBezTo>
                      <a:cubicBezTo>
                        <a:pt x="55245" y="12367"/>
                        <a:pt x="42878" y="0"/>
                        <a:pt x="27622" y="0"/>
                      </a:cubicBezTo>
                      <a:cubicBezTo>
                        <a:pt x="12367" y="0"/>
                        <a:pt x="0" y="12367"/>
                        <a:pt x="0" y="27622"/>
                      </a:cubicBezTo>
                      <a:cubicBezTo>
                        <a:pt x="0" y="42878"/>
                        <a:pt x="12367" y="55245"/>
                        <a:pt x="27622" y="55245"/>
                      </a:cubicBezTo>
                      <a:close/>
                    </a:path>
                  </a:pathLst>
                </a:custGeom>
                <a:noFill/>
                <a:ln w="12700" cap="flat">
                  <a:solidFill>
                    <a:srgbClr val="93EB20"/>
                  </a:solidFill>
                  <a:prstDash val="solid"/>
                  <a:round/>
                </a:ln>
              </p:spPr>
              <p:txBody>
                <a:bodyPr rtlCol="0" anchor="ctr"/>
                <a:lstStyle/>
                <a:p>
                  <a:endParaRPr lang="en-US" sz="1800"/>
                </a:p>
              </p:txBody>
            </p:sp>
            <p:sp>
              <p:nvSpPr>
                <p:cNvPr id="83" name="Freeform: Shape 82">
                  <a:extLst>
                    <a:ext uri="{FF2B5EF4-FFF2-40B4-BE49-F238E27FC236}">
                      <a16:creationId xmlns:a16="http://schemas.microsoft.com/office/drawing/2014/main" id="{032F5A4C-BEC3-4AE5-B219-54BB96439286}"/>
                    </a:ext>
                  </a:extLst>
                </p:cNvPr>
                <p:cNvSpPr/>
                <p:nvPr/>
              </p:nvSpPr>
              <p:spPr>
                <a:xfrm>
                  <a:off x="1819179" y="586425"/>
                  <a:ext cx="57150" cy="9525"/>
                </a:xfrm>
                <a:custGeom>
                  <a:avLst/>
                  <a:gdLst>
                    <a:gd name="connsiteX0" fmla="*/ 0 w 57150"/>
                    <a:gd name="connsiteY0" fmla="*/ 0 h 0"/>
                    <a:gd name="connsiteX1" fmla="*/ 62865 w 57150"/>
                    <a:gd name="connsiteY1" fmla="*/ 0 h 0"/>
                  </a:gdLst>
                  <a:ahLst/>
                  <a:cxnLst>
                    <a:cxn ang="0">
                      <a:pos x="connsiteX0" y="connsiteY0"/>
                    </a:cxn>
                    <a:cxn ang="0">
                      <a:pos x="connsiteX1" y="connsiteY1"/>
                    </a:cxn>
                  </a:cxnLst>
                  <a:rect l="l" t="t" r="r" b="b"/>
                  <a:pathLst>
                    <a:path w="57150">
                      <a:moveTo>
                        <a:pt x="0" y="0"/>
                      </a:moveTo>
                      <a:lnTo>
                        <a:pt x="62865" y="0"/>
                      </a:lnTo>
                    </a:path>
                  </a:pathLst>
                </a:custGeom>
                <a:noFill/>
                <a:ln w="12700" cap="flat">
                  <a:solidFill>
                    <a:srgbClr val="93EB20"/>
                  </a:solidFill>
                  <a:prstDash val="solid"/>
                  <a:round/>
                </a:ln>
              </p:spPr>
              <p:txBody>
                <a:bodyPr rtlCol="0" anchor="ctr"/>
                <a:lstStyle/>
                <a:p>
                  <a:endParaRPr lang="en-US" sz="1800"/>
                </a:p>
              </p:txBody>
            </p:sp>
            <p:sp>
              <p:nvSpPr>
                <p:cNvPr id="84" name="Freeform: Shape 83">
                  <a:extLst>
                    <a:ext uri="{FF2B5EF4-FFF2-40B4-BE49-F238E27FC236}">
                      <a16:creationId xmlns:a16="http://schemas.microsoft.com/office/drawing/2014/main" id="{05243871-8BC0-4B9A-A749-2CD094DA44AD}"/>
                    </a:ext>
                  </a:extLst>
                </p:cNvPr>
                <p:cNvSpPr/>
                <p:nvPr/>
              </p:nvSpPr>
              <p:spPr>
                <a:xfrm>
                  <a:off x="1753457" y="405450"/>
                  <a:ext cx="123825" cy="57150"/>
                </a:xfrm>
                <a:custGeom>
                  <a:avLst/>
                  <a:gdLst>
                    <a:gd name="connsiteX0" fmla="*/ 128588 w 123825"/>
                    <a:gd name="connsiteY0" fmla="*/ 0 h 57150"/>
                    <a:gd name="connsiteX1" fmla="*/ 65722 w 123825"/>
                    <a:gd name="connsiteY1" fmla="*/ 0 h 57150"/>
                    <a:gd name="connsiteX2" fmla="*/ 0 w 123825"/>
                    <a:gd name="connsiteY2" fmla="*/ 65723 h 57150"/>
                  </a:gdLst>
                  <a:ahLst/>
                  <a:cxnLst>
                    <a:cxn ang="0">
                      <a:pos x="connsiteX0" y="connsiteY0"/>
                    </a:cxn>
                    <a:cxn ang="0">
                      <a:pos x="connsiteX1" y="connsiteY1"/>
                    </a:cxn>
                    <a:cxn ang="0">
                      <a:pos x="connsiteX2" y="connsiteY2"/>
                    </a:cxn>
                  </a:cxnLst>
                  <a:rect l="l" t="t" r="r" b="b"/>
                  <a:pathLst>
                    <a:path w="123825" h="57150">
                      <a:moveTo>
                        <a:pt x="128588" y="0"/>
                      </a:moveTo>
                      <a:lnTo>
                        <a:pt x="65722" y="0"/>
                      </a:lnTo>
                      <a:lnTo>
                        <a:pt x="0" y="65723"/>
                      </a:lnTo>
                    </a:path>
                  </a:pathLst>
                </a:custGeom>
                <a:noFill/>
                <a:ln w="12700" cap="flat">
                  <a:solidFill>
                    <a:srgbClr val="93EB20"/>
                  </a:solidFill>
                  <a:prstDash val="solid"/>
                  <a:round/>
                </a:ln>
              </p:spPr>
              <p:txBody>
                <a:bodyPr rtlCol="0" anchor="ctr"/>
                <a:lstStyle/>
                <a:p>
                  <a:endParaRPr lang="en-US" sz="1800"/>
                </a:p>
              </p:txBody>
            </p:sp>
            <p:sp>
              <p:nvSpPr>
                <p:cNvPr id="85" name="Freeform: Shape 84">
                  <a:extLst>
                    <a:ext uri="{FF2B5EF4-FFF2-40B4-BE49-F238E27FC236}">
                      <a16:creationId xmlns:a16="http://schemas.microsoft.com/office/drawing/2014/main" id="{50FB0A09-2ECB-41CB-A6A9-8C2B33AF87A8}"/>
                    </a:ext>
                  </a:extLst>
                </p:cNvPr>
                <p:cNvSpPr/>
                <p:nvPr/>
              </p:nvSpPr>
              <p:spPr>
                <a:xfrm>
                  <a:off x="1882044" y="721680"/>
                  <a:ext cx="47625" cy="47625"/>
                </a:xfrm>
                <a:custGeom>
                  <a:avLst/>
                  <a:gdLst>
                    <a:gd name="connsiteX0" fmla="*/ 27622 w 47625"/>
                    <a:gd name="connsiteY0" fmla="*/ 55245 h 47625"/>
                    <a:gd name="connsiteX1" fmla="*/ 55245 w 47625"/>
                    <a:gd name="connsiteY1" fmla="*/ 27623 h 47625"/>
                    <a:gd name="connsiteX2" fmla="*/ 27622 w 47625"/>
                    <a:gd name="connsiteY2" fmla="*/ 0 h 47625"/>
                    <a:gd name="connsiteX3" fmla="*/ 0 w 47625"/>
                    <a:gd name="connsiteY3" fmla="*/ 27623 h 47625"/>
                    <a:gd name="connsiteX4" fmla="*/ 27622 w 47625"/>
                    <a:gd name="connsiteY4" fmla="*/ 55245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27622" y="55245"/>
                      </a:moveTo>
                      <a:cubicBezTo>
                        <a:pt x="42878" y="55245"/>
                        <a:pt x="55245" y="42878"/>
                        <a:pt x="55245" y="27623"/>
                      </a:cubicBezTo>
                      <a:cubicBezTo>
                        <a:pt x="55245" y="12367"/>
                        <a:pt x="42878" y="0"/>
                        <a:pt x="27622" y="0"/>
                      </a:cubicBezTo>
                      <a:cubicBezTo>
                        <a:pt x="12367" y="0"/>
                        <a:pt x="0" y="12367"/>
                        <a:pt x="0" y="27623"/>
                      </a:cubicBezTo>
                      <a:cubicBezTo>
                        <a:pt x="0" y="42878"/>
                        <a:pt x="12367" y="55245"/>
                        <a:pt x="27622" y="55245"/>
                      </a:cubicBezTo>
                      <a:close/>
                    </a:path>
                  </a:pathLst>
                </a:custGeom>
                <a:noFill/>
                <a:ln w="12700" cap="flat">
                  <a:solidFill>
                    <a:srgbClr val="93EB20"/>
                  </a:solidFill>
                  <a:prstDash val="solid"/>
                  <a:round/>
                </a:ln>
              </p:spPr>
              <p:txBody>
                <a:bodyPr rtlCol="0" anchor="ctr"/>
                <a:lstStyle/>
                <a:p>
                  <a:endParaRPr lang="en-US" sz="1800"/>
                </a:p>
              </p:txBody>
            </p:sp>
            <p:sp>
              <p:nvSpPr>
                <p:cNvPr id="86" name="Freeform: Shape 85">
                  <a:extLst>
                    <a:ext uri="{FF2B5EF4-FFF2-40B4-BE49-F238E27FC236}">
                      <a16:creationId xmlns:a16="http://schemas.microsoft.com/office/drawing/2014/main" id="{1880B26C-99FA-4271-8BFC-8CDF97DD047F}"/>
                    </a:ext>
                  </a:extLst>
                </p:cNvPr>
                <p:cNvSpPr/>
                <p:nvPr/>
              </p:nvSpPr>
              <p:spPr>
                <a:xfrm>
                  <a:off x="1753457" y="684533"/>
                  <a:ext cx="123825" cy="57150"/>
                </a:xfrm>
                <a:custGeom>
                  <a:avLst/>
                  <a:gdLst>
                    <a:gd name="connsiteX0" fmla="*/ 128588 w 123825"/>
                    <a:gd name="connsiteY0" fmla="*/ 64770 h 57150"/>
                    <a:gd name="connsiteX1" fmla="*/ 65722 w 123825"/>
                    <a:gd name="connsiteY1" fmla="*/ 64770 h 57150"/>
                    <a:gd name="connsiteX2" fmla="*/ 0 w 123825"/>
                    <a:gd name="connsiteY2" fmla="*/ 0 h 57150"/>
                  </a:gdLst>
                  <a:ahLst/>
                  <a:cxnLst>
                    <a:cxn ang="0">
                      <a:pos x="connsiteX0" y="connsiteY0"/>
                    </a:cxn>
                    <a:cxn ang="0">
                      <a:pos x="connsiteX1" y="connsiteY1"/>
                    </a:cxn>
                    <a:cxn ang="0">
                      <a:pos x="connsiteX2" y="connsiteY2"/>
                    </a:cxn>
                  </a:cxnLst>
                  <a:rect l="l" t="t" r="r" b="b"/>
                  <a:pathLst>
                    <a:path w="123825" h="57150">
                      <a:moveTo>
                        <a:pt x="128588" y="64770"/>
                      </a:moveTo>
                      <a:lnTo>
                        <a:pt x="65722" y="64770"/>
                      </a:lnTo>
                      <a:lnTo>
                        <a:pt x="0" y="0"/>
                      </a:lnTo>
                    </a:path>
                  </a:pathLst>
                </a:custGeom>
                <a:noFill/>
                <a:ln w="12700" cap="flat">
                  <a:solidFill>
                    <a:srgbClr val="93EB20"/>
                  </a:solidFill>
                  <a:prstDash val="solid"/>
                  <a:round/>
                </a:ln>
              </p:spPr>
              <p:txBody>
                <a:bodyPr rtlCol="0" anchor="ctr"/>
                <a:lstStyle/>
                <a:p>
                  <a:endParaRPr lang="en-US" sz="1800"/>
                </a:p>
              </p:txBody>
            </p:sp>
          </p:grpSp>
        </p:grpSp>
      </p:grpSp>
      <p:grpSp>
        <p:nvGrpSpPr>
          <p:cNvPr id="32" name="Group 31">
            <a:extLst>
              <a:ext uri="{FF2B5EF4-FFF2-40B4-BE49-F238E27FC236}">
                <a16:creationId xmlns:a16="http://schemas.microsoft.com/office/drawing/2014/main" id="{3CA7CB1F-E27D-4968-A338-D627904C5C59}"/>
              </a:ext>
            </a:extLst>
          </p:cNvPr>
          <p:cNvGrpSpPr/>
          <p:nvPr/>
        </p:nvGrpSpPr>
        <p:grpSpPr>
          <a:xfrm>
            <a:off x="4800601" y="1095402"/>
            <a:ext cx="4141779" cy="307777"/>
            <a:chOff x="4800600" y="610800"/>
            <a:chExt cx="4141779" cy="307777"/>
          </a:xfrm>
        </p:grpSpPr>
        <p:cxnSp>
          <p:nvCxnSpPr>
            <p:cNvPr id="71" name="Straight Connector 70">
              <a:extLst>
                <a:ext uri="{FF2B5EF4-FFF2-40B4-BE49-F238E27FC236}">
                  <a16:creationId xmlns:a16="http://schemas.microsoft.com/office/drawing/2014/main" id="{0B9C274A-2975-4EB4-B7D1-9BD22DDB3E73}"/>
                </a:ext>
              </a:extLst>
            </p:cNvPr>
            <p:cNvCxnSpPr>
              <a:cxnSpLocks/>
            </p:cNvCxnSpPr>
            <p:nvPr/>
          </p:nvCxnSpPr>
          <p:spPr>
            <a:xfrm>
              <a:off x="4800600" y="771728"/>
              <a:ext cx="4141779" cy="0"/>
            </a:xfrm>
            <a:prstGeom prst="line">
              <a:avLst/>
            </a:prstGeom>
            <a:ln w="25400">
              <a:gradFill>
                <a:gsLst>
                  <a:gs pos="52000">
                    <a:srgbClr val="00E296"/>
                  </a:gs>
                  <a:gs pos="0">
                    <a:srgbClr val="00E296">
                      <a:alpha val="0"/>
                    </a:srgbClr>
                  </a:gs>
                  <a:gs pos="100000">
                    <a:srgbClr val="005F4B">
                      <a:alpha val="0"/>
                    </a:srgbClr>
                  </a:gs>
                </a:gsLst>
                <a:lin ang="0" scaled="0"/>
              </a:gra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2B259B-93B7-477F-BC65-84CDFB011D62}"/>
                </a:ext>
              </a:extLst>
            </p:cNvPr>
            <p:cNvSpPr txBox="1"/>
            <p:nvPr/>
          </p:nvSpPr>
          <p:spPr>
            <a:xfrm>
              <a:off x="6166867" y="610800"/>
              <a:ext cx="1634678" cy="307777"/>
            </a:xfrm>
            <a:prstGeom prst="rect">
              <a:avLst/>
            </a:prstGeom>
            <a:solidFill>
              <a:srgbClr val="003738"/>
            </a:solidFill>
          </p:spPr>
          <p:txBody>
            <a:bodyPr wrap="none" rtlCol="0" anchor="ctr">
              <a:spAutoFit/>
            </a:bodyPr>
            <a:lstStyle/>
            <a:p>
              <a:pPr algn="ctr"/>
              <a:r>
                <a:rPr lang="en-US" sz="1400" dirty="0">
                  <a:solidFill>
                    <a:schemeClr val="bg1"/>
                  </a:solidFill>
                </a:rPr>
                <a:t>Business Outcome</a:t>
              </a:r>
            </a:p>
          </p:txBody>
        </p:sp>
      </p:grpSp>
      <p:grpSp>
        <p:nvGrpSpPr>
          <p:cNvPr id="30" name="Group 29">
            <a:extLst>
              <a:ext uri="{FF2B5EF4-FFF2-40B4-BE49-F238E27FC236}">
                <a16:creationId xmlns:a16="http://schemas.microsoft.com/office/drawing/2014/main" id="{C1F150B6-CB8D-4819-85BB-DA3A2A1E17EF}"/>
              </a:ext>
            </a:extLst>
          </p:cNvPr>
          <p:cNvGrpSpPr/>
          <p:nvPr/>
        </p:nvGrpSpPr>
        <p:grpSpPr>
          <a:xfrm>
            <a:off x="321221" y="1097883"/>
            <a:ext cx="4141779" cy="307777"/>
            <a:chOff x="321220" y="613281"/>
            <a:chExt cx="4141779" cy="307777"/>
          </a:xfrm>
        </p:grpSpPr>
        <p:cxnSp>
          <p:nvCxnSpPr>
            <p:cNvPr id="69" name="Straight Connector 68">
              <a:extLst>
                <a:ext uri="{FF2B5EF4-FFF2-40B4-BE49-F238E27FC236}">
                  <a16:creationId xmlns:a16="http://schemas.microsoft.com/office/drawing/2014/main" id="{4A0D626E-6159-4FE0-B6FB-C776347ED50A}"/>
                </a:ext>
              </a:extLst>
            </p:cNvPr>
            <p:cNvCxnSpPr>
              <a:cxnSpLocks/>
            </p:cNvCxnSpPr>
            <p:nvPr/>
          </p:nvCxnSpPr>
          <p:spPr>
            <a:xfrm>
              <a:off x="321220" y="771728"/>
              <a:ext cx="4141779" cy="0"/>
            </a:xfrm>
            <a:prstGeom prst="line">
              <a:avLst/>
            </a:prstGeom>
            <a:ln w="25400">
              <a:gradFill>
                <a:gsLst>
                  <a:gs pos="52000">
                    <a:srgbClr val="00E296"/>
                  </a:gs>
                  <a:gs pos="0">
                    <a:srgbClr val="00E296">
                      <a:alpha val="0"/>
                    </a:srgbClr>
                  </a:gs>
                  <a:gs pos="100000">
                    <a:srgbClr val="005F4B">
                      <a:alpha val="0"/>
                    </a:srgbClr>
                  </a:gs>
                </a:gsLst>
                <a:lin ang="0" scaled="0"/>
              </a:gra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D59AF0D8-3CCD-4544-8F24-6BD4B631E7A5}"/>
                </a:ext>
              </a:extLst>
            </p:cNvPr>
            <p:cNvSpPr txBox="1"/>
            <p:nvPr/>
          </p:nvSpPr>
          <p:spPr>
            <a:xfrm>
              <a:off x="1485735" y="613281"/>
              <a:ext cx="1325106" cy="307777"/>
            </a:xfrm>
            <a:prstGeom prst="rect">
              <a:avLst/>
            </a:prstGeom>
            <a:solidFill>
              <a:srgbClr val="003738"/>
            </a:solidFill>
          </p:spPr>
          <p:txBody>
            <a:bodyPr wrap="none" rtlCol="0" anchor="ctr">
              <a:spAutoFit/>
            </a:bodyPr>
            <a:lstStyle/>
            <a:p>
              <a:pPr algn="ctr"/>
              <a:r>
                <a:rPr lang="en-US" sz="1400" dirty="0">
                  <a:solidFill>
                    <a:schemeClr val="bg1"/>
                  </a:solidFill>
                </a:rPr>
                <a:t>Customer Pain</a:t>
              </a:r>
            </a:p>
          </p:txBody>
        </p:sp>
      </p:grpSp>
      <p:sp>
        <p:nvSpPr>
          <p:cNvPr id="74" name="Title 1">
            <a:extLst>
              <a:ext uri="{FF2B5EF4-FFF2-40B4-BE49-F238E27FC236}">
                <a16:creationId xmlns:a16="http://schemas.microsoft.com/office/drawing/2014/main" id="{999C1E94-7CF5-4A6A-B643-21B31FF4F342}"/>
              </a:ext>
            </a:extLst>
          </p:cNvPr>
          <p:cNvSpPr txBox="1">
            <a:spLocks/>
          </p:cNvSpPr>
          <p:nvPr/>
        </p:nvSpPr>
        <p:spPr>
          <a:xfrm>
            <a:off x="360000" y="171451"/>
            <a:ext cx="8425225" cy="415499"/>
          </a:xfrm>
          <a:prstGeom prst="rect">
            <a:avLst/>
          </a:prstGeom>
        </p:spPr>
        <p:txBody>
          <a:bodyPr anchor="ctr"/>
          <a:lstStyle>
            <a:lvl1pPr algn="l" defTabSz="914684" rtl="0" eaLnBrk="1" latinLnBrk="0" hangingPunct="1">
              <a:lnSpc>
                <a:spcPct val="100000"/>
              </a:lnSpc>
              <a:spcBef>
                <a:spcPct val="0"/>
              </a:spcBef>
              <a:buNone/>
              <a:defRPr lang="en-US" sz="4800" b="0" kern="1200" cap="none" spc="0" baseline="0" dirty="0" smtClean="0">
                <a:ln w="3175">
                  <a:noFill/>
                </a:ln>
                <a:solidFill>
                  <a:srgbClr val="93EB20"/>
                </a:solidFill>
                <a:effectLst/>
                <a:latin typeface="+mj-lt"/>
                <a:ea typeface="+mn-ea"/>
                <a:cs typeface="Arial" charset="0"/>
              </a:defRPr>
            </a:lvl1pPr>
          </a:lstStyle>
          <a:p>
            <a:r>
              <a:rPr lang="en-US" sz="3600" dirty="0">
                <a:cs typeface="Tahoma" panose="020B0604030504040204" pitchFamily="34" charset="0"/>
              </a:rPr>
              <a:t>HPE + Veeam: Better Together</a:t>
            </a:r>
          </a:p>
        </p:txBody>
      </p:sp>
    </p:spTree>
    <p:extLst>
      <p:ext uri="{BB962C8B-B14F-4D97-AF65-F5344CB8AC3E}">
        <p14:creationId xmlns:p14="http://schemas.microsoft.com/office/powerpoint/2010/main" val="256522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171451"/>
            <a:ext cx="8425225" cy="553998"/>
          </a:xfrm>
        </p:spPr>
        <p:txBody>
          <a:bodyPr/>
          <a:lstStyle/>
          <a:p>
            <a:r>
              <a:rPr lang="en-US" dirty="0"/>
              <a:t>Veeam + HPE Integration</a:t>
            </a:r>
          </a:p>
        </p:txBody>
      </p:sp>
      <p:sp>
        <p:nvSpPr>
          <p:cNvPr id="95" name="TextBox 94">
            <a:extLst>
              <a:ext uri="{FF2B5EF4-FFF2-40B4-BE49-F238E27FC236}">
                <a16:creationId xmlns:a16="http://schemas.microsoft.com/office/drawing/2014/main" id="{C46835BD-816C-411C-8117-1DAD653947D9}"/>
              </a:ext>
            </a:extLst>
          </p:cNvPr>
          <p:cNvSpPr txBox="1"/>
          <p:nvPr/>
        </p:nvSpPr>
        <p:spPr>
          <a:xfrm>
            <a:off x="507543" y="2880478"/>
            <a:ext cx="712054" cy="369332"/>
          </a:xfrm>
          <a:prstGeom prst="rect">
            <a:avLst/>
          </a:prstGeom>
        </p:spPr>
        <p:txBody>
          <a:bodyPr wrap="none" rtlCol="0">
            <a:spAutoFit/>
          </a:bodyPr>
          <a:lstStyle/>
          <a:p>
            <a:pPr>
              <a:defRPr/>
            </a:pPr>
            <a:r>
              <a:rPr lang="en-US" sz="900" dirty="0">
                <a:solidFill>
                  <a:srgbClr val="00E296"/>
                </a:solidFill>
                <a:latin typeface="+mj-lt"/>
              </a:rPr>
              <a:t>2011</a:t>
            </a:r>
            <a:br>
              <a:rPr lang="en-US" sz="900" dirty="0">
                <a:solidFill>
                  <a:srgbClr val="00E296"/>
                </a:solidFill>
                <a:latin typeface="+mj-lt"/>
              </a:rPr>
            </a:br>
            <a:r>
              <a:rPr lang="en-US" sz="900" dirty="0">
                <a:solidFill>
                  <a:srgbClr val="00E296"/>
                </a:solidFill>
                <a:latin typeface="+mj-lt"/>
              </a:rPr>
              <a:t>StoreOnce</a:t>
            </a:r>
          </a:p>
        </p:txBody>
      </p:sp>
      <p:sp>
        <p:nvSpPr>
          <p:cNvPr id="97" name="TextBox 96">
            <a:extLst>
              <a:ext uri="{FF2B5EF4-FFF2-40B4-BE49-F238E27FC236}">
                <a16:creationId xmlns:a16="http://schemas.microsoft.com/office/drawing/2014/main" id="{2558B033-1902-4F05-86E7-9F228AE170B9}"/>
              </a:ext>
            </a:extLst>
          </p:cNvPr>
          <p:cNvSpPr txBox="1"/>
          <p:nvPr/>
        </p:nvSpPr>
        <p:spPr>
          <a:xfrm>
            <a:off x="507543" y="3211020"/>
            <a:ext cx="972000" cy="611312"/>
          </a:xfrm>
          <a:prstGeom prst="rect">
            <a:avLst/>
          </a:prstGeom>
        </p:spPr>
        <p:txBody>
          <a:bodyPr wrap="square" lIns="72000" tIns="72000" rIns="72000" bIns="0" rtlCol="0">
            <a:spAutoFit/>
          </a:bodyPr>
          <a:lstStyle/>
          <a:p>
            <a:pPr defTabSz="685142">
              <a:defRPr/>
            </a:pPr>
            <a:r>
              <a:rPr lang="en-US" sz="700" dirty="0">
                <a:solidFill>
                  <a:schemeClr val="bg1"/>
                </a:solidFill>
                <a:latin typeface="+mj-lt"/>
              </a:rPr>
              <a:t>Joint Whitepaper</a:t>
            </a:r>
          </a:p>
          <a:p>
            <a:pPr defTabSz="685142">
              <a:defRPr/>
            </a:pPr>
            <a:r>
              <a:rPr lang="en-US" sz="700" dirty="0">
                <a:solidFill>
                  <a:schemeClr val="bg1"/>
                </a:solidFill>
                <a:latin typeface="+mj-lt"/>
              </a:rPr>
              <a:t>Best practices for using Veeam with StoreOnce</a:t>
            </a:r>
          </a:p>
          <a:p>
            <a:pPr defTabSz="685142">
              <a:defRPr/>
            </a:pPr>
            <a:endParaRPr lang="en-US" sz="700" dirty="0">
              <a:solidFill>
                <a:schemeClr val="bg1"/>
              </a:solidFill>
              <a:latin typeface="+mj-lt"/>
            </a:endParaRPr>
          </a:p>
        </p:txBody>
      </p:sp>
      <p:sp>
        <p:nvSpPr>
          <p:cNvPr id="105" name="TextBox 104">
            <a:extLst>
              <a:ext uri="{FF2B5EF4-FFF2-40B4-BE49-F238E27FC236}">
                <a16:creationId xmlns:a16="http://schemas.microsoft.com/office/drawing/2014/main" id="{40612E69-FE12-458D-B01D-06141C0AE5B9}"/>
              </a:ext>
            </a:extLst>
          </p:cNvPr>
          <p:cNvSpPr txBox="1"/>
          <p:nvPr/>
        </p:nvSpPr>
        <p:spPr>
          <a:xfrm>
            <a:off x="1199716" y="1213981"/>
            <a:ext cx="814647" cy="369332"/>
          </a:xfrm>
          <a:prstGeom prst="rect">
            <a:avLst/>
          </a:prstGeom>
        </p:spPr>
        <p:txBody>
          <a:bodyPr wrap="none" rtlCol="0">
            <a:spAutoFit/>
          </a:bodyPr>
          <a:lstStyle/>
          <a:p>
            <a:pPr>
              <a:defRPr/>
            </a:pPr>
            <a:r>
              <a:rPr lang="en-US" sz="900" dirty="0">
                <a:solidFill>
                  <a:srgbClr val="00E296"/>
                </a:solidFill>
                <a:latin typeface="+mj-lt"/>
              </a:rPr>
              <a:t>2012</a:t>
            </a:r>
            <a:br>
              <a:rPr lang="en-US" sz="900" dirty="0">
                <a:solidFill>
                  <a:srgbClr val="00E296"/>
                </a:solidFill>
                <a:latin typeface="+mj-lt"/>
              </a:rPr>
            </a:br>
            <a:r>
              <a:rPr lang="en-US" sz="900" dirty="0" err="1">
                <a:solidFill>
                  <a:srgbClr val="00E296"/>
                </a:solidFill>
                <a:latin typeface="+mj-lt"/>
              </a:rPr>
              <a:t>StoreVirtual</a:t>
            </a:r>
            <a:r>
              <a:rPr lang="en-US" sz="900" dirty="0">
                <a:solidFill>
                  <a:srgbClr val="00E296"/>
                </a:solidFill>
                <a:latin typeface="+mj-lt"/>
              </a:rPr>
              <a:t> </a:t>
            </a:r>
          </a:p>
        </p:txBody>
      </p:sp>
      <p:sp>
        <p:nvSpPr>
          <p:cNvPr id="106" name="TextBox 105">
            <a:extLst>
              <a:ext uri="{FF2B5EF4-FFF2-40B4-BE49-F238E27FC236}">
                <a16:creationId xmlns:a16="http://schemas.microsoft.com/office/drawing/2014/main" id="{6BD3059C-B94F-4BCF-9259-7334E97CAA4E}"/>
              </a:ext>
            </a:extLst>
          </p:cNvPr>
          <p:cNvSpPr txBox="1"/>
          <p:nvPr/>
        </p:nvSpPr>
        <p:spPr>
          <a:xfrm>
            <a:off x="1199716" y="1595953"/>
            <a:ext cx="972000" cy="934478"/>
          </a:xfrm>
          <a:prstGeom prst="rect">
            <a:avLst/>
          </a:prstGeom>
        </p:spPr>
        <p:txBody>
          <a:bodyPr wrap="square" lIns="72000" tIns="72000" rIns="72000" bIns="0" rtlCol="0">
            <a:spAutoFit/>
          </a:bodyPr>
          <a:lstStyle/>
          <a:p>
            <a:pPr defTabSz="685142">
              <a:defRPr/>
            </a:pPr>
            <a:r>
              <a:rPr lang="en-US" sz="700" b="1" dirty="0">
                <a:solidFill>
                  <a:schemeClr val="bg1"/>
                </a:solidFill>
                <a:latin typeface="+mj-lt"/>
              </a:rPr>
              <a:t>Explorer for Storage Snapshots</a:t>
            </a:r>
          </a:p>
          <a:p>
            <a:pPr defTabSz="685142">
              <a:defRPr/>
            </a:pPr>
            <a:r>
              <a:rPr lang="en-US" sz="700" dirty="0">
                <a:solidFill>
                  <a:schemeClr val="bg1"/>
                </a:solidFill>
                <a:latin typeface="+mj-lt"/>
              </a:rPr>
              <a:t>Using storage snapshots for granular recoveries and a better RPO</a:t>
            </a:r>
          </a:p>
          <a:p>
            <a:pPr defTabSz="685142">
              <a:defRPr/>
            </a:pPr>
            <a:endParaRPr lang="en-US" sz="700" b="1" dirty="0">
              <a:solidFill>
                <a:schemeClr val="bg1"/>
              </a:solidFill>
              <a:latin typeface="+mj-lt"/>
            </a:endParaRPr>
          </a:p>
        </p:txBody>
      </p:sp>
      <p:sp>
        <p:nvSpPr>
          <p:cNvPr id="108" name="TextBox 107">
            <a:extLst>
              <a:ext uri="{FF2B5EF4-FFF2-40B4-BE49-F238E27FC236}">
                <a16:creationId xmlns:a16="http://schemas.microsoft.com/office/drawing/2014/main" id="{E20E2162-1F45-410C-969E-75C1D6901CB5}"/>
              </a:ext>
            </a:extLst>
          </p:cNvPr>
          <p:cNvSpPr txBox="1"/>
          <p:nvPr/>
        </p:nvSpPr>
        <p:spPr>
          <a:xfrm>
            <a:off x="1775464" y="2880478"/>
            <a:ext cx="1127232" cy="369332"/>
          </a:xfrm>
          <a:prstGeom prst="rect">
            <a:avLst/>
          </a:prstGeom>
        </p:spPr>
        <p:txBody>
          <a:bodyPr wrap="none" rtlCol="0">
            <a:spAutoFit/>
          </a:bodyPr>
          <a:lstStyle/>
          <a:p>
            <a:pPr>
              <a:defRPr/>
            </a:pPr>
            <a:r>
              <a:rPr lang="en-US" sz="900" dirty="0">
                <a:solidFill>
                  <a:srgbClr val="00E296"/>
                </a:solidFill>
                <a:latin typeface="+mj-lt"/>
              </a:rPr>
              <a:t>2013</a:t>
            </a:r>
            <a:br>
              <a:rPr lang="en-US" sz="900" dirty="0">
                <a:solidFill>
                  <a:srgbClr val="00E296"/>
                </a:solidFill>
                <a:latin typeface="+mj-lt"/>
              </a:rPr>
            </a:br>
            <a:r>
              <a:rPr lang="en-US" sz="900" dirty="0">
                <a:solidFill>
                  <a:srgbClr val="00E296"/>
                </a:solidFill>
                <a:latin typeface="+mj-lt"/>
              </a:rPr>
              <a:t>3PAR/</a:t>
            </a:r>
            <a:r>
              <a:rPr lang="en-US" sz="900" dirty="0" err="1">
                <a:solidFill>
                  <a:srgbClr val="00E296"/>
                </a:solidFill>
                <a:latin typeface="+mj-lt"/>
              </a:rPr>
              <a:t>StoreVirtual</a:t>
            </a:r>
            <a:r>
              <a:rPr lang="en-US" sz="900" dirty="0">
                <a:solidFill>
                  <a:srgbClr val="00E296"/>
                </a:solidFill>
                <a:latin typeface="+mj-lt"/>
              </a:rPr>
              <a:t> </a:t>
            </a:r>
          </a:p>
        </p:txBody>
      </p:sp>
      <p:sp>
        <p:nvSpPr>
          <p:cNvPr id="109" name="TextBox 108">
            <a:extLst>
              <a:ext uri="{FF2B5EF4-FFF2-40B4-BE49-F238E27FC236}">
                <a16:creationId xmlns:a16="http://schemas.microsoft.com/office/drawing/2014/main" id="{C36F059D-B8C2-42FF-A6B1-9B2FED62BA75}"/>
              </a:ext>
            </a:extLst>
          </p:cNvPr>
          <p:cNvSpPr txBox="1"/>
          <p:nvPr/>
        </p:nvSpPr>
        <p:spPr>
          <a:xfrm>
            <a:off x="1775463" y="3211019"/>
            <a:ext cx="1104148" cy="934478"/>
          </a:xfrm>
          <a:prstGeom prst="rect">
            <a:avLst/>
          </a:prstGeom>
        </p:spPr>
        <p:txBody>
          <a:bodyPr wrap="square" lIns="72000" tIns="72000" rIns="72000" bIns="0" rtlCol="0">
            <a:spAutoFit/>
          </a:bodyPr>
          <a:lstStyle/>
          <a:p>
            <a:pPr defTabSz="685142">
              <a:defRPr/>
            </a:pPr>
            <a:r>
              <a:rPr lang="en-US" sz="700" dirty="0">
                <a:solidFill>
                  <a:schemeClr val="bg1"/>
                </a:solidFill>
                <a:latin typeface="+mj-lt"/>
              </a:rPr>
              <a:t>Explorer for Storage Snapshots</a:t>
            </a:r>
          </a:p>
          <a:p>
            <a:pPr defTabSz="685142">
              <a:defRPr/>
            </a:pPr>
            <a:r>
              <a:rPr lang="en-US" sz="700" dirty="0">
                <a:solidFill>
                  <a:schemeClr val="bg1"/>
                </a:solidFill>
                <a:latin typeface="+mj-lt"/>
              </a:rPr>
              <a:t>Backup from Storage Snapshots</a:t>
            </a:r>
          </a:p>
          <a:p>
            <a:pPr defTabSz="685142">
              <a:defRPr/>
            </a:pPr>
            <a:r>
              <a:rPr lang="en-US" sz="700" dirty="0">
                <a:solidFill>
                  <a:schemeClr val="bg1"/>
                </a:solidFill>
                <a:latin typeface="+mj-lt"/>
              </a:rPr>
              <a:t>Using storage snapshots for granular recoveries, better RPO and efficient VM backups</a:t>
            </a:r>
          </a:p>
        </p:txBody>
      </p:sp>
      <p:sp>
        <p:nvSpPr>
          <p:cNvPr id="111" name="TextBox 110">
            <a:extLst>
              <a:ext uri="{FF2B5EF4-FFF2-40B4-BE49-F238E27FC236}">
                <a16:creationId xmlns:a16="http://schemas.microsoft.com/office/drawing/2014/main" id="{84B5C63A-7402-420A-B886-F6DDED818F9B}"/>
              </a:ext>
            </a:extLst>
          </p:cNvPr>
          <p:cNvSpPr txBox="1"/>
          <p:nvPr/>
        </p:nvSpPr>
        <p:spPr>
          <a:xfrm>
            <a:off x="2572443" y="1213981"/>
            <a:ext cx="712054" cy="369332"/>
          </a:xfrm>
          <a:prstGeom prst="rect">
            <a:avLst/>
          </a:prstGeom>
        </p:spPr>
        <p:txBody>
          <a:bodyPr wrap="none" rtlCol="0">
            <a:spAutoFit/>
          </a:bodyPr>
          <a:lstStyle/>
          <a:p>
            <a:pPr>
              <a:defRPr/>
            </a:pPr>
            <a:r>
              <a:rPr lang="en-US" sz="900" dirty="0">
                <a:solidFill>
                  <a:srgbClr val="00E296"/>
                </a:solidFill>
                <a:latin typeface="+mj-lt"/>
              </a:rPr>
              <a:t>2015</a:t>
            </a:r>
            <a:br>
              <a:rPr lang="en-US" sz="900" dirty="0">
                <a:solidFill>
                  <a:srgbClr val="00E296"/>
                </a:solidFill>
                <a:latin typeface="+mj-lt"/>
              </a:rPr>
            </a:br>
            <a:r>
              <a:rPr lang="en-US" sz="900" dirty="0" err="1">
                <a:solidFill>
                  <a:srgbClr val="00E296"/>
                </a:solidFill>
                <a:latin typeface="+mj-lt"/>
              </a:rPr>
              <a:t>StoreOnce</a:t>
            </a:r>
            <a:endParaRPr lang="en-US" sz="900" dirty="0">
              <a:solidFill>
                <a:srgbClr val="00E296"/>
              </a:solidFill>
              <a:latin typeface="+mj-lt"/>
            </a:endParaRPr>
          </a:p>
        </p:txBody>
      </p:sp>
      <p:sp>
        <p:nvSpPr>
          <p:cNvPr id="112" name="TextBox 111">
            <a:extLst>
              <a:ext uri="{FF2B5EF4-FFF2-40B4-BE49-F238E27FC236}">
                <a16:creationId xmlns:a16="http://schemas.microsoft.com/office/drawing/2014/main" id="{48BAA268-FA6C-4C19-A76D-2BC0E0A5EFE2}"/>
              </a:ext>
            </a:extLst>
          </p:cNvPr>
          <p:cNvSpPr txBox="1"/>
          <p:nvPr/>
        </p:nvSpPr>
        <p:spPr>
          <a:xfrm>
            <a:off x="2572443" y="1576482"/>
            <a:ext cx="972000" cy="719034"/>
          </a:xfrm>
          <a:prstGeom prst="rect">
            <a:avLst/>
          </a:prstGeom>
        </p:spPr>
        <p:txBody>
          <a:bodyPr wrap="square" lIns="72000" tIns="72000" rIns="72000" bIns="0" rtlCol="0">
            <a:spAutoFit/>
          </a:bodyPr>
          <a:lstStyle/>
          <a:p>
            <a:pPr defTabSz="685142">
              <a:defRPr/>
            </a:pPr>
            <a:r>
              <a:rPr lang="en-US" sz="700" b="1" dirty="0">
                <a:solidFill>
                  <a:schemeClr val="bg1"/>
                </a:solidFill>
                <a:latin typeface="+mj-lt"/>
              </a:rPr>
              <a:t>Catalyst Integration</a:t>
            </a:r>
          </a:p>
          <a:p>
            <a:pPr defTabSz="685142">
              <a:defRPr/>
            </a:pPr>
            <a:r>
              <a:rPr lang="en-US" sz="700" dirty="0">
                <a:solidFill>
                  <a:schemeClr val="bg1"/>
                </a:solidFill>
                <a:latin typeface="+mj-lt"/>
              </a:rPr>
              <a:t>Enabling secure backups and restores with greater speed and efficiency</a:t>
            </a:r>
            <a:r>
              <a:rPr lang="en-US" sz="700" b="1" dirty="0">
                <a:solidFill>
                  <a:schemeClr val="bg1"/>
                </a:solidFill>
                <a:latin typeface="+mj-lt"/>
              </a:rPr>
              <a:t> </a:t>
            </a:r>
          </a:p>
        </p:txBody>
      </p:sp>
      <p:sp>
        <p:nvSpPr>
          <p:cNvPr id="113" name="TextBox 112">
            <a:extLst>
              <a:ext uri="{FF2B5EF4-FFF2-40B4-BE49-F238E27FC236}">
                <a16:creationId xmlns:a16="http://schemas.microsoft.com/office/drawing/2014/main" id="{D5366162-83A0-4F42-AE93-D6EA8C09E47D}"/>
              </a:ext>
            </a:extLst>
          </p:cNvPr>
          <p:cNvSpPr txBox="1"/>
          <p:nvPr/>
        </p:nvSpPr>
        <p:spPr>
          <a:xfrm>
            <a:off x="3182918" y="3211020"/>
            <a:ext cx="1101409" cy="1019116"/>
          </a:xfrm>
          <a:prstGeom prst="rect">
            <a:avLst/>
          </a:prstGeom>
        </p:spPr>
        <p:txBody>
          <a:bodyPr wrap="square" lIns="72000" tIns="72000" rIns="72000" bIns="0" rtlCol="0">
            <a:spAutoFit/>
          </a:bodyPr>
          <a:lstStyle/>
          <a:p>
            <a:pPr defTabSz="685142">
              <a:defRPr/>
            </a:pPr>
            <a:r>
              <a:rPr lang="en-US" sz="700" dirty="0">
                <a:solidFill>
                  <a:schemeClr val="bg1"/>
                </a:solidFill>
                <a:latin typeface="+mj-lt"/>
              </a:rPr>
              <a:t>Explorer for Storage Snapshots</a:t>
            </a:r>
          </a:p>
          <a:p>
            <a:pPr defTabSz="685142">
              <a:spcBef>
                <a:spcPts val="450"/>
              </a:spcBef>
              <a:defRPr/>
            </a:pPr>
            <a:r>
              <a:rPr lang="en-US" sz="700" dirty="0">
                <a:solidFill>
                  <a:schemeClr val="bg1"/>
                </a:solidFill>
                <a:latin typeface="+mj-lt"/>
              </a:rPr>
              <a:t>Backup from Storage Snapshots</a:t>
            </a:r>
          </a:p>
          <a:p>
            <a:pPr defTabSz="685142">
              <a:spcBef>
                <a:spcPts val="450"/>
              </a:spcBef>
              <a:defRPr/>
            </a:pPr>
            <a:r>
              <a:rPr lang="en-US" sz="700" dirty="0">
                <a:solidFill>
                  <a:schemeClr val="bg1"/>
                </a:solidFill>
                <a:latin typeface="+mj-lt"/>
              </a:rPr>
              <a:t>Snapshot Orchestration</a:t>
            </a:r>
          </a:p>
          <a:p>
            <a:pPr defTabSz="685142">
              <a:spcBef>
                <a:spcPts val="450"/>
              </a:spcBef>
              <a:defRPr/>
            </a:pPr>
            <a:r>
              <a:rPr lang="en-US" sz="700" dirty="0">
                <a:solidFill>
                  <a:schemeClr val="bg1"/>
                </a:solidFill>
                <a:latin typeface="+mj-lt"/>
              </a:rPr>
              <a:t>Expansion of integrated storage portfolio</a:t>
            </a:r>
          </a:p>
        </p:txBody>
      </p:sp>
      <p:sp>
        <p:nvSpPr>
          <p:cNvPr id="114" name="TextBox 113">
            <a:extLst>
              <a:ext uri="{FF2B5EF4-FFF2-40B4-BE49-F238E27FC236}">
                <a16:creationId xmlns:a16="http://schemas.microsoft.com/office/drawing/2014/main" id="{D6AFCF34-A6B1-4763-8B49-BBDD190E0EAD}"/>
              </a:ext>
            </a:extLst>
          </p:cNvPr>
          <p:cNvSpPr txBox="1"/>
          <p:nvPr/>
        </p:nvSpPr>
        <p:spPr>
          <a:xfrm>
            <a:off x="4028385" y="1552947"/>
            <a:ext cx="1179820" cy="1042199"/>
          </a:xfrm>
          <a:prstGeom prst="rect">
            <a:avLst/>
          </a:prstGeom>
        </p:spPr>
        <p:txBody>
          <a:bodyPr wrap="square" lIns="72000" tIns="72000" rIns="72000" bIns="0" rtlCol="0">
            <a:spAutoFit/>
          </a:bodyPr>
          <a:lstStyle/>
          <a:p>
            <a:pPr defTabSz="685142">
              <a:defRPr/>
            </a:pPr>
            <a:r>
              <a:rPr lang="en-US" sz="700" b="1" dirty="0">
                <a:solidFill>
                  <a:schemeClr val="bg1"/>
                </a:solidFill>
                <a:latin typeface="+mj-lt"/>
              </a:rPr>
              <a:t>Snapshot Orchestration</a:t>
            </a:r>
          </a:p>
          <a:p>
            <a:pPr defTabSz="685142">
              <a:defRPr/>
            </a:pPr>
            <a:r>
              <a:rPr lang="en-US" sz="700" dirty="0">
                <a:solidFill>
                  <a:schemeClr val="bg1"/>
                </a:solidFill>
                <a:latin typeface="+mj-lt"/>
              </a:rPr>
              <a:t>Expansion of 3PAR support to include the ability for users to create application consistent storage snapshots using Veeam</a:t>
            </a:r>
          </a:p>
          <a:p>
            <a:pPr defTabSz="685142">
              <a:defRPr/>
            </a:pPr>
            <a:endParaRPr lang="en-US" sz="700" b="1" dirty="0">
              <a:solidFill>
                <a:schemeClr val="bg1"/>
              </a:solidFill>
              <a:latin typeface="+mj-lt"/>
            </a:endParaRPr>
          </a:p>
        </p:txBody>
      </p:sp>
      <p:sp>
        <p:nvSpPr>
          <p:cNvPr id="115" name="TextBox 114">
            <a:extLst>
              <a:ext uri="{FF2B5EF4-FFF2-40B4-BE49-F238E27FC236}">
                <a16:creationId xmlns:a16="http://schemas.microsoft.com/office/drawing/2014/main" id="{12A051A4-D42D-4AB0-A83A-AF866B40D4A2}"/>
              </a:ext>
            </a:extLst>
          </p:cNvPr>
          <p:cNvSpPr txBox="1"/>
          <p:nvPr/>
        </p:nvSpPr>
        <p:spPr>
          <a:xfrm>
            <a:off x="6674873" y="3211019"/>
            <a:ext cx="1183252" cy="719034"/>
          </a:xfrm>
          <a:prstGeom prst="rect">
            <a:avLst/>
          </a:prstGeom>
        </p:spPr>
        <p:txBody>
          <a:bodyPr wrap="square" lIns="72000" tIns="72000" rIns="72000" bIns="0" rtlCol="0">
            <a:spAutoFit/>
          </a:bodyPr>
          <a:lstStyle/>
          <a:p>
            <a:pPr defTabSz="685142">
              <a:defRPr/>
            </a:pPr>
            <a:r>
              <a:rPr lang="en-US" sz="700" dirty="0">
                <a:solidFill>
                  <a:schemeClr val="bg1"/>
                </a:solidFill>
                <a:latin typeface="+mj-lt"/>
              </a:rPr>
              <a:t>Catalyst Copy Integration</a:t>
            </a:r>
          </a:p>
          <a:p>
            <a:pPr defTabSz="685142">
              <a:defRPr/>
            </a:pPr>
            <a:r>
              <a:rPr lang="en-US" sz="700" dirty="0">
                <a:solidFill>
                  <a:schemeClr val="bg1"/>
                </a:solidFill>
                <a:latin typeface="+mj-lt"/>
              </a:rPr>
              <a:t>Enabling the more efficient copy of backups stored on </a:t>
            </a:r>
            <a:r>
              <a:rPr lang="en-US" sz="700" dirty="0" err="1">
                <a:solidFill>
                  <a:schemeClr val="bg1"/>
                </a:solidFill>
                <a:latin typeface="+mj-lt"/>
              </a:rPr>
              <a:t>StoreOnce</a:t>
            </a:r>
            <a:r>
              <a:rPr lang="en-US" sz="700" dirty="0">
                <a:solidFill>
                  <a:schemeClr val="bg1"/>
                </a:solidFill>
                <a:latin typeface="+mj-lt"/>
              </a:rPr>
              <a:t> to another </a:t>
            </a:r>
            <a:r>
              <a:rPr lang="en-US" sz="700" dirty="0" err="1">
                <a:solidFill>
                  <a:schemeClr val="bg1"/>
                </a:solidFill>
                <a:latin typeface="+mj-lt"/>
              </a:rPr>
              <a:t>StoreOnce</a:t>
            </a:r>
            <a:endParaRPr lang="en-US" sz="700" dirty="0">
              <a:solidFill>
                <a:schemeClr val="bg1"/>
              </a:solidFill>
              <a:latin typeface="+mj-lt"/>
            </a:endParaRPr>
          </a:p>
          <a:p>
            <a:pPr defTabSz="685142">
              <a:defRPr/>
            </a:pPr>
            <a:endParaRPr lang="en-US" sz="700" dirty="0">
              <a:solidFill>
                <a:schemeClr val="bg1"/>
              </a:solidFill>
              <a:latin typeface="+mj-lt"/>
            </a:endParaRPr>
          </a:p>
        </p:txBody>
      </p:sp>
      <p:sp>
        <p:nvSpPr>
          <p:cNvPr id="117" name="Oval 116">
            <a:extLst>
              <a:ext uri="{FF2B5EF4-FFF2-40B4-BE49-F238E27FC236}">
                <a16:creationId xmlns:a16="http://schemas.microsoft.com/office/drawing/2014/main" id="{5B084A76-57EC-4FFF-AE90-D3487206B252}"/>
              </a:ext>
            </a:extLst>
          </p:cNvPr>
          <p:cNvSpPr>
            <a:spLocks noChangeAspect="1"/>
          </p:cNvSpPr>
          <p:nvPr/>
        </p:nvSpPr>
        <p:spPr bwMode="auto">
          <a:xfrm>
            <a:off x="576667" y="2570466"/>
            <a:ext cx="81000" cy="81000"/>
          </a:xfrm>
          <a:prstGeom prst="ellipse">
            <a:avLst/>
          </a:prstGeom>
          <a:solidFill>
            <a:schemeClr val="bg1"/>
          </a:solidFill>
          <a:ln w="31750">
            <a:solidFill>
              <a:srgbClr val="00E296"/>
            </a:solidFill>
            <a:headEnd type="none" w="med" len="med"/>
            <a:tailEnd type="none" w="med" len="med"/>
          </a:ln>
          <a:effectLst>
            <a:glow rad="50800">
              <a:srgbClr val="00E296">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800" dirty="0" err="1">
              <a:solidFill>
                <a:schemeClr val="bg1"/>
              </a:solidFill>
              <a:latin typeface="+mj-lt"/>
              <a:ea typeface="Tahoma" panose="020B0604030504040204" pitchFamily="34" charset="0"/>
              <a:cs typeface="Tahoma" panose="020B0604030504040204" pitchFamily="34" charset="0"/>
            </a:endParaRPr>
          </a:p>
        </p:txBody>
      </p:sp>
      <p:sp>
        <p:nvSpPr>
          <p:cNvPr id="103" name="TextBox 102">
            <a:extLst>
              <a:ext uri="{FF2B5EF4-FFF2-40B4-BE49-F238E27FC236}">
                <a16:creationId xmlns:a16="http://schemas.microsoft.com/office/drawing/2014/main" id="{FC89F2C7-DEDD-4B53-8E46-52CC8C50CDBB}"/>
              </a:ext>
            </a:extLst>
          </p:cNvPr>
          <p:cNvSpPr txBox="1"/>
          <p:nvPr/>
        </p:nvSpPr>
        <p:spPr>
          <a:xfrm>
            <a:off x="3182919" y="2880478"/>
            <a:ext cx="534121" cy="369332"/>
          </a:xfrm>
          <a:prstGeom prst="rect">
            <a:avLst/>
          </a:prstGeom>
        </p:spPr>
        <p:txBody>
          <a:bodyPr wrap="none" rtlCol="0">
            <a:spAutoFit/>
          </a:bodyPr>
          <a:lstStyle/>
          <a:p>
            <a:pPr>
              <a:defRPr/>
            </a:pPr>
            <a:r>
              <a:rPr lang="en-US" sz="900" dirty="0">
                <a:solidFill>
                  <a:srgbClr val="00E296"/>
                </a:solidFill>
                <a:latin typeface="+mj-lt"/>
              </a:rPr>
              <a:t>2016</a:t>
            </a:r>
          </a:p>
          <a:p>
            <a:pPr>
              <a:defRPr/>
            </a:pPr>
            <a:r>
              <a:rPr lang="en-US" sz="900" dirty="0">
                <a:solidFill>
                  <a:srgbClr val="00E296"/>
                </a:solidFill>
                <a:latin typeface="+mj-lt"/>
              </a:rPr>
              <a:t>Nimble</a:t>
            </a:r>
          </a:p>
        </p:txBody>
      </p:sp>
      <p:sp>
        <p:nvSpPr>
          <p:cNvPr id="121" name="TextBox 120">
            <a:extLst>
              <a:ext uri="{FF2B5EF4-FFF2-40B4-BE49-F238E27FC236}">
                <a16:creationId xmlns:a16="http://schemas.microsoft.com/office/drawing/2014/main" id="{F639EDC2-6124-4B1B-89B2-DA36D5EA0E93}"/>
              </a:ext>
            </a:extLst>
          </p:cNvPr>
          <p:cNvSpPr txBox="1"/>
          <p:nvPr/>
        </p:nvSpPr>
        <p:spPr>
          <a:xfrm>
            <a:off x="4028385" y="1213981"/>
            <a:ext cx="452368" cy="369332"/>
          </a:xfrm>
          <a:prstGeom prst="rect">
            <a:avLst/>
          </a:prstGeom>
        </p:spPr>
        <p:txBody>
          <a:bodyPr wrap="none" rtlCol="0">
            <a:spAutoFit/>
          </a:bodyPr>
          <a:lstStyle/>
          <a:p>
            <a:pPr>
              <a:defRPr/>
            </a:pPr>
            <a:r>
              <a:rPr lang="en-US" sz="900" dirty="0">
                <a:solidFill>
                  <a:srgbClr val="00E296"/>
                </a:solidFill>
                <a:latin typeface="+mj-lt"/>
              </a:rPr>
              <a:t>2017</a:t>
            </a:r>
          </a:p>
          <a:p>
            <a:pPr>
              <a:defRPr/>
            </a:pPr>
            <a:r>
              <a:rPr lang="en-US" sz="900" dirty="0">
                <a:solidFill>
                  <a:srgbClr val="00E296"/>
                </a:solidFill>
                <a:latin typeface="+mj-lt"/>
              </a:rPr>
              <a:t>3PAR</a:t>
            </a:r>
          </a:p>
        </p:txBody>
      </p:sp>
      <p:sp>
        <p:nvSpPr>
          <p:cNvPr id="122" name="TextBox 121">
            <a:extLst>
              <a:ext uri="{FF2B5EF4-FFF2-40B4-BE49-F238E27FC236}">
                <a16:creationId xmlns:a16="http://schemas.microsoft.com/office/drawing/2014/main" id="{7DA445AF-E377-42F5-AED7-81D31FF62F09}"/>
              </a:ext>
            </a:extLst>
          </p:cNvPr>
          <p:cNvSpPr txBox="1"/>
          <p:nvPr/>
        </p:nvSpPr>
        <p:spPr>
          <a:xfrm>
            <a:off x="6674873" y="2880478"/>
            <a:ext cx="712054" cy="369332"/>
          </a:xfrm>
          <a:prstGeom prst="rect">
            <a:avLst/>
          </a:prstGeom>
        </p:spPr>
        <p:txBody>
          <a:bodyPr wrap="none" rtlCol="0">
            <a:spAutoFit/>
          </a:bodyPr>
          <a:lstStyle/>
          <a:p>
            <a:pPr>
              <a:defRPr/>
            </a:pPr>
            <a:r>
              <a:rPr lang="en-US" sz="900" dirty="0">
                <a:solidFill>
                  <a:srgbClr val="00E296"/>
                </a:solidFill>
                <a:latin typeface="+mj-lt"/>
              </a:rPr>
              <a:t>2020</a:t>
            </a:r>
          </a:p>
          <a:p>
            <a:pPr>
              <a:defRPr/>
            </a:pPr>
            <a:r>
              <a:rPr lang="en-US" sz="900" dirty="0" err="1">
                <a:solidFill>
                  <a:srgbClr val="00E296"/>
                </a:solidFill>
                <a:latin typeface="+mj-lt"/>
              </a:rPr>
              <a:t>StoreOnce</a:t>
            </a:r>
            <a:endParaRPr lang="en-US" sz="900" dirty="0">
              <a:solidFill>
                <a:srgbClr val="00E296"/>
              </a:solidFill>
              <a:latin typeface="+mj-lt"/>
            </a:endParaRPr>
          </a:p>
        </p:txBody>
      </p:sp>
      <p:cxnSp>
        <p:nvCxnSpPr>
          <p:cNvPr id="34" name="Straight Arrow Connector 33">
            <a:extLst>
              <a:ext uri="{FF2B5EF4-FFF2-40B4-BE49-F238E27FC236}">
                <a16:creationId xmlns:a16="http://schemas.microsoft.com/office/drawing/2014/main" id="{5B270754-1EC6-4093-AA55-C7923EAFC75A}"/>
              </a:ext>
            </a:extLst>
          </p:cNvPr>
          <p:cNvCxnSpPr>
            <a:cxnSpLocks/>
          </p:cNvCxnSpPr>
          <p:nvPr/>
        </p:nvCxnSpPr>
        <p:spPr>
          <a:xfrm>
            <a:off x="1" y="2610966"/>
            <a:ext cx="8681054" cy="0"/>
          </a:xfrm>
          <a:prstGeom prst="straightConnector1">
            <a:avLst/>
          </a:prstGeom>
          <a:ln w="28575">
            <a:gradFill>
              <a:gsLst>
                <a:gs pos="0">
                  <a:srgbClr val="00E296">
                    <a:alpha val="0"/>
                  </a:srgbClr>
                </a:gs>
                <a:gs pos="31000">
                  <a:srgbClr val="00E296"/>
                </a:gs>
              </a:gsLst>
              <a:lin ang="0" scaled="0"/>
            </a:gradFill>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D2FAB04-40EF-4F06-B66C-BE5DCC4506ED}"/>
              </a:ext>
            </a:extLst>
          </p:cNvPr>
          <p:cNvSpPr txBox="1"/>
          <p:nvPr/>
        </p:nvSpPr>
        <p:spPr>
          <a:xfrm>
            <a:off x="6674873" y="3851190"/>
            <a:ext cx="1183252" cy="719034"/>
          </a:xfrm>
          <a:prstGeom prst="rect">
            <a:avLst/>
          </a:prstGeom>
        </p:spPr>
        <p:txBody>
          <a:bodyPr wrap="square" lIns="72000" tIns="72000" rIns="72000" bIns="0" rtlCol="0">
            <a:spAutoFit/>
          </a:bodyPr>
          <a:lstStyle/>
          <a:p>
            <a:pPr defTabSz="685142">
              <a:defRPr/>
            </a:pPr>
            <a:r>
              <a:rPr lang="en-US" sz="700" dirty="0">
                <a:solidFill>
                  <a:schemeClr val="bg1"/>
                </a:solidFill>
                <a:latin typeface="+mj-lt"/>
              </a:rPr>
              <a:t>Expanded Catalyst Integration</a:t>
            </a:r>
          </a:p>
          <a:p>
            <a:pPr defTabSz="685142">
              <a:defRPr/>
            </a:pPr>
            <a:r>
              <a:rPr lang="en-US" sz="700" dirty="0">
                <a:solidFill>
                  <a:schemeClr val="bg1"/>
                </a:solidFill>
                <a:latin typeface="+mj-lt"/>
              </a:rPr>
              <a:t>Veeam Agents and Enterprise Plugins for SAP HANA and RMAN</a:t>
            </a:r>
          </a:p>
          <a:p>
            <a:pPr defTabSz="685142">
              <a:defRPr/>
            </a:pPr>
            <a:endParaRPr lang="en-US" sz="700" dirty="0">
              <a:solidFill>
                <a:schemeClr val="bg1"/>
              </a:solidFill>
              <a:latin typeface="+mj-lt"/>
            </a:endParaRPr>
          </a:p>
        </p:txBody>
      </p:sp>
      <p:sp>
        <p:nvSpPr>
          <p:cNvPr id="41" name="TextBox 40">
            <a:extLst>
              <a:ext uri="{FF2B5EF4-FFF2-40B4-BE49-F238E27FC236}">
                <a16:creationId xmlns:a16="http://schemas.microsoft.com/office/drawing/2014/main" id="{E8F7ECBA-BE64-4C84-9C5C-DD14E68346E6}"/>
              </a:ext>
            </a:extLst>
          </p:cNvPr>
          <p:cNvSpPr txBox="1"/>
          <p:nvPr/>
        </p:nvSpPr>
        <p:spPr>
          <a:xfrm>
            <a:off x="7524681" y="1213981"/>
            <a:ext cx="575799" cy="369332"/>
          </a:xfrm>
          <a:prstGeom prst="rect">
            <a:avLst/>
          </a:prstGeom>
        </p:spPr>
        <p:txBody>
          <a:bodyPr wrap="none" rtlCol="0">
            <a:spAutoFit/>
          </a:bodyPr>
          <a:lstStyle/>
          <a:p>
            <a:pPr>
              <a:defRPr/>
            </a:pPr>
            <a:r>
              <a:rPr lang="en-US" sz="900" dirty="0">
                <a:solidFill>
                  <a:srgbClr val="00E296"/>
                </a:solidFill>
                <a:latin typeface="+mj-lt"/>
              </a:rPr>
              <a:t>2020</a:t>
            </a:r>
          </a:p>
          <a:p>
            <a:pPr>
              <a:defRPr/>
            </a:pPr>
            <a:r>
              <a:rPr lang="en-US" sz="900" dirty="0">
                <a:solidFill>
                  <a:srgbClr val="00E296"/>
                </a:solidFill>
                <a:latin typeface="+mj-lt"/>
              </a:rPr>
              <a:t>Primera</a:t>
            </a:r>
          </a:p>
        </p:txBody>
      </p:sp>
      <p:sp>
        <p:nvSpPr>
          <p:cNvPr id="42" name="TextBox 41">
            <a:extLst>
              <a:ext uri="{FF2B5EF4-FFF2-40B4-BE49-F238E27FC236}">
                <a16:creationId xmlns:a16="http://schemas.microsoft.com/office/drawing/2014/main" id="{D139713F-02BA-4089-B091-0A038BD6824B}"/>
              </a:ext>
            </a:extLst>
          </p:cNvPr>
          <p:cNvSpPr txBox="1"/>
          <p:nvPr/>
        </p:nvSpPr>
        <p:spPr>
          <a:xfrm>
            <a:off x="7524680" y="1554386"/>
            <a:ext cx="1260545" cy="719034"/>
          </a:xfrm>
          <a:prstGeom prst="rect">
            <a:avLst/>
          </a:prstGeom>
        </p:spPr>
        <p:txBody>
          <a:bodyPr wrap="square" lIns="72000" tIns="72000" rIns="72000" bIns="0" rtlCol="0">
            <a:spAutoFit/>
          </a:bodyPr>
          <a:lstStyle/>
          <a:p>
            <a:pPr defTabSz="685142">
              <a:defRPr/>
            </a:pPr>
            <a:r>
              <a:rPr lang="en-US" sz="700" b="1" dirty="0">
                <a:solidFill>
                  <a:schemeClr val="bg1"/>
                </a:solidFill>
                <a:latin typeface="+mj-lt"/>
              </a:rPr>
              <a:t>Snapshot Integration</a:t>
            </a:r>
          </a:p>
          <a:p>
            <a:pPr defTabSz="685142">
              <a:defRPr/>
            </a:pPr>
            <a:r>
              <a:rPr lang="en-US" sz="700" dirty="0">
                <a:solidFill>
                  <a:schemeClr val="bg1"/>
                </a:solidFill>
                <a:latin typeface="+mj-lt"/>
              </a:rPr>
              <a:t>Primera feature parity with 3PAR.  Snapshot orchestration and backup from storage snapshots.</a:t>
            </a:r>
          </a:p>
          <a:p>
            <a:pPr defTabSz="685142">
              <a:defRPr/>
            </a:pPr>
            <a:endParaRPr lang="en-US" sz="700" b="1" dirty="0">
              <a:solidFill>
                <a:schemeClr val="bg1"/>
              </a:solidFill>
              <a:latin typeface="+mj-lt"/>
            </a:endParaRPr>
          </a:p>
        </p:txBody>
      </p:sp>
      <p:sp>
        <p:nvSpPr>
          <p:cNvPr id="50" name="Oval 49">
            <a:extLst>
              <a:ext uri="{FF2B5EF4-FFF2-40B4-BE49-F238E27FC236}">
                <a16:creationId xmlns:a16="http://schemas.microsoft.com/office/drawing/2014/main" id="{F13BD65B-81BE-4C61-9132-E6DF1FE65F36}"/>
              </a:ext>
            </a:extLst>
          </p:cNvPr>
          <p:cNvSpPr>
            <a:spLocks noChangeAspect="1"/>
          </p:cNvSpPr>
          <p:nvPr/>
        </p:nvSpPr>
        <p:spPr bwMode="auto">
          <a:xfrm>
            <a:off x="4958360" y="2570466"/>
            <a:ext cx="81000" cy="81000"/>
          </a:xfrm>
          <a:prstGeom prst="ellipse">
            <a:avLst/>
          </a:prstGeom>
          <a:solidFill>
            <a:schemeClr val="bg1"/>
          </a:solidFill>
          <a:ln w="31750">
            <a:solidFill>
              <a:srgbClr val="00E296"/>
            </a:solidFill>
            <a:headEnd type="none" w="med" len="med"/>
            <a:tailEnd type="none" w="med" len="med"/>
          </a:ln>
          <a:effectLst>
            <a:glow rad="50800">
              <a:srgbClr val="00E296">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800" dirty="0" err="1">
              <a:solidFill>
                <a:schemeClr val="bg1"/>
              </a:solidFill>
              <a:latin typeface="+mj-lt"/>
              <a:ea typeface="Tahoma" panose="020B0604030504040204" pitchFamily="34" charset="0"/>
              <a:cs typeface="Tahoma" panose="020B0604030504040204" pitchFamily="34" charset="0"/>
            </a:endParaRPr>
          </a:p>
        </p:txBody>
      </p:sp>
      <p:sp>
        <p:nvSpPr>
          <p:cNvPr id="51" name="TextBox 50">
            <a:extLst>
              <a:ext uri="{FF2B5EF4-FFF2-40B4-BE49-F238E27FC236}">
                <a16:creationId xmlns:a16="http://schemas.microsoft.com/office/drawing/2014/main" id="{C0620B01-19C9-415A-8153-E38519510814}"/>
              </a:ext>
            </a:extLst>
          </p:cNvPr>
          <p:cNvSpPr txBox="1"/>
          <p:nvPr/>
        </p:nvSpPr>
        <p:spPr>
          <a:xfrm>
            <a:off x="4859674" y="3211019"/>
            <a:ext cx="972000" cy="1214041"/>
          </a:xfrm>
          <a:prstGeom prst="rect">
            <a:avLst/>
          </a:prstGeom>
        </p:spPr>
        <p:txBody>
          <a:bodyPr wrap="square" lIns="72000" tIns="72000" rIns="72000" bIns="0" rtlCol="0">
            <a:spAutoFit/>
          </a:bodyPr>
          <a:lstStyle/>
          <a:p>
            <a:pPr defTabSz="685142">
              <a:defRPr/>
            </a:pPr>
            <a:r>
              <a:rPr lang="en-US" sz="700" dirty="0">
                <a:solidFill>
                  <a:schemeClr val="bg1"/>
                </a:solidFill>
                <a:latin typeface="+mj-lt"/>
              </a:rPr>
              <a:t>HPE Complete Program</a:t>
            </a:r>
          </a:p>
          <a:p>
            <a:pPr defTabSz="685142">
              <a:spcBef>
                <a:spcPts val="450"/>
              </a:spcBef>
              <a:defRPr/>
            </a:pPr>
            <a:r>
              <a:rPr lang="en-US" sz="700" dirty="0">
                <a:solidFill>
                  <a:schemeClr val="bg1"/>
                </a:solidFill>
                <a:latin typeface="+mj-lt"/>
              </a:rPr>
              <a:t>HPE resells Veeam products to complement and complete HPE solution areas with the added reliability of interoperability assurance.</a:t>
            </a:r>
          </a:p>
        </p:txBody>
      </p:sp>
      <p:sp>
        <p:nvSpPr>
          <p:cNvPr id="52" name="TextBox 51">
            <a:extLst>
              <a:ext uri="{FF2B5EF4-FFF2-40B4-BE49-F238E27FC236}">
                <a16:creationId xmlns:a16="http://schemas.microsoft.com/office/drawing/2014/main" id="{23B98F23-5EE7-4551-91C7-2866732E649D}"/>
              </a:ext>
            </a:extLst>
          </p:cNvPr>
          <p:cNvSpPr txBox="1"/>
          <p:nvPr/>
        </p:nvSpPr>
        <p:spPr>
          <a:xfrm>
            <a:off x="4859674" y="2880478"/>
            <a:ext cx="635110" cy="369332"/>
          </a:xfrm>
          <a:prstGeom prst="rect">
            <a:avLst/>
          </a:prstGeom>
        </p:spPr>
        <p:txBody>
          <a:bodyPr wrap="none" rtlCol="0">
            <a:spAutoFit/>
          </a:bodyPr>
          <a:lstStyle/>
          <a:p>
            <a:pPr>
              <a:defRPr/>
            </a:pPr>
            <a:r>
              <a:rPr lang="en-US" sz="900" dirty="0">
                <a:solidFill>
                  <a:srgbClr val="00E296"/>
                </a:solidFill>
                <a:latin typeface="+mj-lt"/>
              </a:rPr>
              <a:t>2017</a:t>
            </a:r>
          </a:p>
          <a:p>
            <a:pPr>
              <a:defRPr/>
            </a:pPr>
            <a:r>
              <a:rPr lang="en-US" sz="900" dirty="0">
                <a:solidFill>
                  <a:srgbClr val="00E296"/>
                </a:solidFill>
                <a:latin typeface="+mj-lt"/>
              </a:rPr>
              <a:t>Reselling</a:t>
            </a:r>
          </a:p>
        </p:txBody>
      </p:sp>
      <p:sp>
        <p:nvSpPr>
          <p:cNvPr id="54" name="TextBox 53">
            <a:extLst>
              <a:ext uri="{FF2B5EF4-FFF2-40B4-BE49-F238E27FC236}">
                <a16:creationId xmlns:a16="http://schemas.microsoft.com/office/drawing/2014/main" id="{5DFA6C34-F033-4F7E-BFEE-AA2133276952}"/>
              </a:ext>
            </a:extLst>
          </p:cNvPr>
          <p:cNvSpPr txBox="1"/>
          <p:nvPr/>
        </p:nvSpPr>
        <p:spPr>
          <a:xfrm>
            <a:off x="5589059" y="1555022"/>
            <a:ext cx="1179820" cy="719034"/>
          </a:xfrm>
          <a:prstGeom prst="rect">
            <a:avLst/>
          </a:prstGeom>
        </p:spPr>
        <p:txBody>
          <a:bodyPr wrap="square" lIns="72000" tIns="72000" rIns="72000" bIns="0" rtlCol="0">
            <a:spAutoFit/>
          </a:bodyPr>
          <a:lstStyle/>
          <a:p>
            <a:pPr defTabSz="685142">
              <a:defRPr/>
            </a:pPr>
            <a:r>
              <a:rPr lang="en-US" sz="700" b="1" dirty="0">
                <a:solidFill>
                  <a:schemeClr val="bg1"/>
                </a:solidFill>
                <a:latin typeface="+mj-lt"/>
              </a:rPr>
              <a:t>HPE chooses Veeam as one of four Global Strategic Alliances </a:t>
            </a:r>
            <a:r>
              <a:rPr lang="en-US" sz="700" dirty="0">
                <a:solidFill>
                  <a:schemeClr val="bg1"/>
                </a:solidFill>
                <a:latin typeface="+mj-lt"/>
              </a:rPr>
              <a:t>to deliver unique capabilities for Cloud Data Management. </a:t>
            </a:r>
          </a:p>
        </p:txBody>
      </p:sp>
      <p:sp>
        <p:nvSpPr>
          <p:cNvPr id="55" name="Oval 54">
            <a:extLst>
              <a:ext uri="{FF2B5EF4-FFF2-40B4-BE49-F238E27FC236}">
                <a16:creationId xmlns:a16="http://schemas.microsoft.com/office/drawing/2014/main" id="{9C96026C-52C4-4912-93BA-0C4F437BC565}"/>
              </a:ext>
            </a:extLst>
          </p:cNvPr>
          <p:cNvSpPr>
            <a:spLocks noChangeAspect="1"/>
          </p:cNvSpPr>
          <p:nvPr/>
        </p:nvSpPr>
        <p:spPr bwMode="auto">
          <a:xfrm>
            <a:off x="5682233" y="2570466"/>
            <a:ext cx="81000" cy="81000"/>
          </a:xfrm>
          <a:prstGeom prst="ellipse">
            <a:avLst/>
          </a:prstGeom>
          <a:solidFill>
            <a:schemeClr val="bg1"/>
          </a:solidFill>
          <a:ln w="31750">
            <a:solidFill>
              <a:srgbClr val="00E296"/>
            </a:solidFill>
            <a:headEnd type="none" w="med" len="med"/>
            <a:tailEnd type="none" w="med" len="med"/>
          </a:ln>
          <a:effectLst>
            <a:glow rad="50800">
              <a:srgbClr val="00E296">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800" dirty="0" err="1">
              <a:solidFill>
                <a:schemeClr val="bg1"/>
              </a:solidFill>
              <a:latin typeface="+mj-lt"/>
              <a:ea typeface="Tahoma" panose="020B0604030504040204" pitchFamily="34" charset="0"/>
              <a:cs typeface="Tahoma" panose="020B0604030504040204" pitchFamily="34" charset="0"/>
            </a:endParaRPr>
          </a:p>
        </p:txBody>
      </p:sp>
      <p:sp>
        <p:nvSpPr>
          <p:cNvPr id="57" name="TextBox 56">
            <a:extLst>
              <a:ext uri="{FF2B5EF4-FFF2-40B4-BE49-F238E27FC236}">
                <a16:creationId xmlns:a16="http://schemas.microsoft.com/office/drawing/2014/main" id="{766ADAD6-43BD-4B43-8DED-989F3FDC9562}"/>
              </a:ext>
            </a:extLst>
          </p:cNvPr>
          <p:cNvSpPr txBox="1"/>
          <p:nvPr/>
        </p:nvSpPr>
        <p:spPr>
          <a:xfrm>
            <a:off x="5589058" y="1213981"/>
            <a:ext cx="1406154" cy="369332"/>
          </a:xfrm>
          <a:prstGeom prst="rect">
            <a:avLst/>
          </a:prstGeom>
        </p:spPr>
        <p:txBody>
          <a:bodyPr wrap="none" rtlCol="0">
            <a:spAutoFit/>
          </a:bodyPr>
          <a:lstStyle/>
          <a:p>
            <a:pPr>
              <a:defRPr/>
            </a:pPr>
            <a:r>
              <a:rPr lang="en-US" sz="900" dirty="0">
                <a:solidFill>
                  <a:srgbClr val="00E296"/>
                </a:solidFill>
                <a:latin typeface="+mj-lt"/>
              </a:rPr>
              <a:t>2018</a:t>
            </a:r>
          </a:p>
          <a:p>
            <a:pPr>
              <a:defRPr/>
            </a:pPr>
            <a:r>
              <a:rPr lang="en-US" sz="900" dirty="0">
                <a:solidFill>
                  <a:srgbClr val="00E296"/>
                </a:solidFill>
                <a:latin typeface="+mj-lt"/>
              </a:rPr>
              <a:t>Global Strategic Alliance</a:t>
            </a:r>
          </a:p>
        </p:txBody>
      </p:sp>
      <p:sp>
        <p:nvSpPr>
          <p:cNvPr id="3" name="Freeform: Shape 2">
            <a:extLst>
              <a:ext uri="{FF2B5EF4-FFF2-40B4-BE49-F238E27FC236}">
                <a16:creationId xmlns:a16="http://schemas.microsoft.com/office/drawing/2014/main" id="{A1E1EC6F-66F3-4689-9347-B7638162ECC6}"/>
              </a:ext>
            </a:extLst>
          </p:cNvPr>
          <p:cNvSpPr/>
          <p:nvPr/>
        </p:nvSpPr>
        <p:spPr bwMode="auto">
          <a:xfrm>
            <a:off x="617935" y="2653904"/>
            <a:ext cx="0" cy="221456"/>
          </a:xfrm>
          <a:custGeom>
            <a:avLst/>
            <a:gdLst>
              <a:gd name="connsiteX0" fmla="*/ 0 w 0"/>
              <a:gd name="connsiteY0" fmla="*/ 0 h 295275"/>
              <a:gd name="connsiteX1" fmla="*/ 0 w 0"/>
              <a:gd name="connsiteY1" fmla="*/ 295275 h 295275"/>
            </a:gdLst>
            <a:ahLst/>
            <a:cxnLst>
              <a:cxn ang="0">
                <a:pos x="connsiteX0" y="connsiteY0"/>
              </a:cxn>
              <a:cxn ang="0">
                <a:pos x="connsiteX1" y="connsiteY1"/>
              </a:cxn>
            </a:cxnLst>
            <a:rect l="l" t="t" r="r" b="b"/>
            <a:pathLst>
              <a:path h="295275">
                <a:moveTo>
                  <a:pt x="0" y="0"/>
                </a:moveTo>
                <a:lnTo>
                  <a:pt x="0" y="295275"/>
                </a:lnTo>
              </a:path>
            </a:pathLst>
          </a:custGeom>
          <a:noFill/>
          <a:ln w="19050">
            <a:gradFill>
              <a:gsLst>
                <a:gs pos="0">
                  <a:srgbClr val="00E296"/>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013">
              <a:latin typeface="+mj-lt"/>
            </a:endParaRPr>
          </a:p>
        </p:txBody>
      </p:sp>
      <p:sp>
        <p:nvSpPr>
          <p:cNvPr id="36" name="Freeform: Shape 35">
            <a:extLst>
              <a:ext uri="{FF2B5EF4-FFF2-40B4-BE49-F238E27FC236}">
                <a16:creationId xmlns:a16="http://schemas.microsoft.com/office/drawing/2014/main" id="{931844A6-6154-4A3A-96B9-5F3C13CDB36A}"/>
              </a:ext>
            </a:extLst>
          </p:cNvPr>
          <p:cNvSpPr/>
          <p:nvPr/>
        </p:nvSpPr>
        <p:spPr bwMode="auto">
          <a:xfrm>
            <a:off x="2063133" y="2653904"/>
            <a:ext cx="0" cy="221456"/>
          </a:xfrm>
          <a:custGeom>
            <a:avLst/>
            <a:gdLst>
              <a:gd name="connsiteX0" fmla="*/ 0 w 0"/>
              <a:gd name="connsiteY0" fmla="*/ 0 h 295275"/>
              <a:gd name="connsiteX1" fmla="*/ 0 w 0"/>
              <a:gd name="connsiteY1" fmla="*/ 295275 h 295275"/>
            </a:gdLst>
            <a:ahLst/>
            <a:cxnLst>
              <a:cxn ang="0">
                <a:pos x="connsiteX0" y="connsiteY0"/>
              </a:cxn>
              <a:cxn ang="0">
                <a:pos x="connsiteX1" y="connsiteY1"/>
              </a:cxn>
            </a:cxnLst>
            <a:rect l="l" t="t" r="r" b="b"/>
            <a:pathLst>
              <a:path h="295275">
                <a:moveTo>
                  <a:pt x="0" y="0"/>
                </a:moveTo>
                <a:lnTo>
                  <a:pt x="0" y="295275"/>
                </a:lnTo>
              </a:path>
            </a:pathLst>
          </a:custGeom>
          <a:noFill/>
          <a:ln w="19050">
            <a:gradFill>
              <a:gsLst>
                <a:gs pos="0">
                  <a:srgbClr val="00E296"/>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013">
              <a:latin typeface="+mj-lt"/>
            </a:endParaRPr>
          </a:p>
        </p:txBody>
      </p:sp>
      <p:sp>
        <p:nvSpPr>
          <p:cNvPr id="40" name="Freeform: Shape 39">
            <a:extLst>
              <a:ext uri="{FF2B5EF4-FFF2-40B4-BE49-F238E27FC236}">
                <a16:creationId xmlns:a16="http://schemas.microsoft.com/office/drawing/2014/main" id="{A3008E12-8157-48AB-B9CB-FBE1920641CD}"/>
              </a:ext>
            </a:extLst>
          </p:cNvPr>
          <p:cNvSpPr/>
          <p:nvPr/>
        </p:nvSpPr>
        <p:spPr bwMode="auto">
          <a:xfrm>
            <a:off x="3327348" y="2653904"/>
            <a:ext cx="0" cy="221456"/>
          </a:xfrm>
          <a:custGeom>
            <a:avLst/>
            <a:gdLst>
              <a:gd name="connsiteX0" fmla="*/ 0 w 0"/>
              <a:gd name="connsiteY0" fmla="*/ 0 h 295275"/>
              <a:gd name="connsiteX1" fmla="*/ 0 w 0"/>
              <a:gd name="connsiteY1" fmla="*/ 295275 h 295275"/>
            </a:gdLst>
            <a:ahLst/>
            <a:cxnLst>
              <a:cxn ang="0">
                <a:pos x="connsiteX0" y="connsiteY0"/>
              </a:cxn>
              <a:cxn ang="0">
                <a:pos x="connsiteX1" y="connsiteY1"/>
              </a:cxn>
            </a:cxnLst>
            <a:rect l="l" t="t" r="r" b="b"/>
            <a:pathLst>
              <a:path h="295275">
                <a:moveTo>
                  <a:pt x="0" y="0"/>
                </a:moveTo>
                <a:lnTo>
                  <a:pt x="0" y="295275"/>
                </a:lnTo>
              </a:path>
            </a:pathLst>
          </a:custGeom>
          <a:noFill/>
          <a:ln w="19050">
            <a:gradFill>
              <a:gsLst>
                <a:gs pos="0">
                  <a:srgbClr val="00E296"/>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013">
              <a:latin typeface="+mj-lt"/>
            </a:endParaRPr>
          </a:p>
        </p:txBody>
      </p:sp>
      <p:sp>
        <p:nvSpPr>
          <p:cNvPr id="43" name="Freeform: Shape 42">
            <a:extLst>
              <a:ext uri="{FF2B5EF4-FFF2-40B4-BE49-F238E27FC236}">
                <a16:creationId xmlns:a16="http://schemas.microsoft.com/office/drawing/2014/main" id="{572B1513-CA72-4A97-AECB-406D675803D3}"/>
              </a:ext>
            </a:extLst>
          </p:cNvPr>
          <p:cNvSpPr/>
          <p:nvPr/>
        </p:nvSpPr>
        <p:spPr bwMode="auto">
          <a:xfrm>
            <a:off x="4998860" y="2653904"/>
            <a:ext cx="0" cy="221456"/>
          </a:xfrm>
          <a:custGeom>
            <a:avLst/>
            <a:gdLst>
              <a:gd name="connsiteX0" fmla="*/ 0 w 0"/>
              <a:gd name="connsiteY0" fmla="*/ 0 h 295275"/>
              <a:gd name="connsiteX1" fmla="*/ 0 w 0"/>
              <a:gd name="connsiteY1" fmla="*/ 295275 h 295275"/>
            </a:gdLst>
            <a:ahLst/>
            <a:cxnLst>
              <a:cxn ang="0">
                <a:pos x="connsiteX0" y="connsiteY0"/>
              </a:cxn>
              <a:cxn ang="0">
                <a:pos x="connsiteX1" y="connsiteY1"/>
              </a:cxn>
            </a:cxnLst>
            <a:rect l="l" t="t" r="r" b="b"/>
            <a:pathLst>
              <a:path h="295275">
                <a:moveTo>
                  <a:pt x="0" y="0"/>
                </a:moveTo>
                <a:lnTo>
                  <a:pt x="0" y="295275"/>
                </a:lnTo>
              </a:path>
            </a:pathLst>
          </a:custGeom>
          <a:noFill/>
          <a:ln w="19050">
            <a:gradFill>
              <a:gsLst>
                <a:gs pos="0">
                  <a:srgbClr val="00E296"/>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013">
              <a:latin typeface="+mj-lt"/>
            </a:endParaRPr>
          </a:p>
        </p:txBody>
      </p:sp>
      <p:sp>
        <p:nvSpPr>
          <p:cNvPr id="44" name="Freeform: Shape 43">
            <a:extLst>
              <a:ext uri="{FF2B5EF4-FFF2-40B4-BE49-F238E27FC236}">
                <a16:creationId xmlns:a16="http://schemas.microsoft.com/office/drawing/2014/main" id="{61CD98E1-AC38-4A7F-9F07-C991DF754D02}"/>
              </a:ext>
            </a:extLst>
          </p:cNvPr>
          <p:cNvSpPr/>
          <p:nvPr/>
        </p:nvSpPr>
        <p:spPr bwMode="auto">
          <a:xfrm>
            <a:off x="6841350" y="2653904"/>
            <a:ext cx="0" cy="221456"/>
          </a:xfrm>
          <a:custGeom>
            <a:avLst/>
            <a:gdLst>
              <a:gd name="connsiteX0" fmla="*/ 0 w 0"/>
              <a:gd name="connsiteY0" fmla="*/ 0 h 295275"/>
              <a:gd name="connsiteX1" fmla="*/ 0 w 0"/>
              <a:gd name="connsiteY1" fmla="*/ 295275 h 295275"/>
            </a:gdLst>
            <a:ahLst/>
            <a:cxnLst>
              <a:cxn ang="0">
                <a:pos x="connsiteX0" y="connsiteY0"/>
              </a:cxn>
              <a:cxn ang="0">
                <a:pos x="connsiteX1" y="connsiteY1"/>
              </a:cxn>
            </a:cxnLst>
            <a:rect l="l" t="t" r="r" b="b"/>
            <a:pathLst>
              <a:path h="295275">
                <a:moveTo>
                  <a:pt x="0" y="0"/>
                </a:moveTo>
                <a:lnTo>
                  <a:pt x="0" y="295275"/>
                </a:lnTo>
              </a:path>
            </a:pathLst>
          </a:custGeom>
          <a:noFill/>
          <a:ln w="19050">
            <a:gradFill>
              <a:gsLst>
                <a:gs pos="0">
                  <a:srgbClr val="00E296"/>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013">
              <a:latin typeface="+mj-lt"/>
            </a:endParaRPr>
          </a:p>
        </p:txBody>
      </p:sp>
      <p:sp>
        <p:nvSpPr>
          <p:cNvPr id="56" name="Oval 55">
            <a:extLst>
              <a:ext uri="{FF2B5EF4-FFF2-40B4-BE49-F238E27FC236}">
                <a16:creationId xmlns:a16="http://schemas.microsoft.com/office/drawing/2014/main" id="{236CBA4F-CA44-4B66-9D3C-0CD8C9C45505}"/>
              </a:ext>
            </a:extLst>
          </p:cNvPr>
          <p:cNvSpPr>
            <a:spLocks noChangeAspect="1"/>
          </p:cNvSpPr>
          <p:nvPr/>
        </p:nvSpPr>
        <p:spPr bwMode="auto">
          <a:xfrm>
            <a:off x="1293143" y="2570466"/>
            <a:ext cx="81000" cy="81000"/>
          </a:xfrm>
          <a:prstGeom prst="ellipse">
            <a:avLst/>
          </a:prstGeom>
          <a:solidFill>
            <a:schemeClr val="bg1"/>
          </a:solidFill>
          <a:ln w="31750">
            <a:solidFill>
              <a:srgbClr val="00E296"/>
            </a:solidFill>
            <a:headEnd type="none" w="med" len="med"/>
            <a:tailEnd type="none" w="med" len="med"/>
          </a:ln>
          <a:effectLst>
            <a:glow rad="50800">
              <a:srgbClr val="00E296">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800" dirty="0" err="1">
              <a:solidFill>
                <a:schemeClr val="bg1"/>
              </a:solidFill>
              <a:latin typeface="+mj-lt"/>
              <a:ea typeface="Tahoma" panose="020B0604030504040204" pitchFamily="34" charset="0"/>
              <a:cs typeface="Tahoma" panose="020B0604030504040204" pitchFamily="34" charset="0"/>
            </a:endParaRPr>
          </a:p>
        </p:txBody>
      </p:sp>
      <p:sp>
        <p:nvSpPr>
          <p:cNvPr id="104" name="Oval 103">
            <a:extLst>
              <a:ext uri="{FF2B5EF4-FFF2-40B4-BE49-F238E27FC236}">
                <a16:creationId xmlns:a16="http://schemas.microsoft.com/office/drawing/2014/main" id="{0B035302-4FE2-42D8-9E33-2ABFD374DE3B}"/>
              </a:ext>
            </a:extLst>
          </p:cNvPr>
          <p:cNvSpPr>
            <a:spLocks noChangeAspect="1"/>
          </p:cNvSpPr>
          <p:nvPr/>
        </p:nvSpPr>
        <p:spPr bwMode="auto">
          <a:xfrm>
            <a:off x="2022633" y="2570466"/>
            <a:ext cx="81000" cy="81000"/>
          </a:xfrm>
          <a:prstGeom prst="ellipse">
            <a:avLst/>
          </a:prstGeom>
          <a:solidFill>
            <a:schemeClr val="bg1"/>
          </a:solidFill>
          <a:ln w="31750">
            <a:solidFill>
              <a:srgbClr val="00E296"/>
            </a:solidFill>
            <a:headEnd type="none" w="med" len="med"/>
            <a:tailEnd type="none" w="med" len="med"/>
          </a:ln>
          <a:effectLst>
            <a:glow rad="50800">
              <a:srgbClr val="00E296">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800" dirty="0" err="1">
              <a:solidFill>
                <a:schemeClr val="bg1"/>
              </a:solidFill>
              <a:latin typeface="+mj-lt"/>
              <a:ea typeface="Tahoma" panose="020B0604030504040204" pitchFamily="34" charset="0"/>
              <a:cs typeface="Tahoma" panose="020B0604030504040204" pitchFamily="34" charset="0"/>
            </a:endParaRPr>
          </a:p>
        </p:txBody>
      </p:sp>
      <p:sp>
        <p:nvSpPr>
          <p:cNvPr id="107" name="Oval 106">
            <a:extLst>
              <a:ext uri="{FF2B5EF4-FFF2-40B4-BE49-F238E27FC236}">
                <a16:creationId xmlns:a16="http://schemas.microsoft.com/office/drawing/2014/main" id="{60CBB777-9A6B-4282-BF12-E80849B9235A}"/>
              </a:ext>
            </a:extLst>
          </p:cNvPr>
          <p:cNvSpPr>
            <a:spLocks noChangeAspect="1"/>
          </p:cNvSpPr>
          <p:nvPr/>
        </p:nvSpPr>
        <p:spPr bwMode="auto">
          <a:xfrm>
            <a:off x="2636259" y="2570466"/>
            <a:ext cx="81000" cy="81000"/>
          </a:xfrm>
          <a:prstGeom prst="ellipse">
            <a:avLst/>
          </a:prstGeom>
          <a:solidFill>
            <a:schemeClr val="bg1"/>
          </a:solidFill>
          <a:ln w="31750">
            <a:solidFill>
              <a:srgbClr val="00E296"/>
            </a:solidFill>
            <a:headEnd type="none" w="med" len="med"/>
            <a:tailEnd type="none" w="med" len="med"/>
          </a:ln>
          <a:effectLst>
            <a:glow rad="50800">
              <a:srgbClr val="00E296">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800" dirty="0" err="1">
              <a:solidFill>
                <a:schemeClr val="bg1"/>
              </a:solidFill>
              <a:latin typeface="+mj-lt"/>
              <a:ea typeface="Tahoma" panose="020B0604030504040204" pitchFamily="34" charset="0"/>
              <a:cs typeface="Tahoma" panose="020B0604030504040204" pitchFamily="34" charset="0"/>
            </a:endParaRPr>
          </a:p>
        </p:txBody>
      </p:sp>
      <p:sp>
        <p:nvSpPr>
          <p:cNvPr id="110" name="Oval 109">
            <a:extLst>
              <a:ext uri="{FF2B5EF4-FFF2-40B4-BE49-F238E27FC236}">
                <a16:creationId xmlns:a16="http://schemas.microsoft.com/office/drawing/2014/main" id="{4A164175-504B-4128-B765-99D37B119923}"/>
              </a:ext>
            </a:extLst>
          </p:cNvPr>
          <p:cNvSpPr>
            <a:spLocks noChangeAspect="1"/>
          </p:cNvSpPr>
          <p:nvPr/>
        </p:nvSpPr>
        <p:spPr bwMode="auto">
          <a:xfrm>
            <a:off x="3286848" y="2570466"/>
            <a:ext cx="81000" cy="81000"/>
          </a:xfrm>
          <a:prstGeom prst="ellipse">
            <a:avLst/>
          </a:prstGeom>
          <a:solidFill>
            <a:schemeClr val="bg1"/>
          </a:solidFill>
          <a:ln w="31750">
            <a:solidFill>
              <a:srgbClr val="00E296"/>
            </a:solidFill>
            <a:headEnd type="none" w="med" len="med"/>
            <a:tailEnd type="none" w="med" len="med"/>
          </a:ln>
          <a:effectLst>
            <a:glow rad="50800">
              <a:srgbClr val="00E296">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800" dirty="0" err="1">
              <a:solidFill>
                <a:schemeClr val="bg1"/>
              </a:solidFill>
              <a:latin typeface="+mj-lt"/>
              <a:ea typeface="Tahoma" panose="020B0604030504040204" pitchFamily="34" charset="0"/>
              <a:cs typeface="Tahoma" panose="020B0604030504040204" pitchFamily="34" charset="0"/>
            </a:endParaRPr>
          </a:p>
        </p:txBody>
      </p:sp>
      <p:sp>
        <p:nvSpPr>
          <p:cNvPr id="118" name="Oval 117">
            <a:extLst>
              <a:ext uri="{FF2B5EF4-FFF2-40B4-BE49-F238E27FC236}">
                <a16:creationId xmlns:a16="http://schemas.microsoft.com/office/drawing/2014/main" id="{39AAC1F7-F255-4141-93A1-0BBEC41E645D}"/>
              </a:ext>
            </a:extLst>
          </p:cNvPr>
          <p:cNvSpPr>
            <a:spLocks noChangeAspect="1"/>
          </p:cNvSpPr>
          <p:nvPr/>
        </p:nvSpPr>
        <p:spPr bwMode="auto">
          <a:xfrm>
            <a:off x="4171391" y="2570466"/>
            <a:ext cx="81000" cy="81000"/>
          </a:xfrm>
          <a:prstGeom prst="ellipse">
            <a:avLst/>
          </a:prstGeom>
          <a:solidFill>
            <a:schemeClr val="bg1"/>
          </a:solidFill>
          <a:ln w="31750">
            <a:solidFill>
              <a:srgbClr val="00E296"/>
            </a:solidFill>
            <a:headEnd type="none" w="med" len="med"/>
            <a:tailEnd type="none" w="med" len="med"/>
          </a:ln>
          <a:effectLst>
            <a:glow rad="50800">
              <a:srgbClr val="00E296">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800" dirty="0" err="1">
              <a:solidFill>
                <a:schemeClr val="bg1"/>
              </a:solidFill>
              <a:latin typeface="+mj-lt"/>
              <a:ea typeface="Tahoma" panose="020B0604030504040204" pitchFamily="34" charset="0"/>
              <a:cs typeface="Tahoma" panose="020B0604030504040204" pitchFamily="34" charset="0"/>
            </a:endParaRPr>
          </a:p>
        </p:txBody>
      </p:sp>
      <p:sp>
        <p:nvSpPr>
          <p:cNvPr id="119" name="Oval 118">
            <a:extLst>
              <a:ext uri="{FF2B5EF4-FFF2-40B4-BE49-F238E27FC236}">
                <a16:creationId xmlns:a16="http://schemas.microsoft.com/office/drawing/2014/main" id="{80606CCD-133F-4A5B-90F5-5A8185691B5D}"/>
              </a:ext>
            </a:extLst>
          </p:cNvPr>
          <p:cNvSpPr>
            <a:spLocks noChangeAspect="1"/>
          </p:cNvSpPr>
          <p:nvPr/>
        </p:nvSpPr>
        <p:spPr bwMode="auto">
          <a:xfrm>
            <a:off x="6800850" y="2570466"/>
            <a:ext cx="81000" cy="81000"/>
          </a:xfrm>
          <a:prstGeom prst="ellipse">
            <a:avLst/>
          </a:prstGeom>
          <a:solidFill>
            <a:schemeClr val="bg1"/>
          </a:solidFill>
          <a:ln w="31750">
            <a:solidFill>
              <a:srgbClr val="00E296"/>
            </a:solidFill>
            <a:headEnd type="none" w="med" len="med"/>
            <a:tailEnd type="none" w="med" len="med"/>
          </a:ln>
          <a:effectLst>
            <a:glow rad="50800">
              <a:srgbClr val="00E296">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800" dirty="0" err="1">
              <a:solidFill>
                <a:schemeClr val="bg1"/>
              </a:solidFill>
              <a:latin typeface="+mj-lt"/>
              <a:ea typeface="Tahoma" panose="020B0604030504040204" pitchFamily="34" charset="0"/>
              <a:cs typeface="Tahoma" panose="020B0604030504040204" pitchFamily="34" charset="0"/>
            </a:endParaRPr>
          </a:p>
        </p:txBody>
      </p:sp>
      <p:sp>
        <p:nvSpPr>
          <p:cNvPr id="120" name="Oval 119">
            <a:extLst>
              <a:ext uri="{FF2B5EF4-FFF2-40B4-BE49-F238E27FC236}">
                <a16:creationId xmlns:a16="http://schemas.microsoft.com/office/drawing/2014/main" id="{85B59128-3A04-4731-87BC-975A60348456}"/>
              </a:ext>
            </a:extLst>
          </p:cNvPr>
          <p:cNvSpPr>
            <a:spLocks noChangeAspect="1"/>
          </p:cNvSpPr>
          <p:nvPr/>
        </p:nvSpPr>
        <p:spPr bwMode="auto">
          <a:xfrm>
            <a:off x="7600950" y="2570466"/>
            <a:ext cx="81000" cy="81000"/>
          </a:xfrm>
          <a:prstGeom prst="ellipse">
            <a:avLst/>
          </a:prstGeom>
          <a:solidFill>
            <a:schemeClr val="bg1"/>
          </a:solidFill>
          <a:ln w="31750">
            <a:solidFill>
              <a:srgbClr val="00E296"/>
            </a:solidFill>
            <a:headEnd type="none" w="med" len="med"/>
            <a:tailEnd type="none" w="med" len="med"/>
          </a:ln>
          <a:effectLst>
            <a:glow rad="50800">
              <a:srgbClr val="00E296">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defRPr/>
            </a:pPr>
            <a:endParaRPr lang="en-US" sz="1800" dirty="0" err="1">
              <a:solidFill>
                <a:schemeClr val="bg1"/>
              </a:solidFill>
              <a:latin typeface="+mj-lt"/>
              <a:ea typeface="Tahoma" panose="020B0604030504040204" pitchFamily="34" charset="0"/>
              <a:cs typeface="Tahoma" panose="020B0604030504040204" pitchFamily="34" charset="0"/>
            </a:endParaRPr>
          </a:p>
        </p:txBody>
      </p:sp>
      <p:sp>
        <p:nvSpPr>
          <p:cNvPr id="45" name="Freeform: Shape 44">
            <a:extLst>
              <a:ext uri="{FF2B5EF4-FFF2-40B4-BE49-F238E27FC236}">
                <a16:creationId xmlns:a16="http://schemas.microsoft.com/office/drawing/2014/main" id="{44447EBB-26B3-47D7-99F6-CB9EA54A4C2C}"/>
              </a:ext>
            </a:extLst>
          </p:cNvPr>
          <p:cNvSpPr/>
          <p:nvPr/>
        </p:nvSpPr>
        <p:spPr bwMode="auto">
          <a:xfrm rot="10800000">
            <a:off x="1333643" y="2349010"/>
            <a:ext cx="0" cy="221456"/>
          </a:xfrm>
          <a:custGeom>
            <a:avLst/>
            <a:gdLst>
              <a:gd name="connsiteX0" fmla="*/ 0 w 0"/>
              <a:gd name="connsiteY0" fmla="*/ 0 h 295275"/>
              <a:gd name="connsiteX1" fmla="*/ 0 w 0"/>
              <a:gd name="connsiteY1" fmla="*/ 295275 h 295275"/>
            </a:gdLst>
            <a:ahLst/>
            <a:cxnLst>
              <a:cxn ang="0">
                <a:pos x="connsiteX0" y="connsiteY0"/>
              </a:cxn>
              <a:cxn ang="0">
                <a:pos x="connsiteX1" y="connsiteY1"/>
              </a:cxn>
            </a:cxnLst>
            <a:rect l="l" t="t" r="r" b="b"/>
            <a:pathLst>
              <a:path h="295275">
                <a:moveTo>
                  <a:pt x="0" y="0"/>
                </a:moveTo>
                <a:lnTo>
                  <a:pt x="0" y="295275"/>
                </a:lnTo>
              </a:path>
            </a:pathLst>
          </a:custGeom>
          <a:noFill/>
          <a:ln w="19050">
            <a:gradFill>
              <a:gsLst>
                <a:gs pos="0">
                  <a:srgbClr val="00E296"/>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013">
              <a:latin typeface="+mj-lt"/>
            </a:endParaRPr>
          </a:p>
        </p:txBody>
      </p:sp>
      <p:sp>
        <p:nvSpPr>
          <p:cNvPr id="46" name="Freeform: Shape 45">
            <a:extLst>
              <a:ext uri="{FF2B5EF4-FFF2-40B4-BE49-F238E27FC236}">
                <a16:creationId xmlns:a16="http://schemas.microsoft.com/office/drawing/2014/main" id="{6A0D74A8-CAEB-439D-AE19-65074DA46501}"/>
              </a:ext>
            </a:extLst>
          </p:cNvPr>
          <p:cNvSpPr/>
          <p:nvPr/>
        </p:nvSpPr>
        <p:spPr bwMode="auto">
          <a:xfrm rot="10800000">
            <a:off x="2676759" y="2349010"/>
            <a:ext cx="0" cy="221456"/>
          </a:xfrm>
          <a:custGeom>
            <a:avLst/>
            <a:gdLst>
              <a:gd name="connsiteX0" fmla="*/ 0 w 0"/>
              <a:gd name="connsiteY0" fmla="*/ 0 h 295275"/>
              <a:gd name="connsiteX1" fmla="*/ 0 w 0"/>
              <a:gd name="connsiteY1" fmla="*/ 295275 h 295275"/>
            </a:gdLst>
            <a:ahLst/>
            <a:cxnLst>
              <a:cxn ang="0">
                <a:pos x="connsiteX0" y="connsiteY0"/>
              </a:cxn>
              <a:cxn ang="0">
                <a:pos x="connsiteX1" y="connsiteY1"/>
              </a:cxn>
            </a:cxnLst>
            <a:rect l="l" t="t" r="r" b="b"/>
            <a:pathLst>
              <a:path h="295275">
                <a:moveTo>
                  <a:pt x="0" y="0"/>
                </a:moveTo>
                <a:lnTo>
                  <a:pt x="0" y="295275"/>
                </a:lnTo>
              </a:path>
            </a:pathLst>
          </a:custGeom>
          <a:noFill/>
          <a:ln w="19050">
            <a:gradFill>
              <a:gsLst>
                <a:gs pos="0">
                  <a:srgbClr val="00E296"/>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013">
              <a:latin typeface="+mj-lt"/>
            </a:endParaRPr>
          </a:p>
        </p:txBody>
      </p:sp>
      <p:sp>
        <p:nvSpPr>
          <p:cNvPr id="47" name="Freeform: Shape 46">
            <a:extLst>
              <a:ext uri="{FF2B5EF4-FFF2-40B4-BE49-F238E27FC236}">
                <a16:creationId xmlns:a16="http://schemas.microsoft.com/office/drawing/2014/main" id="{59E25F71-C619-4ECF-BB1F-E219616F3D44}"/>
              </a:ext>
            </a:extLst>
          </p:cNvPr>
          <p:cNvSpPr/>
          <p:nvPr/>
        </p:nvSpPr>
        <p:spPr bwMode="auto">
          <a:xfrm rot="10800000">
            <a:off x="4211891" y="2349010"/>
            <a:ext cx="0" cy="221456"/>
          </a:xfrm>
          <a:custGeom>
            <a:avLst/>
            <a:gdLst>
              <a:gd name="connsiteX0" fmla="*/ 0 w 0"/>
              <a:gd name="connsiteY0" fmla="*/ 0 h 295275"/>
              <a:gd name="connsiteX1" fmla="*/ 0 w 0"/>
              <a:gd name="connsiteY1" fmla="*/ 295275 h 295275"/>
            </a:gdLst>
            <a:ahLst/>
            <a:cxnLst>
              <a:cxn ang="0">
                <a:pos x="connsiteX0" y="connsiteY0"/>
              </a:cxn>
              <a:cxn ang="0">
                <a:pos x="connsiteX1" y="connsiteY1"/>
              </a:cxn>
            </a:cxnLst>
            <a:rect l="l" t="t" r="r" b="b"/>
            <a:pathLst>
              <a:path h="295275">
                <a:moveTo>
                  <a:pt x="0" y="0"/>
                </a:moveTo>
                <a:lnTo>
                  <a:pt x="0" y="295275"/>
                </a:lnTo>
              </a:path>
            </a:pathLst>
          </a:custGeom>
          <a:noFill/>
          <a:ln w="19050">
            <a:gradFill>
              <a:gsLst>
                <a:gs pos="0">
                  <a:srgbClr val="00E296"/>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013">
              <a:latin typeface="+mj-lt"/>
            </a:endParaRPr>
          </a:p>
        </p:txBody>
      </p:sp>
      <p:sp>
        <p:nvSpPr>
          <p:cNvPr id="48" name="Freeform: Shape 47">
            <a:extLst>
              <a:ext uri="{FF2B5EF4-FFF2-40B4-BE49-F238E27FC236}">
                <a16:creationId xmlns:a16="http://schemas.microsoft.com/office/drawing/2014/main" id="{3B673C28-E43F-4F5E-BD30-26EBD53F6C00}"/>
              </a:ext>
            </a:extLst>
          </p:cNvPr>
          <p:cNvSpPr/>
          <p:nvPr/>
        </p:nvSpPr>
        <p:spPr bwMode="auto">
          <a:xfrm rot="10800000">
            <a:off x="5722732" y="2349010"/>
            <a:ext cx="0" cy="221456"/>
          </a:xfrm>
          <a:custGeom>
            <a:avLst/>
            <a:gdLst>
              <a:gd name="connsiteX0" fmla="*/ 0 w 0"/>
              <a:gd name="connsiteY0" fmla="*/ 0 h 295275"/>
              <a:gd name="connsiteX1" fmla="*/ 0 w 0"/>
              <a:gd name="connsiteY1" fmla="*/ 295275 h 295275"/>
            </a:gdLst>
            <a:ahLst/>
            <a:cxnLst>
              <a:cxn ang="0">
                <a:pos x="connsiteX0" y="connsiteY0"/>
              </a:cxn>
              <a:cxn ang="0">
                <a:pos x="connsiteX1" y="connsiteY1"/>
              </a:cxn>
            </a:cxnLst>
            <a:rect l="l" t="t" r="r" b="b"/>
            <a:pathLst>
              <a:path h="295275">
                <a:moveTo>
                  <a:pt x="0" y="0"/>
                </a:moveTo>
                <a:lnTo>
                  <a:pt x="0" y="295275"/>
                </a:lnTo>
              </a:path>
            </a:pathLst>
          </a:custGeom>
          <a:noFill/>
          <a:ln w="19050">
            <a:gradFill>
              <a:gsLst>
                <a:gs pos="0">
                  <a:srgbClr val="00E296"/>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013">
              <a:latin typeface="+mj-lt"/>
            </a:endParaRPr>
          </a:p>
        </p:txBody>
      </p:sp>
      <p:sp>
        <p:nvSpPr>
          <p:cNvPr id="49" name="Freeform: Shape 48">
            <a:extLst>
              <a:ext uri="{FF2B5EF4-FFF2-40B4-BE49-F238E27FC236}">
                <a16:creationId xmlns:a16="http://schemas.microsoft.com/office/drawing/2014/main" id="{31CE23FB-1BED-474D-B92B-6D148168679D}"/>
              </a:ext>
            </a:extLst>
          </p:cNvPr>
          <p:cNvSpPr/>
          <p:nvPr/>
        </p:nvSpPr>
        <p:spPr bwMode="auto">
          <a:xfrm rot="10800000">
            <a:off x="7641450" y="2349010"/>
            <a:ext cx="0" cy="221456"/>
          </a:xfrm>
          <a:custGeom>
            <a:avLst/>
            <a:gdLst>
              <a:gd name="connsiteX0" fmla="*/ 0 w 0"/>
              <a:gd name="connsiteY0" fmla="*/ 0 h 295275"/>
              <a:gd name="connsiteX1" fmla="*/ 0 w 0"/>
              <a:gd name="connsiteY1" fmla="*/ 295275 h 295275"/>
            </a:gdLst>
            <a:ahLst/>
            <a:cxnLst>
              <a:cxn ang="0">
                <a:pos x="connsiteX0" y="connsiteY0"/>
              </a:cxn>
              <a:cxn ang="0">
                <a:pos x="connsiteX1" y="connsiteY1"/>
              </a:cxn>
            </a:cxnLst>
            <a:rect l="l" t="t" r="r" b="b"/>
            <a:pathLst>
              <a:path h="295275">
                <a:moveTo>
                  <a:pt x="0" y="0"/>
                </a:moveTo>
                <a:lnTo>
                  <a:pt x="0" y="295275"/>
                </a:lnTo>
              </a:path>
            </a:pathLst>
          </a:custGeom>
          <a:noFill/>
          <a:ln w="19050">
            <a:gradFill>
              <a:gsLst>
                <a:gs pos="0">
                  <a:srgbClr val="00E296"/>
                </a:gs>
                <a:gs pos="100000">
                  <a:srgbClr val="00E296">
                    <a:alpha val="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013">
              <a:latin typeface="+mj-lt"/>
            </a:endParaRPr>
          </a:p>
        </p:txBody>
      </p:sp>
    </p:spTree>
    <p:extLst>
      <p:ext uri="{BB962C8B-B14F-4D97-AF65-F5344CB8AC3E}">
        <p14:creationId xmlns:p14="http://schemas.microsoft.com/office/powerpoint/2010/main" val="8435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F3B7E5-0C40-44FB-95DE-4A8B21C478D4}"/>
              </a:ext>
            </a:extLst>
          </p:cNvPr>
          <p:cNvSpPr>
            <a:spLocks noGrp="1"/>
          </p:cNvSpPr>
          <p:nvPr>
            <p:ph type="title"/>
          </p:nvPr>
        </p:nvSpPr>
        <p:spPr>
          <a:xfrm>
            <a:off x="389436" y="171451"/>
            <a:ext cx="8363938" cy="369332"/>
          </a:xfrm>
        </p:spPr>
        <p:txBody>
          <a:bodyPr/>
          <a:lstStyle/>
          <a:p>
            <a:r>
              <a:rPr lang="en-US" sz="2400" dirty="0"/>
              <a:t>HPE and Kasten</a:t>
            </a:r>
          </a:p>
        </p:txBody>
      </p:sp>
      <p:sp>
        <p:nvSpPr>
          <p:cNvPr id="4" name="Text Placeholder 3">
            <a:extLst>
              <a:ext uri="{FF2B5EF4-FFF2-40B4-BE49-F238E27FC236}">
                <a16:creationId xmlns:a16="http://schemas.microsoft.com/office/drawing/2014/main" id="{576885F9-48E5-4173-9239-85E98AD5785B}"/>
              </a:ext>
            </a:extLst>
          </p:cNvPr>
          <p:cNvSpPr>
            <a:spLocks noGrp="1"/>
          </p:cNvSpPr>
          <p:nvPr>
            <p:ph type="body" sz="quarter" idx="10"/>
          </p:nvPr>
        </p:nvSpPr>
        <p:spPr/>
        <p:txBody>
          <a:bodyPr/>
          <a:lstStyle/>
          <a:p>
            <a:r>
              <a:rPr lang="en-US" sz="2000" dirty="0">
                <a:hlinkClick r:id="rId3"/>
              </a:rPr>
              <a:t>Kubernetes Backup and Recovery with HPE and Kasten by Veeam</a:t>
            </a: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hlinkClick r:id="rId4"/>
              </a:rPr>
              <a:t>https://youtu.be/bTHUlRBUcTM</a:t>
            </a:r>
            <a:endParaRPr lang="en-US" sz="2000" dirty="0"/>
          </a:p>
          <a:p>
            <a:endParaRPr lang="en-US" sz="2000" dirty="0"/>
          </a:p>
        </p:txBody>
      </p:sp>
      <p:pic>
        <p:nvPicPr>
          <p:cNvPr id="2" name="Picture 1">
            <a:extLst>
              <a:ext uri="{FF2B5EF4-FFF2-40B4-BE49-F238E27FC236}">
                <a16:creationId xmlns:a16="http://schemas.microsoft.com/office/drawing/2014/main" id="{9066EE27-5676-4073-9569-1D527B0B74AB}"/>
              </a:ext>
            </a:extLst>
          </p:cNvPr>
          <p:cNvPicPr>
            <a:picLocks noChangeAspect="1"/>
          </p:cNvPicPr>
          <p:nvPr/>
        </p:nvPicPr>
        <p:blipFill>
          <a:blip r:embed="rId5"/>
          <a:stretch>
            <a:fillRect/>
          </a:stretch>
        </p:blipFill>
        <p:spPr>
          <a:xfrm>
            <a:off x="389436" y="1480217"/>
            <a:ext cx="5678558" cy="2929415"/>
          </a:xfrm>
          <a:prstGeom prst="rect">
            <a:avLst/>
          </a:prstGeom>
        </p:spPr>
      </p:pic>
    </p:spTree>
    <p:extLst>
      <p:ext uri="{BB962C8B-B14F-4D97-AF65-F5344CB8AC3E}">
        <p14:creationId xmlns:p14="http://schemas.microsoft.com/office/powerpoint/2010/main" val="4817278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 name="Rectangle 115">
            <a:extLst>
              <a:ext uri="{FF2B5EF4-FFF2-40B4-BE49-F238E27FC236}">
                <a16:creationId xmlns:a16="http://schemas.microsoft.com/office/drawing/2014/main" id="{4A542D26-75A7-4C1E-A8F8-B13F48679DC3}"/>
              </a:ext>
            </a:extLst>
          </p:cNvPr>
          <p:cNvSpPr/>
          <p:nvPr/>
        </p:nvSpPr>
        <p:spPr bwMode="ltGray">
          <a:xfrm>
            <a:off x="0" y="2625685"/>
            <a:ext cx="9144000" cy="923042"/>
          </a:xfrm>
          <a:prstGeom prst="rect">
            <a:avLst/>
          </a:prstGeom>
          <a:gradFill>
            <a:gsLst>
              <a:gs pos="0">
                <a:schemeClr val="bg1">
                  <a:lumMod val="95000"/>
                  <a:alpha val="2000"/>
                </a:schemeClr>
              </a:gs>
              <a:gs pos="35000">
                <a:schemeClr val="bg1">
                  <a:lumMod val="95000"/>
                </a:scheme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Arial" panose="020B0604020202020204"/>
              <a:ea typeface="+mn-ea"/>
              <a:cs typeface="+mn-cs"/>
            </a:endParaRPr>
          </a:p>
        </p:txBody>
      </p:sp>
      <p:sp>
        <p:nvSpPr>
          <p:cNvPr id="115" name="Rectangle 114">
            <a:extLst>
              <a:ext uri="{FF2B5EF4-FFF2-40B4-BE49-F238E27FC236}">
                <a16:creationId xmlns:a16="http://schemas.microsoft.com/office/drawing/2014/main" id="{E6477445-226C-4839-A153-4F32C932F1A5}"/>
              </a:ext>
            </a:extLst>
          </p:cNvPr>
          <p:cNvSpPr/>
          <p:nvPr/>
        </p:nvSpPr>
        <p:spPr bwMode="ltGray">
          <a:xfrm>
            <a:off x="0" y="3169630"/>
            <a:ext cx="9144000" cy="1121423"/>
          </a:xfrm>
          <a:prstGeom prst="rect">
            <a:avLst/>
          </a:prstGeom>
          <a:solidFill>
            <a:schemeClr val="bg1">
              <a:lumMod val="9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Arial" panose="020B0604020202020204"/>
              <a:ea typeface="+mn-ea"/>
              <a:cs typeface="+mn-cs"/>
            </a:endParaRPr>
          </a:p>
        </p:txBody>
      </p:sp>
      <p:sp>
        <p:nvSpPr>
          <p:cNvPr id="92" name="Rectangle 91">
            <a:extLst>
              <a:ext uri="{FF2B5EF4-FFF2-40B4-BE49-F238E27FC236}">
                <a16:creationId xmlns:a16="http://schemas.microsoft.com/office/drawing/2014/main" id="{505660CC-048D-4BD5-B135-CD22818F4734}"/>
              </a:ext>
            </a:extLst>
          </p:cNvPr>
          <p:cNvSpPr/>
          <p:nvPr/>
        </p:nvSpPr>
        <p:spPr>
          <a:xfrm>
            <a:off x="0" y="3814025"/>
            <a:ext cx="9144000" cy="813453"/>
          </a:xfrm>
          <a:prstGeom prst="rect">
            <a:avLst/>
          </a:prstGeom>
          <a:solidFill>
            <a:srgbClr val="005F4B"/>
          </a:solidFill>
        </p:spPr>
        <p:txBody>
          <a:bodyPr wrap="square"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itle 1"/>
          <p:cNvSpPr>
            <a:spLocks noGrp="1"/>
          </p:cNvSpPr>
          <p:nvPr>
            <p:ph type="title"/>
          </p:nvPr>
        </p:nvSpPr>
        <p:spPr>
          <a:xfrm>
            <a:off x="386311" y="171451"/>
            <a:ext cx="8425225" cy="369332"/>
          </a:xfrm>
        </p:spPr>
        <p:txBody>
          <a:bodyPr/>
          <a:lstStyle/>
          <a:p>
            <a:r>
              <a:rPr lang="en-US" altLang="ko-KR" sz="2400" dirty="0"/>
              <a:t>HPE &amp; Veeam</a:t>
            </a:r>
            <a:r>
              <a:rPr lang="ko-KR" altLang="en-US" sz="2400" dirty="0"/>
              <a:t>의 포괄적인 가용성 제공</a:t>
            </a:r>
            <a:endParaRPr lang="en-US" sz="2400" dirty="0">
              <a:latin typeface="+mj-lt"/>
            </a:endParaRPr>
          </a:p>
        </p:txBody>
      </p:sp>
      <p:sp>
        <p:nvSpPr>
          <p:cNvPr id="117" name="TextBox 116"/>
          <p:cNvSpPr txBox="1"/>
          <p:nvPr/>
        </p:nvSpPr>
        <p:spPr>
          <a:xfrm>
            <a:off x="400051" y="3867473"/>
            <a:ext cx="8398050" cy="685800"/>
          </a:xfrm>
          <a:prstGeom prst="rect">
            <a:avLst/>
          </a:prstGeom>
        </p:spPr>
        <p:txBody>
          <a:bodyPr wrap="square" lIns="68580" tIns="68580" rIns="68580" bIns="0" rtlCol="0" anchor="ctr">
            <a:noAutofit/>
          </a:bodyPr>
          <a:lstStyle/>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Arial" panose="020B0604020202020204"/>
                <a:ea typeface="Arial" charset="0"/>
                <a:cs typeface="Arial" charset="0"/>
              </a:rPr>
              <a:t>HPE GreenLake</a:t>
            </a:r>
            <a:r>
              <a:rPr kumimoji="0" lang="ko-KR" altLang="en-US" sz="2400" b="0" i="0" u="none" strike="noStrike" kern="1200" cap="none" spc="0" normalizeH="0" baseline="0" noProof="0" dirty="0">
                <a:ln>
                  <a:noFill/>
                </a:ln>
                <a:solidFill>
                  <a:prstClr val="white"/>
                </a:solidFill>
                <a:effectLst/>
                <a:uLnTx/>
                <a:uFillTx/>
                <a:latin typeface="Arial" panose="020B0604020202020204"/>
                <a:ea typeface="Arial" charset="0"/>
                <a:cs typeface="Arial" charset="0"/>
              </a:rPr>
              <a:t>를 통한 서비스 형태의 </a:t>
            </a:r>
            <a:endParaRPr kumimoji="0" lang="en-US" altLang="ko-KR" sz="2400" b="0" i="0" u="none" strike="noStrike" kern="1200" cap="none" spc="0" normalizeH="0" baseline="0" noProof="0" dirty="0">
              <a:ln>
                <a:noFill/>
              </a:ln>
              <a:solidFill>
                <a:prstClr val="white"/>
              </a:solidFill>
              <a:effectLst/>
              <a:uLnTx/>
              <a:uFillTx/>
              <a:latin typeface="Arial" panose="020B0604020202020204"/>
              <a:ea typeface="Arial" charset="0"/>
              <a:cs typeface="Arial" charset="0"/>
            </a:endParaRPr>
          </a:p>
          <a:p>
            <a:pPr marL="0" marR="0" lvl="0" indent="0" algn="ctr" defTabSz="685749" rtl="0" eaLnBrk="1" fontAlgn="auto" latinLnBrk="0"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solidFill>
                <a:effectLst/>
                <a:uLnTx/>
                <a:uFillTx/>
                <a:latin typeface="Arial" panose="020B0604020202020204"/>
                <a:ea typeface="Arial" charset="0"/>
                <a:cs typeface="Arial" charset="0"/>
              </a:rPr>
              <a:t>Data Protection </a:t>
            </a:r>
            <a:r>
              <a:rPr kumimoji="0" lang="ko-KR" altLang="en-US" sz="2400" b="0" i="0" u="none" strike="noStrike" kern="1200" cap="none" spc="0" normalizeH="0" baseline="0" noProof="0" dirty="0">
                <a:ln>
                  <a:noFill/>
                </a:ln>
                <a:solidFill>
                  <a:prstClr val="white"/>
                </a:solidFill>
                <a:effectLst/>
                <a:uLnTx/>
                <a:uFillTx/>
                <a:latin typeface="Arial" panose="020B0604020202020204"/>
                <a:ea typeface="Arial" charset="0"/>
                <a:cs typeface="Arial" charset="0"/>
              </a:rPr>
              <a:t>제공</a:t>
            </a:r>
            <a:endParaRPr kumimoji="0" lang="en-US" sz="2400" b="0" i="0" u="none" strike="noStrike" kern="1200" cap="none" spc="0" normalizeH="0" baseline="0" noProof="0" dirty="0">
              <a:ln>
                <a:noFill/>
              </a:ln>
              <a:solidFill>
                <a:prstClr val="white"/>
              </a:solidFill>
              <a:effectLst/>
              <a:uLnTx/>
              <a:uFillTx/>
              <a:latin typeface="Arial" panose="020B0604020202020204"/>
              <a:ea typeface="Arial" charset="0"/>
              <a:cs typeface="Arial" charset="0"/>
            </a:endParaRPr>
          </a:p>
        </p:txBody>
      </p:sp>
      <p:sp>
        <p:nvSpPr>
          <p:cNvPr id="93" name="Rectangle 92"/>
          <p:cNvSpPr/>
          <p:nvPr/>
        </p:nvSpPr>
        <p:spPr bwMode="auto">
          <a:xfrm>
            <a:off x="457200" y="1040030"/>
            <a:ext cx="1529406" cy="2667267"/>
          </a:xfrm>
          <a:prstGeom prst="rect">
            <a:avLst/>
          </a:prstGeom>
          <a:solidFill>
            <a:schemeClr val="bg1">
              <a:alpha val="68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77190" rIns="68580" bIns="68580" numCol="1" spcCol="0" rtlCol="0" fromWordArt="0" anchor="t" anchorCtr="0" forceAA="0" compatLnSpc="1">
            <a:prstTxWarp prst="textNoShape">
              <a:avLst/>
            </a:prstTxWarp>
            <a:no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Snapshot </a:t>
            </a:r>
            <a:r>
              <a:rPr lang="ko-KR" altLang="en-US" sz="1050" kern="0" dirty="0">
                <a:solidFill>
                  <a:srgbClr val="000000">
                    <a:lumMod val="65000"/>
                    <a:lumOff val="35000"/>
                  </a:srgbClr>
                </a:solidFill>
                <a:latin typeface="Arial" panose="020B0604020202020204"/>
              </a:rPr>
              <a:t>통합</a:t>
            </a:r>
            <a:endParaRPr kumimoji="0" 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
        <p:nvSpPr>
          <p:cNvPr id="94" name="Rounded Rectangle 2">
            <a:extLst>
              <a:ext uri="{FF2B5EF4-FFF2-40B4-BE49-F238E27FC236}">
                <a16:creationId xmlns:a16="http://schemas.microsoft.com/office/drawing/2014/main" id="{73B8B2FE-E41B-41DB-A181-DF7EEADE81CB}"/>
              </a:ext>
            </a:extLst>
          </p:cNvPr>
          <p:cNvSpPr/>
          <p:nvPr/>
        </p:nvSpPr>
        <p:spPr bwMode="auto">
          <a:xfrm>
            <a:off x="2124742" y="1018787"/>
            <a:ext cx="1529406" cy="2667267"/>
          </a:xfrm>
          <a:prstGeom prst="rect">
            <a:avLst/>
          </a:prstGeom>
          <a:solidFill>
            <a:schemeClr val="bg1">
              <a:alpha val="68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77190" rIns="68580" bIns="68580" numCol="1" spcCol="0" rtlCol="0" fromWordArt="0" anchor="t" anchorCtr="0" forceAA="0" compatLnSpc="1">
            <a:prstTxWarp prst="textNoShape">
              <a:avLst/>
            </a:prstTxWarp>
            <a:no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ko-KR" alt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백업 </a:t>
            </a:r>
            <a:r>
              <a:rPr kumimoji="0" lang="en-US" altLang="ko-KR"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(1</a:t>
            </a:r>
            <a:r>
              <a:rPr kumimoji="0" lang="ko-KR" alt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차</a:t>
            </a:r>
            <a:r>
              <a:rPr kumimoji="0" lang="en-US" altLang="ko-KR"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a:t>
            </a:r>
            <a:endParaRPr kumimoji="0" 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
        <p:nvSpPr>
          <p:cNvPr id="95" name="Rounded Rectangle 2">
            <a:extLst>
              <a:ext uri="{FF2B5EF4-FFF2-40B4-BE49-F238E27FC236}">
                <a16:creationId xmlns:a16="http://schemas.microsoft.com/office/drawing/2014/main" id="{B60B67A4-9E25-451F-9775-A5A0A05C9F88}"/>
              </a:ext>
            </a:extLst>
          </p:cNvPr>
          <p:cNvSpPr/>
          <p:nvPr/>
        </p:nvSpPr>
        <p:spPr bwMode="auto">
          <a:xfrm>
            <a:off x="5482346" y="1040030"/>
            <a:ext cx="1529406" cy="2667267"/>
          </a:xfrm>
          <a:prstGeom prst="rect">
            <a:avLst/>
          </a:prstGeom>
          <a:solidFill>
            <a:schemeClr val="bg1">
              <a:alpha val="68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77190" rIns="68580" bIns="68580" numCol="1" spcCol="0" rtlCol="0" fromWordArt="0" anchor="t" anchorCtr="0" forceAA="0" compatLnSpc="1">
            <a:prstTxWarp prst="textNoShape">
              <a:avLst/>
            </a:prstTxWarp>
            <a:no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VM </a:t>
            </a:r>
            <a:r>
              <a:rPr kumimoji="0" lang="ko-KR" alt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복제</a:t>
            </a:r>
            <a:endParaRPr kumimoji="0" 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
        <p:nvSpPr>
          <p:cNvPr id="96" name="Rounded Rectangle 2">
            <a:extLst>
              <a:ext uri="{FF2B5EF4-FFF2-40B4-BE49-F238E27FC236}">
                <a16:creationId xmlns:a16="http://schemas.microsoft.com/office/drawing/2014/main" id="{73B8B2FE-E41B-41DB-A181-DF7EEADE81CB}"/>
              </a:ext>
            </a:extLst>
          </p:cNvPr>
          <p:cNvSpPr/>
          <p:nvPr/>
        </p:nvSpPr>
        <p:spPr bwMode="auto">
          <a:xfrm>
            <a:off x="3807298" y="1040030"/>
            <a:ext cx="1529406" cy="2667267"/>
          </a:xfrm>
          <a:prstGeom prst="rect">
            <a:avLst/>
          </a:prstGeom>
          <a:solidFill>
            <a:schemeClr val="bg1">
              <a:alpha val="68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77190" rIns="68580" bIns="68580" numCol="1" spcCol="0" rtlCol="0" fromWordArt="0" anchor="t" anchorCtr="0" forceAA="0" compatLnSpc="1">
            <a:prstTxWarp prst="textNoShape">
              <a:avLst/>
            </a:prstTxWarp>
            <a:no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ko-KR" alt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백업 소산</a:t>
            </a:r>
            <a:endParaRPr kumimoji="0" 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endParaRPr>
          </a:p>
        </p:txBody>
      </p:sp>
      <p:sp>
        <p:nvSpPr>
          <p:cNvPr id="99" name="Rounded Rectangle 2">
            <a:extLst>
              <a:ext uri="{FF2B5EF4-FFF2-40B4-BE49-F238E27FC236}">
                <a16:creationId xmlns:a16="http://schemas.microsoft.com/office/drawing/2014/main" id="{B60B67A4-9E25-451F-9775-A5A0A05C9F88}"/>
              </a:ext>
            </a:extLst>
          </p:cNvPr>
          <p:cNvSpPr/>
          <p:nvPr/>
        </p:nvSpPr>
        <p:spPr bwMode="auto">
          <a:xfrm>
            <a:off x="7157394" y="1040030"/>
            <a:ext cx="1529406" cy="2667267"/>
          </a:xfrm>
          <a:prstGeom prst="rect">
            <a:avLst/>
          </a:prstGeom>
          <a:solidFill>
            <a:schemeClr val="bg1">
              <a:alpha val="68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77190" rIns="68580" bIns="68580" numCol="1" spcCol="0" rtlCol="0" fromWordArt="0" anchor="t" anchorCtr="0" forceAA="0" compatLnSpc="1">
            <a:prstTxWarp prst="textNoShape">
              <a:avLst/>
            </a:prstTxWarp>
            <a:no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HCI </a:t>
            </a:r>
            <a:r>
              <a:rPr lang="ko-KR" altLang="en-US" sz="1050" kern="0" dirty="0">
                <a:solidFill>
                  <a:srgbClr val="000000">
                    <a:lumMod val="65000"/>
                    <a:lumOff val="35000"/>
                  </a:srgbClr>
                </a:solidFill>
                <a:latin typeface="Arial" panose="020B0604020202020204"/>
              </a:rPr>
              <a:t>백업</a:t>
            </a:r>
            <a:r>
              <a:rPr kumimoji="0" lang="en-US" sz="1050" b="0" i="0" u="none" strike="noStrike" kern="0" cap="none" spc="0" normalizeH="0" baseline="0" noProof="0" dirty="0">
                <a:ln>
                  <a:noFill/>
                </a:ln>
                <a:solidFill>
                  <a:srgbClr val="000000">
                    <a:lumMod val="65000"/>
                    <a:lumOff val="35000"/>
                  </a:srgbClr>
                </a:solidFill>
                <a:effectLst/>
                <a:uLnTx/>
                <a:uFillTx/>
                <a:latin typeface="Arial" panose="020B0604020202020204"/>
                <a:ea typeface="+mn-ea"/>
                <a:cs typeface="+mn-cs"/>
              </a:rPr>
              <a:t> </a:t>
            </a:r>
          </a:p>
        </p:txBody>
      </p:sp>
      <p:sp>
        <p:nvSpPr>
          <p:cNvPr id="118" name="TextBox 117"/>
          <p:cNvSpPr txBox="1"/>
          <p:nvPr/>
        </p:nvSpPr>
        <p:spPr>
          <a:xfrm>
            <a:off x="608012" y="2649751"/>
            <a:ext cx="1217849"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Nimble </a:t>
            </a:r>
          </a:p>
        </p:txBody>
      </p:sp>
      <p:sp>
        <p:nvSpPr>
          <p:cNvPr id="121" name="TextBox 120"/>
          <p:cNvSpPr txBox="1"/>
          <p:nvPr/>
        </p:nvSpPr>
        <p:spPr>
          <a:xfrm>
            <a:off x="2251234" y="2649751"/>
            <a:ext cx="1223786"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Nimble</a:t>
            </a:r>
          </a:p>
        </p:txBody>
      </p:sp>
      <p:sp>
        <p:nvSpPr>
          <p:cNvPr id="122" name="TextBox 121"/>
          <p:cNvSpPr txBox="1"/>
          <p:nvPr/>
        </p:nvSpPr>
        <p:spPr>
          <a:xfrm>
            <a:off x="2323866" y="1857332"/>
            <a:ext cx="1112614"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StoreOnce</a:t>
            </a:r>
          </a:p>
        </p:txBody>
      </p:sp>
      <p:sp>
        <p:nvSpPr>
          <p:cNvPr id="124" name="TextBox 123"/>
          <p:cNvSpPr txBox="1"/>
          <p:nvPr/>
        </p:nvSpPr>
        <p:spPr>
          <a:xfrm>
            <a:off x="4015695" y="2701795"/>
            <a:ext cx="1112615"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StoreEver</a:t>
            </a:r>
          </a:p>
        </p:txBody>
      </p:sp>
      <p:sp>
        <p:nvSpPr>
          <p:cNvPr id="125" name="TextBox 124"/>
          <p:cNvSpPr txBox="1"/>
          <p:nvPr/>
        </p:nvSpPr>
        <p:spPr>
          <a:xfrm>
            <a:off x="4008225" y="1884215"/>
            <a:ext cx="1112615"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StoreOnce</a:t>
            </a:r>
          </a:p>
        </p:txBody>
      </p:sp>
      <p:sp>
        <p:nvSpPr>
          <p:cNvPr id="126" name="TextBox 125"/>
          <p:cNvSpPr txBox="1"/>
          <p:nvPr/>
        </p:nvSpPr>
        <p:spPr>
          <a:xfrm>
            <a:off x="4015695" y="3322893"/>
            <a:ext cx="1105145" cy="346249"/>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Cloud Volumes Backup</a:t>
            </a:r>
          </a:p>
        </p:txBody>
      </p:sp>
      <p:sp>
        <p:nvSpPr>
          <p:cNvPr id="128" name="TextBox 127"/>
          <p:cNvSpPr txBox="1"/>
          <p:nvPr/>
        </p:nvSpPr>
        <p:spPr>
          <a:xfrm>
            <a:off x="5690745" y="2133130"/>
            <a:ext cx="1112614"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ProLiant</a:t>
            </a:r>
          </a:p>
        </p:txBody>
      </p:sp>
      <p:sp>
        <p:nvSpPr>
          <p:cNvPr id="130" name="TextBox 129"/>
          <p:cNvSpPr txBox="1"/>
          <p:nvPr/>
        </p:nvSpPr>
        <p:spPr>
          <a:xfrm>
            <a:off x="7365792" y="1992901"/>
            <a:ext cx="1112614"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a:ln>
                  <a:noFill/>
                </a:ln>
                <a:solidFill>
                  <a:srgbClr val="000000">
                    <a:lumMod val="85000"/>
                    <a:lumOff val="15000"/>
                  </a:srgbClr>
                </a:solidFill>
                <a:effectLst/>
                <a:uLnTx/>
                <a:uFillTx/>
                <a:latin typeface="Arial" panose="020B0604020202020204"/>
                <a:ea typeface="+mn-ea"/>
                <a:cs typeface="+mn-cs"/>
              </a:rPr>
              <a:t>HPE SimpliVity</a:t>
            </a:r>
          </a:p>
        </p:txBody>
      </p:sp>
      <p:pic>
        <p:nvPicPr>
          <p:cNvPr id="1026" name="Picture 2" descr="HPE Nimble Storage Secondary Flash Arrays Center fac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232" b="17913"/>
          <a:stretch/>
        </p:blipFill>
        <p:spPr bwMode="auto">
          <a:xfrm>
            <a:off x="628548" y="2257095"/>
            <a:ext cx="1185344" cy="44321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PE Nimble Storage Secondary Flash Arrays Center fac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232" b="17913"/>
          <a:stretch/>
        </p:blipFill>
        <p:spPr bwMode="auto">
          <a:xfrm>
            <a:off x="2289676" y="2206535"/>
            <a:ext cx="1185344" cy="4432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4182" y="2205541"/>
            <a:ext cx="1218809" cy="563090"/>
          </a:xfrm>
          <a:prstGeom prst="rect">
            <a:avLst/>
          </a:prstGeom>
        </p:spPr>
      </p:pic>
      <p:pic>
        <p:nvPicPr>
          <p:cNvPr id="1030" name="Picture 6" descr="Image result for hpe server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233" t="45072" r="9612" b="35353"/>
          <a:stretch/>
        </p:blipFill>
        <p:spPr bwMode="auto">
          <a:xfrm>
            <a:off x="5635489" y="1918252"/>
            <a:ext cx="1232450" cy="22872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Image result for hpe server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233" t="45072" r="9612" b="35353"/>
          <a:stretch/>
        </p:blipFill>
        <p:spPr bwMode="auto">
          <a:xfrm>
            <a:off x="7320172" y="1782994"/>
            <a:ext cx="1232450" cy="2287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8298" y="1158530"/>
            <a:ext cx="854144" cy="252827"/>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3101" y="1158530"/>
            <a:ext cx="854144" cy="252827"/>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57664" y="1158530"/>
            <a:ext cx="854144" cy="252827"/>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2467" y="1158530"/>
            <a:ext cx="854144" cy="252827"/>
          </a:xfrm>
          <a:prstGeom prst="rect">
            <a:avLst/>
          </a:prstGeom>
        </p:spPr>
      </p:pic>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62423" y="1158530"/>
            <a:ext cx="854144" cy="252827"/>
          </a:xfrm>
          <a:prstGeom prst="rect">
            <a:avLst/>
          </a:prstGeom>
        </p:spPr>
      </p:pic>
      <p:sp>
        <p:nvSpPr>
          <p:cNvPr id="5" name="TextBox 4">
            <a:extLst>
              <a:ext uri="{FF2B5EF4-FFF2-40B4-BE49-F238E27FC236}">
                <a16:creationId xmlns:a16="http://schemas.microsoft.com/office/drawing/2014/main" id="{0839BD05-8592-F840-84C8-3776B3EC8166}"/>
              </a:ext>
            </a:extLst>
          </p:cNvPr>
          <p:cNvSpPr txBox="1"/>
          <p:nvPr/>
        </p:nvSpPr>
        <p:spPr>
          <a:xfrm>
            <a:off x="-1009650" y="3467100"/>
            <a:ext cx="0" cy="0"/>
          </a:xfrm>
          <a:prstGeom prst="rect">
            <a:avLst/>
          </a:prstGeom>
          <a:noFill/>
        </p:spPr>
        <p:txBody>
          <a:bodyPr wrap="none" lIns="0" tIns="0" rIns="0" bIns="0" rtlCol="0">
            <a:noAutofit/>
          </a:bodyPr>
          <a:lstStyle/>
          <a:p>
            <a:pPr marL="0" marR="0" lvl="0" indent="0" algn="l" defTabSz="6858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2" name="TextBox 41">
            <a:extLst>
              <a:ext uri="{FF2B5EF4-FFF2-40B4-BE49-F238E27FC236}">
                <a16:creationId xmlns:a16="http://schemas.microsoft.com/office/drawing/2014/main" id="{91E53B3B-D945-534D-AB2B-ADD40222061D}"/>
              </a:ext>
            </a:extLst>
          </p:cNvPr>
          <p:cNvSpPr txBox="1"/>
          <p:nvPr/>
        </p:nvSpPr>
        <p:spPr>
          <a:xfrm>
            <a:off x="2251234" y="3378451"/>
            <a:ext cx="1223786"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Apollo</a:t>
            </a:r>
          </a:p>
        </p:txBody>
      </p:sp>
      <p:pic>
        <p:nvPicPr>
          <p:cNvPr id="38" name="Picture 28" descr="A close up of a device&#10;&#10;Description generated with high confidence">
            <a:extLst>
              <a:ext uri="{FF2B5EF4-FFF2-40B4-BE49-F238E27FC236}">
                <a16:creationId xmlns:a16="http://schemas.microsoft.com/office/drawing/2014/main" id="{95D72C03-755B-430C-ACF2-F12C780D26CD}"/>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7667" b="61000" l="16333" r="83167">
                        <a14:foregroundMark x1="38833" y1="45500" x2="38833" y2="45500"/>
                        <a14:foregroundMark x1="60667" y1="41500" x2="60667" y2="41500"/>
                        <a14:foregroundMark x1="70500" y1="40500" x2="70500" y2="40500"/>
                        <a14:foregroundMark x1="83333" y1="51000" x2="83333" y2="51000"/>
                        <a14:foregroundMark x1="16333" y1="51500" x2="16333" y2="51500"/>
                        <a14:foregroundMark x1="22667" y1="44833" x2="22667" y2="44833"/>
                        <a14:foregroundMark x1="26667" y1="42167" x2="26667" y2="42167"/>
                        <a14:foregroundMark x1="26667" y1="41000" x2="26667" y2="41000"/>
                        <a14:foregroundMark x1="19167" y1="47167" x2="19167" y2="47167"/>
                        <a14:foregroundMark x1="23167" y1="43833" x2="23167" y2="43833"/>
                        <a14:foregroundMark x1="35333" y1="43833" x2="35333" y2="43833"/>
                        <a14:foregroundMark x1="55500" y1="42667" x2="55500" y2="42667"/>
                        <a14:foregroundMark x1="55500" y1="42667" x2="55500" y2="42667"/>
                        <a14:foregroundMark x1="55500" y1="42667" x2="55500" y2="42667"/>
                        <a14:foregroundMark x1="81500" y1="43833" x2="81500" y2="43833"/>
                        <a14:foregroundMark x1="62500" y1="43833" x2="62500" y2="43833"/>
                        <a14:foregroundMark x1="72833" y1="46000" x2="72833" y2="46000"/>
                        <a14:foregroundMark x1="70000" y1="42167" x2="70000" y2="42167"/>
                        <a14:foregroundMark x1="64833" y1="39333" x2="64833" y2="39333"/>
                        <a14:foregroundMark x1="50333" y1="40500" x2="50333" y2="40500"/>
                        <a14:foregroundMark x1="40500" y1="40500" x2="40500" y2="40500"/>
                        <a14:foregroundMark x1="44000" y1="40500" x2="44000" y2="40500"/>
                      </a14:backgroundRemoval>
                    </a14:imgEffect>
                  </a14:imgLayer>
                </a14:imgProps>
              </a:ext>
            </a:extLst>
          </a:blip>
          <a:srcRect l="10219" t="34791" r="10949" b="36015"/>
          <a:stretch/>
        </p:blipFill>
        <p:spPr>
          <a:xfrm>
            <a:off x="5598876" y="2384227"/>
            <a:ext cx="1293556" cy="497480"/>
          </a:xfrm>
          <a:prstGeom prst="rect">
            <a:avLst/>
          </a:prstGeom>
        </p:spPr>
      </p:pic>
      <p:pic>
        <p:nvPicPr>
          <p:cNvPr id="39" name="Picture 28" descr="A close up of a device&#10;&#10;Description generated with high confidence">
            <a:extLst>
              <a:ext uri="{FF2B5EF4-FFF2-40B4-BE49-F238E27FC236}">
                <a16:creationId xmlns:a16="http://schemas.microsoft.com/office/drawing/2014/main" id="{CB560821-047D-4B3F-8013-0F6E54BB420E}"/>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37667" b="61000" l="16333" r="83167">
                        <a14:foregroundMark x1="38833" y1="45500" x2="38833" y2="45500"/>
                        <a14:foregroundMark x1="60667" y1="41500" x2="60667" y2="41500"/>
                        <a14:foregroundMark x1="70500" y1="40500" x2="70500" y2="40500"/>
                        <a14:foregroundMark x1="83333" y1="51000" x2="83333" y2="51000"/>
                        <a14:foregroundMark x1="16333" y1="51500" x2="16333" y2="51500"/>
                        <a14:foregroundMark x1="22667" y1="44833" x2="22667" y2="44833"/>
                        <a14:foregroundMark x1="26667" y1="42167" x2="26667" y2="42167"/>
                        <a14:foregroundMark x1="26667" y1="41000" x2="26667" y2="41000"/>
                        <a14:foregroundMark x1="19167" y1="47167" x2="19167" y2="47167"/>
                        <a14:foregroundMark x1="23167" y1="43833" x2="23167" y2="43833"/>
                        <a14:foregroundMark x1="35333" y1="43833" x2="35333" y2="43833"/>
                        <a14:foregroundMark x1="55500" y1="42667" x2="55500" y2="42667"/>
                        <a14:foregroundMark x1="55500" y1="42667" x2="55500" y2="42667"/>
                        <a14:foregroundMark x1="55500" y1="42667" x2="55500" y2="42667"/>
                        <a14:foregroundMark x1="81500" y1="43833" x2="81500" y2="43833"/>
                        <a14:foregroundMark x1="62500" y1="43833" x2="62500" y2="43833"/>
                        <a14:foregroundMark x1="72833" y1="46000" x2="72833" y2="46000"/>
                        <a14:foregroundMark x1="70000" y1="42167" x2="70000" y2="42167"/>
                        <a14:foregroundMark x1="64833" y1="39333" x2="64833" y2="39333"/>
                        <a14:foregroundMark x1="50333" y1="40500" x2="50333" y2="40500"/>
                        <a14:foregroundMark x1="40500" y1="40500" x2="40500" y2="40500"/>
                        <a14:foregroundMark x1="44000" y1="40500" x2="44000" y2="40500"/>
                      </a14:backgroundRemoval>
                    </a14:imgEffect>
                  </a14:imgLayer>
                </a14:imgProps>
              </a:ext>
            </a:extLst>
          </a:blip>
          <a:srcRect l="10219" t="34791" r="10949" b="36015"/>
          <a:stretch/>
        </p:blipFill>
        <p:spPr>
          <a:xfrm>
            <a:off x="2238488" y="2961881"/>
            <a:ext cx="1232434" cy="473973"/>
          </a:xfrm>
          <a:prstGeom prst="rect">
            <a:avLst/>
          </a:prstGeom>
        </p:spPr>
      </p:pic>
      <p:sp>
        <p:nvSpPr>
          <p:cNvPr id="40" name="TextBox 39">
            <a:extLst>
              <a:ext uri="{FF2B5EF4-FFF2-40B4-BE49-F238E27FC236}">
                <a16:creationId xmlns:a16="http://schemas.microsoft.com/office/drawing/2014/main" id="{4D1241C0-0849-4DAB-8BAC-FC2AC6D5330E}"/>
              </a:ext>
            </a:extLst>
          </p:cNvPr>
          <p:cNvSpPr txBox="1"/>
          <p:nvPr/>
        </p:nvSpPr>
        <p:spPr>
          <a:xfrm>
            <a:off x="5688207" y="2879457"/>
            <a:ext cx="1223786"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Apollo</a:t>
            </a:r>
          </a:p>
        </p:txBody>
      </p:sp>
      <p:pic>
        <p:nvPicPr>
          <p:cNvPr id="44" name="Picture 43">
            <a:extLst>
              <a:ext uri="{FF2B5EF4-FFF2-40B4-BE49-F238E27FC236}">
                <a16:creationId xmlns:a16="http://schemas.microsoft.com/office/drawing/2014/main" id="{0B1FE536-F477-4ADD-B3A5-8E66882BF016}"/>
              </a:ext>
            </a:extLst>
          </p:cNvPr>
          <p:cNvPicPr>
            <a:picLocks noChangeAspect="1"/>
          </p:cNvPicPr>
          <p:nvPr/>
        </p:nvPicPr>
        <p:blipFill>
          <a:blip r:embed="rId9"/>
          <a:stretch>
            <a:fillRect/>
          </a:stretch>
        </p:blipFill>
        <p:spPr>
          <a:xfrm>
            <a:off x="671618" y="1600200"/>
            <a:ext cx="1109006" cy="374586"/>
          </a:xfrm>
          <a:prstGeom prst="rect">
            <a:avLst/>
          </a:prstGeom>
        </p:spPr>
      </p:pic>
      <p:sp>
        <p:nvSpPr>
          <p:cNvPr id="46" name="TextBox 45">
            <a:extLst>
              <a:ext uri="{FF2B5EF4-FFF2-40B4-BE49-F238E27FC236}">
                <a16:creationId xmlns:a16="http://schemas.microsoft.com/office/drawing/2014/main" id="{085B66B8-7F97-424D-9509-09ADD8774DF0}"/>
              </a:ext>
            </a:extLst>
          </p:cNvPr>
          <p:cNvSpPr txBox="1"/>
          <p:nvPr/>
        </p:nvSpPr>
        <p:spPr>
          <a:xfrm>
            <a:off x="663183" y="1931559"/>
            <a:ext cx="1205341"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Primera</a:t>
            </a:r>
          </a:p>
        </p:txBody>
      </p:sp>
      <p:pic>
        <p:nvPicPr>
          <p:cNvPr id="52" name="Picture 51">
            <a:extLst>
              <a:ext uri="{FF2B5EF4-FFF2-40B4-BE49-F238E27FC236}">
                <a16:creationId xmlns:a16="http://schemas.microsoft.com/office/drawing/2014/main" id="{A8A437BA-3FBD-44A8-9C7E-D84735DBEF66}"/>
              </a:ext>
            </a:extLst>
          </p:cNvPr>
          <p:cNvPicPr>
            <a:picLocks noChangeAspect="1"/>
          </p:cNvPicPr>
          <p:nvPr/>
        </p:nvPicPr>
        <p:blipFill>
          <a:blip r:embed="rId9"/>
          <a:stretch>
            <a:fillRect/>
          </a:stretch>
        </p:blipFill>
        <p:spPr>
          <a:xfrm>
            <a:off x="2323867" y="1654547"/>
            <a:ext cx="1176788" cy="240048"/>
          </a:xfrm>
          <a:prstGeom prst="rect">
            <a:avLst/>
          </a:prstGeom>
        </p:spPr>
      </p:pic>
      <p:pic>
        <p:nvPicPr>
          <p:cNvPr id="53" name="Picture 52">
            <a:extLst>
              <a:ext uri="{FF2B5EF4-FFF2-40B4-BE49-F238E27FC236}">
                <a16:creationId xmlns:a16="http://schemas.microsoft.com/office/drawing/2014/main" id="{DD38566A-0083-47BD-8BFE-B9568A6D9182}"/>
              </a:ext>
            </a:extLst>
          </p:cNvPr>
          <p:cNvPicPr>
            <a:picLocks noChangeAspect="1"/>
          </p:cNvPicPr>
          <p:nvPr/>
        </p:nvPicPr>
        <p:blipFill>
          <a:blip r:embed="rId9"/>
          <a:stretch>
            <a:fillRect/>
          </a:stretch>
        </p:blipFill>
        <p:spPr>
          <a:xfrm>
            <a:off x="3979853" y="1654992"/>
            <a:ext cx="1176788" cy="240048"/>
          </a:xfrm>
          <a:prstGeom prst="rect">
            <a:avLst/>
          </a:prstGeom>
        </p:spPr>
      </p:pic>
      <p:pic>
        <p:nvPicPr>
          <p:cNvPr id="54" name="Picture 53">
            <a:extLst>
              <a:ext uri="{FF2B5EF4-FFF2-40B4-BE49-F238E27FC236}">
                <a16:creationId xmlns:a16="http://schemas.microsoft.com/office/drawing/2014/main" id="{F8D7586D-EA08-406A-A309-585515AB669B}"/>
              </a:ext>
            </a:extLst>
          </p:cNvPr>
          <p:cNvPicPr>
            <a:picLocks noChangeAspect="1"/>
          </p:cNvPicPr>
          <p:nvPr/>
        </p:nvPicPr>
        <p:blipFill>
          <a:blip r:embed="rId9"/>
          <a:stretch>
            <a:fillRect/>
          </a:stretch>
        </p:blipFill>
        <p:spPr>
          <a:xfrm>
            <a:off x="5657260" y="1913245"/>
            <a:ext cx="1176788" cy="240048"/>
          </a:xfrm>
          <a:prstGeom prst="rect">
            <a:avLst/>
          </a:prstGeom>
        </p:spPr>
      </p:pic>
      <p:pic>
        <p:nvPicPr>
          <p:cNvPr id="55" name="Picture 54">
            <a:extLst>
              <a:ext uri="{FF2B5EF4-FFF2-40B4-BE49-F238E27FC236}">
                <a16:creationId xmlns:a16="http://schemas.microsoft.com/office/drawing/2014/main" id="{6BD2D11D-6964-4D4B-AD1F-E15A50475232}"/>
              </a:ext>
            </a:extLst>
          </p:cNvPr>
          <p:cNvPicPr>
            <a:picLocks noChangeAspect="1"/>
          </p:cNvPicPr>
          <p:nvPr/>
        </p:nvPicPr>
        <p:blipFill>
          <a:blip r:embed="rId9"/>
          <a:stretch>
            <a:fillRect/>
          </a:stretch>
        </p:blipFill>
        <p:spPr>
          <a:xfrm>
            <a:off x="7348003" y="1766031"/>
            <a:ext cx="1176788" cy="240048"/>
          </a:xfrm>
          <a:prstGeom prst="rect">
            <a:avLst/>
          </a:prstGeom>
        </p:spPr>
      </p:pic>
      <p:grpSp>
        <p:nvGrpSpPr>
          <p:cNvPr id="6" name="Group 5">
            <a:extLst>
              <a:ext uri="{FF2B5EF4-FFF2-40B4-BE49-F238E27FC236}">
                <a16:creationId xmlns:a16="http://schemas.microsoft.com/office/drawing/2014/main" id="{E3238654-1BBB-4ABA-A2C6-AFFD3E255B37}"/>
              </a:ext>
            </a:extLst>
          </p:cNvPr>
          <p:cNvGrpSpPr/>
          <p:nvPr/>
        </p:nvGrpSpPr>
        <p:grpSpPr>
          <a:xfrm>
            <a:off x="7363117" y="2261326"/>
            <a:ext cx="1185344" cy="884936"/>
            <a:chOff x="828965" y="3581400"/>
            <a:chExt cx="1580459" cy="1179914"/>
          </a:xfrm>
        </p:grpSpPr>
        <p:pic>
          <p:nvPicPr>
            <p:cNvPr id="62" name="Picture 2" descr="HPE Nimble Storage Secondary Flash Arrays Center facing">
              <a:extLst>
                <a:ext uri="{FF2B5EF4-FFF2-40B4-BE49-F238E27FC236}">
                  <a16:creationId xmlns:a16="http://schemas.microsoft.com/office/drawing/2014/main" id="{5FDAFEA6-66A6-4D70-9961-EEC883E721B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2232" b="17913"/>
            <a:stretch/>
          </p:blipFill>
          <p:spPr bwMode="auto">
            <a:xfrm>
              <a:off x="828965" y="4170359"/>
              <a:ext cx="1580459" cy="59095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39E80DBF-5AE9-4764-A266-8DB1272A64AA}"/>
                </a:ext>
              </a:extLst>
            </p:cNvPr>
            <p:cNvPicPr>
              <a:picLocks noChangeAspect="1"/>
            </p:cNvPicPr>
            <p:nvPr/>
          </p:nvPicPr>
          <p:blipFill>
            <a:blip r:embed="rId9"/>
            <a:stretch>
              <a:fillRect/>
            </a:stretch>
          </p:blipFill>
          <p:spPr>
            <a:xfrm>
              <a:off x="865431" y="3882766"/>
              <a:ext cx="1496770" cy="305320"/>
            </a:xfrm>
            <a:prstGeom prst="rect">
              <a:avLst/>
            </a:prstGeom>
          </p:spPr>
        </p:pic>
        <p:pic>
          <p:nvPicPr>
            <p:cNvPr id="64" name="Picture 63">
              <a:extLst>
                <a:ext uri="{FF2B5EF4-FFF2-40B4-BE49-F238E27FC236}">
                  <a16:creationId xmlns:a16="http://schemas.microsoft.com/office/drawing/2014/main" id="{EB9232AC-83FC-4323-B02B-D0CE882827F3}"/>
                </a:ext>
              </a:extLst>
            </p:cNvPr>
            <p:cNvPicPr>
              <a:picLocks noChangeAspect="1"/>
            </p:cNvPicPr>
            <p:nvPr/>
          </p:nvPicPr>
          <p:blipFill>
            <a:blip r:embed="rId9"/>
            <a:stretch>
              <a:fillRect/>
            </a:stretch>
          </p:blipFill>
          <p:spPr>
            <a:xfrm>
              <a:off x="865431" y="3581400"/>
              <a:ext cx="1496770" cy="305320"/>
            </a:xfrm>
            <a:prstGeom prst="rect">
              <a:avLst/>
            </a:prstGeom>
          </p:spPr>
        </p:pic>
      </p:grpSp>
      <p:sp>
        <p:nvSpPr>
          <p:cNvPr id="65" name="TextBox 64">
            <a:extLst>
              <a:ext uri="{FF2B5EF4-FFF2-40B4-BE49-F238E27FC236}">
                <a16:creationId xmlns:a16="http://schemas.microsoft.com/office/drawing/2014/main" id="{3C9A88A4-4B56-490F-A60C-51956DA0F4BF}"/>
              </a:ext>
            </a:extLst>
          </p:cNvPr>
          <p:cNvSpPr txBox="1"/>
          <p:nvPr/>
        </p:nvSpPr>
        <p:spPr>
          <a:xfrm>
            <a:off x="7342831" y="3106951"/>
            <a:ext cx="1217849"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Nimble </a:t>
            </a:r>
            <a:r>
              <a:rPr kumimoji="0" lang="en-US" sz="825" b="0" i="0" u="none" strike="noStrike" kern="0" cap="none" spc="0" normalizeH="0" baseline="0" noProof="0" dirty="0" err="1">
                <a:ln>
                  <a:noFill/>
                </a:ln>
                <a:solidFill>
                  <a:srgbClr val="000000">
                    <a:lumMod val="85000"/>
                    <a:lumOff val="15000"/>
                  </a:srgbClr>
                </a:solidFill>
                <a:effectLst/>
                <a:uLnTx/>
                <a:uFillTx/>
                <a:latin typeface="Arial" panose="020B0604020202020204"/>
                <a:ea typeface="+mn-ea"/>
                <a:cs typeface="+mn-cs"/>
              </a:rPr>
              <a:t>dHCI</a:t>
            </a: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 </a:t>
            </a:r>
          </a:p>
        </p:txBody>
      </p:sp>
      <p:pic>
        <p:nvPicPr>
          <p:cNvPr id="59" name="Picture 4">
            <a:extLst>
              <a:ext uri="{FF2B5EF4-FFF2-40B4-BE49-F238E27FC236}">
                <a16:creationId xmlns:a16="http://schemas.microsoft.com/office/drawing/2014/main" id="{CDFD6936-4F8B-42F9-BC57-5411CC4C397F}"/>
              </a:ext>
            </a:extLst>
          </p:cNvPr>
          <p:cNvPicPr>
            <a:picLocks noChangeAspect="1" noChangeArrowheads="1"/>
          </p:cNvPicPr>
          <p:nvPr/>
        </p:nvPicPr>
        <p:blipFill rotWithShape="1">
          <a:blip r:embed="rId10" cstate="email">
            <a:extLst>
              <a:ext uri="{28A0092B-C50C-407E-A947-70E740481C1C}">
                <a14:useLocalDpi xmlns:a14="http://schemas.microsoft.com/office/drawing/2010/main" val="0"/>
              </a:ext>
            </a:extLst>
          </a:blip>
          <a:srcRect l="21421" t="20394" r="21482" b="5650"/>
          <a:stretch/>
        </p:blipFill>
        <p:spPr bwMode="auto">
          <a:xfrm>
            <a:off x="663183" y="2965609"/>
            <a:ext cx="1117440" cy="447820"/>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BBDEDB86-253A-4955-8369-792B4249F8CE}"/>
              </a:ext>
            </a:extLst>
          </p:cNvPr>
          <p:cNvSpPr txBox="1"/>
          <p:nvPr/>
        </p:nvSpPr>
        <p:spPr>
          <a:xfrm>
            <a:off x="623177" y="3367056"/>
            <a:ext cx="1205341"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000000">
                    <a:lumMod val="85000"/>
                    <a:lumOff val="15000"/>
                  </a:srgbClr>
                </a:solidFill>
                <a:effectLst/>
                <a:uLnTx/>
                <a:uFillTx/>
                <a:latin typeface="Arial" panose="020B0604020202020204"/>
                <a:ea typeface="+mn-ea"/>
                <a:cs typeface="+mn-cs"/>
              </a:rPr>
              <a:t>HPE 3PAR</a:t>
            </a:r>
          </a:p>
        </p:txBody>
      </p:sp>
      <p:sp>
        <p:nvSpPr>
          <p:cNvPr id="56" name="Freeform 22">
            <a:extLst>
              <a:ext uri="{FF2B5EF4-FFF2-40B4-BE49-F238E27FC236}">
                <a16:creationId xmlns:a16="http://schemas.microsoft.com/office/drawing/2014/main" id="{61584065-C85D-4FBA-BDCF-0B303941E594}"/>
              </a:ext>
            </a:extLst>
          </p:cNvPr>
          <p:cNvSpPr>
            <a:spLocks noChangeAspect="1" noEditPoints="1"/>
          </p:cNvSpPr>
          <p:nvPr/>
        </p:nvSpPr>
        <p:spPr bwMode="auto">
          <a:xfrm>
            <a:off x="4325948" y="2948772"/>
            <a:ext cx="477167" cy="346291"/>
          </a:xfrm>
          <a:custGeom>
            <a:avLst/>
            <a:gdLst>
              <a:gd name="T0" fmla="*/ 120 w 144"/>
              <a:gd name="T1" fmla="*/ 24 h 108"/>
              <a:gd name="T2" fmla="*/ 92 w 144"/>
              <a:gd name="T3" fmla="*/ 0 h 108"/>
              <a:gd name="T4" fmla="*/ 70 w 144"/>
              <a:gd name="T5" fmla="*/ 0 h 108"/>
              <a:gd name="T6" fmla="*/ 42 w 144"/>
              <a:gd name="T7" fmla="*/ 24 h 108"/>
              <a:gd name="T8" fmla="*/ 30 w 144"/>
              <a:gd name="T9" fmla="*/ 24 h 108"/>
              <a:gd name="T10" fmla="*/ 0 w 144"/>
              <a:gd name="T11" fmla="*/ 54 h 108"/>
              <a:gd name="T12" fmla="*/ 26 w 144"/>
              <a:gd name="T13" fmla="*/ 84 h 108"/>
              <a:gd name="T14" fmla="*/ 54 w 144"/>
              <a:gd name="T15" fmla="*/ 108 h 108"/>
              <a:gd name="T16" fmla="*/ 76 w 144"/>
              <a:gd name="T17" fmla="*/ 108 h 108"/>
              <a:gd name="T18" fmla="*/ 104 w 144"/>
              <a:gd name="T19" fmla="*/ 84 h 108"/>
              <a:gd name="T20" fmla="*/ 114 w 144"/>
              <a:gd name="T21" fmla="*/ 84 h 108"/>
              <a:gd name="T22" fmla="*/ 144 w 144"/>
              <a:gd name="T23" fmla="*/ 54 h 108"/>
              <a:gd name="T24" fmla="*/ 120 w 144"/>
              <a:gd name="T25" fmla="*/ 24 h 108"/>
              <a:gd name="T26" fmla="*/ 114 w 144"/>
              <a:gd name="T27" fmla="*/ 76 h 108"/>
              <a:gd name="T28" fmla="*/ 68 w 144"/>
              <a:gd name="T29" fmla="*/ 76 h 108"/>
              <a:gd name="T30" fmla="*/ 68 w 144"/>
              <a:gd name="T31" fmla="*/ 84 h 108"/>
              <a:gd name="T32" fmla="*/ 96 w 144"/>
              <a:gd name="T33" fmla="*/ 84 h 108"/>
              <a:gd name="T34" fmla="*/ 76 w 144"/>
              <a:gd name="T35" fmla="*/ 100 h 108"/>
              <a:gd name="T36" fmla="*/ 54 w 144"/>
              <a:gd name="T37" fmla="*/ 100 h 108"/>
              <a:gd name="T38" fmla="*/ 34 w 144"/>
              <a:gd name="T39" fmla="*/ 80 h 108"/>
              <a:gd name="T40" fmla="*/ 34 w 144"/>
              <a:gd name="T41" fmla="*/ 76 h 108"/>
              <a:gd name="T42" fmla="*/ 30 w 144"/>
              <a:gd name="T43" fmla="*/ 76 h 108"/>
              <a:gd name="T44" fmla="*/ 8 w 144"/>
              <a:gd name="T45" fmla="*/ 54 h 108"/>
              <a:gd name="T46" fmla="*/ 30 w 144"/>
              <a:gd name="T47" fmla="*/ 32 h 108"/>
              <a:gd name="T48" fmla="*/ 76 w 144"/>
              <a:gd name="T49" fmla="*/ 32 h 108"/>
              <a:gd name="T50" fmla="*/ 76 w 144"/>
              <a:gd name="T51" fmla="*/ 24 h 108"/>
              <a:gd name="T52" fmla="*/ 50 w 144"/>
              <a:gd name="T53" fmla="*/ 24 h 108"/>
              <a:gd name="T54" fmla="*/ 70 w 144"/>
              <a:gd name="T55" fmla="*/ 8 h 108"/>
              <a:gd name="T56" fmla="*/ 92 w 144"/>
              <a:gd name="T57" fmla="*/ 8 h 108"/>
              <a:gd name="T58" fmla="*/ 112 w 144"/>
              <a:gd name="T59" fmla="*/ 28 h 108"/>
              <a:gd name="T60" fmla="*/ 112 w 144"/>
              <a:gd name="T61" fmla="*/ 32 h 108"/>
              <a:gd name="T62" fmla="*/ 116 w 144"/>
              <a:gd name="T63" fmla="*/ 32 h 108"/>
              <a:gd name="T64" fmla="*/ 136 w 144"/>
              <a:gd name="T65" fmla="*/ 54 h 108"/>
              <a:gd name="T66" fmla="*/ 114 w 144"/>
              <a:gd name="T67"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08">
                <a:moveTo>
                  <a:pt x="120" y="24"/>
                </a:moveTo>
                <a:cubicBezTo>
                  <a:pt x="118" y="11"/>
                  <a:pt x="106" y="0"/>
                  <a:pt x="92" y="0"/>
                </a:cubicBezTo>
                <a:cubicBezTo>
                  <a:pt x="70" y="0"/>
                  <a:pt x="70" y="0"/>
                  <a:pt x="70" y="0"/>
                </a:cubicBezTo>
                <a:cubicBezTo>
                  <a:pt x="56" y="0"/>
                  <a:pt x="44" y="10"/>
                  <a:pt x="42" y="24"/>
                </a:cubicBezTo>
                <a:cubicBezTo>
                  <a:pt x="30" y="24"/>
                  <a:pt x="30" y="24"/>
                  <a:pt x="30" y="24"/>
                </a:cubicBezTo>
                <a:cubicBezTo>
                  <a:pt x="13" y="24"/>
                  <a:pt x="0" y="37"/>
                  <a:pt x="0" y="54"/>
                </a:cubicBezTo>
                <a:cubicBezTo>
                  <a:pt x="0" y="69"/>
                  <a:pt x="11" y="82"/>
                  <a:pt x="26" y="84"/>
                </a:cubicBezTo>
                <a:cubicBezTo>
                  <a:pt x="28" y="97"/>
                  <a:pt x="40" y="108"/>
                  <a:pt x="54" y="108"/>
                </a:cubicBezTo>
                <a:cubicBezTo>
                  <a:pt x="76" y="108"/>
                  <a:pt x="76" y="108"/>
                  <a:pt x="76" y="108"/>
                </a:cubicBezTo>
                <a:cubicBezTo>
                  <a:pt x="90" y="108"/>
                  <a:pt x="102" y="98"/>
                  <a:pt x="104" y="84"/>
                </a:cubicBezTo>
                <a:cubicBezTo>
                  <a:pt x="114" y="84"/>
                  <a:pt x="114" y="84"/>
                  <a:pt x="114" y="84"/>
                </a:cubicBezTo>
                <a:cubicBezTo>
                  <a:pt x="131" y="84"/>
                  <a:pt x="144" y="71"/>
                  <a:pt x="144" y="54"/>
                </a:cubicBezTo>
                <a:cubicBezTo>
                  <a:pt x="144" y="40"/>
                  <a:pt x="134" y="27"/>
                  <a:pt x="120" y="24"/>
                </a:cubicBezTo>
                <a:close/>
                <a:moveTo>
                  <a:pt x="114" y="76"/>
                </a:moveTo>
                <a:cubicBezTo>
                  <a:pt x="68" y="76"/>
                  <a:pt x="68" y="76"/>
                  <a:pt x="68" y="76"/>
                </a:cubicBezTo>
                <a:cubicBezTo>
                  <a:pt x="68" y="84"/>
                  <a:pt x="68" y="84"/>
                  <a:pt x="68" y="84"/>
                </a:cubicBezTo>
                <a:cubicBezTo>
                  <a:pt x="96" y="84"/>
                  <a:pt x="96" y="84"/>
                  <a:pt x="96" y="84"/>
                </a:cubicBezTo>
                <a:cubicBezTo>
                  <a:pt x="94" y="93"/>
                  <a:pt x="86" y="100"/>
                  <a:pt x="76" y="100"/>
                </a:cubicBezTo>
                <a:cubicBezTo>
                  <a:pt x="54" y="100"/>
                  <a:pt x="54" y="100"/>
                  <a:pt x="54" y="100"/>
                </a:cubicBezTo>
                <a:cubicBezTo>
                  <a:pt x="43" y="100"/>
                  <a:pt x="34" y="91"/>
                  <a:pt x="34" y="80"/>
                </a:cubicBezTo>
                <a:cubicBezTo>
                  <a:pt x="34" y="76"/>
                  <a:pt x="34" y="76"/>
                  <a:pt x="34" y="76"/>
                </a:cubicBezTo>
                <a:cubicBezTo>
                  <a:pt x="30" y="76"/>
                  <a:pt x="30" y="76"/>
                  <a:pt x="30" y="76"/>
                </a:cubicBezTo>
                <a:cubicBezTo>
                  <a:pt x="18" y="76"/>
                  <a:pt x="8" y="66"/>
                  <a:pt x="8" y="54"/>
                </a:cubicBezTo>
                <a:cubicBezTo>
                  <a:pt x="8" y="42"/>
                  <a:pt x="18" y="32"/>
                  <a:pt x="30" y="32"/>
                </a:cubicBezTo>
                <a:cubicBezTo>
                  <a:pt x="76" y="32"/>
                  <a:pt x="76" y="32"/>
                  <a:pt x="76" y="32"/>
                </a:cubicBezTo>
                <a:cubicBezTo>
                  <a:pt x="76" y="24"/>
                  <a:pt x="76" y="24"/>
                  <a:pt x="76" y="24"/>
                </a:cubicBezTo>
                <a:cubicBezTo>
                  <a:pt x="50" y="24"/>
                  <a:pt x="50" y="24"/>
                  <a:pt x="50" y="24"/>
                </a:cubicBezTo>
                <a:cubicBezTo>
                  <a:pt x="52" y="15"/>
                  <a:pt x="60" y="8"/>
                  <a:pt x="70" y="8"/>
                </a:cubicBezTo>
                <a:cubicBezTo>
                  <a:pt x="92" y="8"/>
                  <a:pt x="92" y="8"/>
                  <a:pt x="92" y="8"/>
                </a:cubicBezTo>
                <a:cubicBezTo>
                  <a:pt x="103" y="8"/>
                  <a:pt x="112" y="17"/>
                  <a:pt x="112" y="28"/>
                </a:cubicBezTo>
                <a:cubicBezTo>
                  <a:pt x="112" y="32"/>
                  <a:pt x="112" y="32"/>
                  <a:pt x="112" y="32"/>
                </a:cubicBezTo>
                <a:cubicBezTo>
                  <a:pt x="116" y="32"/>
                  <a:pt x="116" y="32"/>
                  <a:pt x="116" y="32"/>
                </a:cubicBezTo>
                <a:cubicBezTo>
                  <a:pt x="127" y="33"/>
                  <a:pt x="136" y="43"/>
                  <a:pt x="136" y="54"/>
                </a:cubicBezTo>
                <a:cubicBezTo>
                  <a:pt x="136" y="66"/>
                  <a:pt x="126" y="76"/>
                  <a:pt x="114" y="7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7533346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24B01B95-4AA7-C645-A0B6-C38D47976100}"/>
              </a:ext>
            </a:extLst>
          </p:cNvPr>
          <p:cNvSpPr/>
          <p:nvPr/>
        </p:nvSpPr>
        <p:spPr bwMode="auto">
          <a:xfrm>
            <a:off x="218995" y="769115"/>
            <a:ext cx="3116666" cy="891401"/>
          </a:xfrm>
          <a:prstGeom prst="rect">
            <a:avLst/>
          </a:prstGeom>
          <a:gradFill flip="none" rotWithShape="1">
            <a:gsLst>
              <a:gs pos="97000">
                <a:schemeClr val="bg2">
                  <a:lumMod val="65000"/>
                  <a:alpha val="25000"/>
                </a:schemeClr>
              </a:gs>
              <a:gs pos="0">
                <a:schemeClr val="bg2">
                  <a:alpha val="0"/>
                  <a:lumMod val="0"/>
                </a:schemeClr>
              </a:gs>
            </a:gsLst>
            <a:lin ang="0" scaled="0"/>
            <a:tileRect/>
          </a:grad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Tahoma"/>
              <a:ea typeface="+mn-ea"/>
              <a:cs typeface="+mn-cs"/>
            </a:endParaRPr>
          </a:p>
        </p:txBody>
      </p:sp>
      <p:sp>
        <p:nvSpPr>
          <p:cNvPr id="3" name="Заголовок 2"/>
          <p:cNvSpPr>
            <a:spLocks noGrp="1"/>
          </p:cNvSpPr>
          <p:nvPr>
            <p:ph type="title"/>
          </p:nvPr>
        </p:nvSpPr>
        <p:spPr>
          <a:xfrm>
            <a:off x="389113" y="173560"/>
            <a:ext cx="8363938" cy="369332"/>
          </a:xfrm>
        </p:spPr>
        <p:txBody>
          <a:bodyPr/>
          <a:lstStyle/>
          <a:p>
            <a:r>
              <a:rPr lang="en-US" sz="2400" dirty="0"/>
              <a:t>HPE &amp; Veeam: On-premises Backup Storage Options </a:t>
            </a:r>
            <a:endParaRPr lang="ru-RU" sz="2400" dirty="0"/>
          </a:p>
        </p:txBody>
      </p:sp>
      <p:sp>
        <p:nvSpPr>
          <p:cNvPr id="47" name="TextBox 46">
            <a:extLst>
              <a:ext uri="{FF2B5EF4-FFF2-40B4-BE49-F238E27FC236}">
                <a16:creationId xmlns:a16="http://schemas.microsoft.com/office/drawing/2014/main" id="{83BA9A3F-F259-A84F-B98E-EFB8606CCA5F}"/>
              </a:ext>
            </a:extLst>
          </p:cNvPr>
          <p:cNvSpPr txBox="1"/>
          <p:nvPr/>
        </p:nvSpPr>
        <p:spPr>
          <a:xfrm>
            <a:off x="872934" y="1415551"/>
            <a:ext cx="1529405" cy="276999"/>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HPE Nimble HF</a:t>
            </a:r>
          </a:p>
        </p:txBody>
      </p:sp>
      <p:sp>
        <p:nvSpPr>
          <p:cNvPr id="41" name="Rectangle 40">
            <a:extLst>
              <a:ext uri="{FF2B5EF4-FFF2-40B4-BE49-F238E27FC236}">
                <a16:creationId xmlns:a16="http://schemas.microsoft.com/office/drawing/2014/main" id="{4847154C-3989-AF47-8D41-567EA35833EA}"/>
              </a:ext>
            </a:extLst>
          </p:cNvPr>
          <p:cNvSpPr/>
          <p:nvPr/>
        </p:nvSpPr>
        <p:spPr>
          <a:xfrm>
            <a:off x="4214078" y="881805"/>
            <a:ext cx="4778625" cy="1015663"/>
          </a:xfrm>
          <a:prstGeom prst="rect">
            <a:avLst/>
          </a:prstGeom>
        </p:spPr>
        <p:txBody>
          <a:bodyPr wrap="square">
            <a:spAutoFit/>
          </a:bodyPr>
          <a:lstStyle/>
          <a:p>
            <a:pPr marL="285750" marR="0" lvl="1"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Fast backups, fast recoveries</a:t>
            </a:r>
          </a:p>
          <a:p>
            <a:pPr marL="285750" marR="0" lvl="1"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Leverages data reuse use cases</a:t>
            </a:r>
          </a:p>
          <a:p>
            <a:pPr marL="285750" marR="0" lvl="1" indent="-2857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Ideal for short-term retention</a:t>
            </a:r>
          </a:p>
          <a:p>
            <a:pPr marL="257175" marR="0" lvl="1" indent="-257175" algn="l" defTabSz="685800" rtl="0" eaLnBrk="1" fontAlgn="auto" latinLnBrk="0" hangingPunct="1">
              <a:lnSpc>
                <a:spcPct val="100000"/>
              </a:lnSpc>
              <a:spcBef>
                <a:spcPts val="0"/>
              </a:spcBef>
              <a:spcAft>
                <a:spcPts val="0"/>
              </a:spcAft>
              <a:buClrTx/>
              <a:buSzTx/>
              <a:buFont typeface="Wingdings" pitchFamily="2" charset="2"/>
              <a:buChar char="ü"/>
              <a:tabLst/>
              <a:defRPr/>
            </a:pPr>
            <a:endParaRPr kumimoji="0" lang="en-US" sz="1500" b="1" i="0" u="none" strike="noStrike" kern="1200" cap="none" spc="0" normalizeH="0" baseline="0" noProof="0" dirty="0">
              <a:ln>
                <a:noFill/>
              </a:ln>
              <a:solidFill>
                <a:srgbClr val="FFFFFF"/>
              </a:solidFill>
              <a:effectLst/>
              <a:uLnTx/>
              <a:uFillTx/>
              <a:latin typeface="Tahoma"/>
              <a:ea typeface="+mn-ea"/>
              <a:cs typeface="+mn-cs"/>
            </a:endParaRPr>
          </a:p>
        </p:txBody>
      </p:sp>
      <p:pic>
        <p:nvPicPr>
          <p:cNvPr id="60" name="Picture 6" descr="Image result for nimble">
            <a:extLst>
              <a:ext uri="{FF2B5EF4-FFF2-40B4-BE49-F238E27FC236}">
                <a16:creationId xmlns:a16="http://schemas.microsoft.com/office/drawing/2014/main" id="{20D84A4D-CE0F-7846-B730-F08090CA1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595" y="751840"/>
            <a:ext cx="1272084" cy="95406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D755A48-015D-45D3-80E1-CD92B3CF95B1}"/>
              </a:ext>
            </a:extLst>
          </p:cNvPr>
          <p:cNvSpPr txBox="1"/>
          <p:nvPr/>
        </p:nvSpPr>
        <p:spPr>
          <a:xfrm>
            <a:off x="216762" y="741988"/>
            <a:ext cx="3117916" cy="261610"/>
          </a:xfrm>
          <a:prstGeom prst="rect">
            <a:avLst/>
          </a:prstGeom>
        </p:spPr>
        <p:txBody>
          <a:bodyPr wrap="square" rtlCol="0" anchor="ctr">
            <a:spAutoFit/>
          </a:bodyPr>
          <a:lstStyle/>
          <a:p>
            <a:pPr marL="0" marR="0" lvl="0" indent="0" algn="l" defTabSz="91426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3EB20"/>
                </a:solidFill>
                <a:effectLst/>
                <a:uLnTx/>
                <a:uFillTx/>
                <a:latin typeface="Tahoma"/>
                <a:ea typeface="+mn-ea"/>
                <a:cs typeface="+mn-cs"/>
              </a:rPr>
              <a:t>Performance Optimized</a:t>
            </a:r>
          </a:p>
        </p:txBody>
      </p:sp>
      <p:grpSp>
        <p:nvGrpSpPr>
          <p:cNvPr id="2" name="Group 1">
            <a:extLst>
              <a:ext uri="{FF2B5EF4-FFF2-40B4-BE49-F238E27FC236}">
                <a16:creationId xmlns:a16="http://schemas.microsoft.com/office/drawing/2014/main" id="{68005961-E6FB-4BA3-942C-EBFE4B14004B}"/>
              </a:ext>
            </a:extLst>
          </p:cNvPr>
          <p:cNvGrpSpPr/>
          <p:nvPr/>
        </p:nvGrpSpPr>
        <p:grpSpPr>
          <a:xfrm>
            <a:off x="216762" y="1802329"/>
            <a:ext cx="8404724" cy="958203"/>
            <a:chOff x="216762" y="1802329"/>
            <a:chExt cx="8404724" cy="958203"/>
          </a:xfrm>
        </p:grpSpPr>
        <p:sp>
          <p:nvSpPr>
            <p:cNvPr id="6" name="Rectangle 5">
              <a:extLst>
                <a:ext uri="{FF2B5EF4-FFF2-40B4-BE49-F238E27FC236}">
                  <a16:creationId xmlns:a16="http://schemas.microsoft.com/office/drawing/2014/main" id="{3E109E37-8ECF-6142-9ADB-89D06CCE5C51}"/>
                </a:ext>
              </a:extLst>
            </p:cNvPr>
            <p:cNvSpPr/>
            <p:nvPr/>
          </p:nvSpPr>
          <p:spPr bwMode="auto">
            <a:xfrm>
              <a:off x="217743" y="1850174"/>
              <a:ext cx="3117916" cy="891401"/>
            </a:xfrm>
            <a:prstGeom prst="rect">
              <a:avLst/>
            </a:prstGeom>
            <a:gradFill flip="none" rotWithShape="1">
              <a:gsLst>
                <a:gs pos="0">
                  <a:schemeClr val="bg2">
                    <a:lumMod val="65000"/>
                    <a:alpha val="52000"/>
                  </a:schemeClr>
                </a:gs>
                <a:gs pos="100000">
                  <a:schemeClr val="bg2">
                    <a:lumMod val="65000"/>
                    <a:alpha val="50000"/>
                  </a:schemeClr>
                </a:gs>
                <a:gs pos="50000">
                  <a:schemeClr val="bg2">
                    <a:alpha val="0"/>
                    <a:lumMod val="0"/>
                  </a:schemeClr>
                </a:gs>
              </a:gsLst>
              <a:lin ang="0" scaled="0"/>
              <a:tileRect/>
            </a:grad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homa"/>
                <a:ea typeface="+mn-ea"/>
                <a:cs typeface="+mn-cs"/>
              </a:endParaRPr>
            </a:p>
          </p:txBody>
        </p:sp>
        <p:pic>
          <p:nvPicPr>
            <p:cNvPr id="39" name="Picture 38">
              <a:extLst>
                <a:ext uri="{FF2B5EF4-FFF2-40B4-BE49-F238E27FC236}">
                  <a16:creationId xmlns:a16="http://schemas.microsoft.com/office/drawing/2014/main" id="{B472ED80-E6E9-EF4E-A275-2350B029156A}"/>
                </a:ext>
              </a:extLst>
            </p:cNvPr>
            <p:cNvPicPr>
              <a:picLocks noChangeAspect="1"/>
            </p:cNvPicPr>
            <p:nvPr/>
          </p:nvPicPr>
          <p:blipFill rotWithShape="1">
            <a:blip r:embed="rId4"/>
            <a:srcRect t="33544" r="6446" b="21850"/>
            <a:stretch/>
          </p:blipFill>
          <p:spPr>
            <a:xfrm>
              <a:off x="1003072" y="2091527"/>
              <a:ext cx="1272084" cy="454893"/>
            </a:xfrm>
            <a:prstGeom prst="rect">
              <a:avLst/>
            </a:prstGeom>
          </p:spPr>
        </p:pic>
        <p:sp>
          <p:nvSpPr>
            <p:cNvPr id="54" name="TextBox 53">
              <a:extLst>
                <a:ext uri="{FF2B5EF4-FFF2-40B4-BE49-F238E27FC236}">
                  <a16:creationId xmlns:a16="http://schemas.microsoft.com/office/drawing/2014/main" id="{5E8AE958-F38D-624C-A83C-404D24EAA2F7}"/>
                </a:ext>
              </a:extLst>
            </p:cNvPr>
            <p:cNvSpPr txBox="1"/>
            <p:nvPr/>
          </p:nvSpPr>
          <p:spPr>
            <a:xfrm>
              <a:off x="767861" y="2483533"/>
              <a:ext cx="1739550" cy="276999"/>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HPE Apollo 4200/4510</a:t>
              </a:r>
            </a:p>
          </p:txBody>
        </p:sp>
        <p:sp>
          <p:nvSpPr>
            <p:cNvPr id="52" name="Rectangle 51">
              <a:extLst>
                <a:ext uri="{FF2B5EF4-FFF2-40B4-BE49-F238E27FC236}">
                  <a16:creationId xmlns:a16="http://schemas.microsoft.com/office/drawing/2014/main" id="{A375B15D-A147-144A-A4E2-440BD169A2F5}"/>
                </a:ext>
              </a:extLst>
            </p:cNvPr>
            <p:cNvSpPr/>
            <p:nvPr/>
          </p:nvSpPr>
          <p:spPr>
            <a:xfrm>
              <a:off x="4239608" y="1857370"/>
              <a:ext cx="4381878" cy="784830"/>
            </a:xfrm>
            <a:prstGeom prst="rect">
              <a:avLst/>
            </a:prstGeom>
          </p:spPr>
          <p:txBody>
            <a:bodyPr wrap="square">
              <a:spAutoFit/>
            </a:bodyPr>
            <a:lstStyle/>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Shrinks backup &amp; recovery windows</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Leverages data reuse use cases</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Data reduction by Veeam &amp; </a:t>
              </a:r>
              <a:r>
                <a:rPr kumimoji="0" lang="en-US" sz="1500" b="0" i="0" u="none" strike="noStrike" kern="1200" cap="none" spc="0" normalizeH="0" baseline="0" noProof="0" dirty="0" err="1">
                  <a:ln>
                    <a:noFill/>
                  </a:ln>
                  <a:solidFill>
                    <a:srgbClr val="FFFFFF"/>
                  </a:solidFill>
                  <a:effectLst/>
                  <a:uLnTx/>
                  <a:uFillTx/>
                  <a:latin typeface="Tahoma"/>
                  <a:ea typeface="+mn-ea"/>
                  <a:cs typeface="+mn-cs"/>
                </a:rPr>
                <a:t>ReFS</a:t>
              </a:r>
              <a:endParaRPr kumimoji="0" lang="en-US" sz="1500" b="0" i="0" u="none" strike="noStrike" kern="1200" cap="none" spc="0" normalizeH="0" baseline="0" noProof="0" dirty="0">
                <a:ln>
                  <a:noFill/>
                </a:ln>
                <a:solidFill>
                  <a:srgbClr val="FFFFFF"/>
                </a:solidFill>
                <a:effectLst/>
                <a:uLnTx/>
                <a:uFillTx/>
                <a:latin typeface="Tahoma"/>
                <a:ea typeface="+mn-ea"/>
                <a:cs typeface="+mn-cs"/>
              </a:endParaRPr>
            </a:p>
          </p:txBody>
        </p:sp>
        <p:sp>
          <p:nvSpPr>
            <p:cNvPr id="24" name="TextBox 23">
              <a:extLst>
                <a:ext uri="{FF2B5EF4-FFF2-40B4-BE49-F238E27FC236}">
                  <a16:creationId xmlns:a16="http://schemas.microsoft.com/office/drawing/2014/main" id="{146C4AC8-A204-49D7-8FF4-EA18799B885D}"/>
                </a:ext>
              </a:extLst>
            </p:cNvPr>
            <p:cNvSpPr txBox="1"/>
            <p:nvPr/>
          </p:nvSpPr>
          <p:spPr>
            <a:xfrm>
              <a:off x="216762" y="1802329"/>
              <a:ext cx="3117916" cy="261610"/>
            </a:xfrm>
            <a:prstGeom prst="rect">
              <a:avLst/>
            </a:prstGeom>
          </p:spPr>
          <p:txBody>
            <a:bodyPr wrap="square" rtlCol="0" anchor="ctr">
              <a:spAutoFit/>
            </a:bodyPr>
            <a:lstStyle/>
            <a:p>
              <a:pPr marL="0" marR="0" lvl="0" indent="0" algn="l" defTabSz="91426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3EB20"/>
                  </a:solidFill>
                  <a:effectLst/>
                  <a:uLnTx/>
                  <a:uFillTx/>
                  <a:latin typeface="Tahoma"/>
                  <a:ea typeface="+mn-ea"/>
                  <a:cs typeface="+mn-cs"/>
                </a:rPr>
                <a:t>Performance &amp; Cost Balanced</a:t>
              </a:r>
            </a:p>
          </p:txBody>
        </p:sp>
      </p:grpSp>
      <p:grpSp>
        <p:nvGrpSpPr>
          <p:cNvPr id="4" name="Group 3">
            <a:extLst>
              <a:ext uri="{FF2B5EF4-FFF2-40B4-BE49-F238E27FC236}">
                <a16:creationId xmlns:a16="http://schemas.microsoft.com/office/drawing/2014/main" id="{EB46A23C-4FB0-46BA-94EF-E0ADBB7EF4DC}"/>
              </a:ext>
            </a:extLst>
          </p:cNvPr>
          <p:cNvGrpSpPr/>
          <p:nvPr/>
        </p:nvGrpSpPr>
        <p:grpSpPr>
          <a:xfrm>
            <a:off x="216762" y="2866019"/>
            <a:ext cx="8273395" cy="929263"/>
            <a:chOff x="216762" y="2866019"/>
            <a:chExt cx="8273395" cy="929263"/>
          </a:xfrm>
        </p:grpSpPr>
        <p:sp>
          <p:nvSpPr>
            <p:cNvPr id="49" name="Rectangle 48">
              <a:extLst>
                <a:ext uri="{FF2B5EF4-FFF2-40B4-BE49-F238E27FC236}">
                  <a16:creationId xmlns:a16="http://schemas.microsoft.com/office/drawing/2014/main" id="{558D018F-EBE5-9947-A448-E34B2628247D}"/>
                </a:ext>
              </a:extLst>
            </p:cNvPr>
            <p:cNvSpPr/>
            <p:nvPr/>
          </p:nvSpPr>
          <p:spPr bwMode="auto">
            <a:xfrm>
              <a:off x="217743" y="2903881"/>
              <a:ext cx="3117916" cy="891401"/>
            </a:xfrm>
            <a:prstGeom prst="rect">
              <a:avLst/>
            </a:prstGeom>
            <a:gradFill flip="none" rotWithShape="1">
              <a:gsLst>
                <a:gs pos="1000">
                  <a:schemeClr val="bg2">
                    <a:lumMod val="65000"/>
                    <a:alpha val="40000"/>
                  </a:schemeClr>
                </a:gs>
                <a:gs pos="100000">
                  <a:schemeClr val="bg2">
                    <a:alpha val="0"/>
                    <a:lumMod val="0"/>
                  </a:schemeClr>
                </a:gs>
              </a:gsLst>
              <a:lin ang="0" scaled="0"/>
              <a:tileRect/>
            </a:grad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Tahoma"/>
                <a:ea typeface="+mn-ea"/>
                <a:cs typeface="+mn-cs"/>
              </a:endParaRPr>
            </a:p>
          </p:txBody>
        </p:sp>
        <p:pic>
          <p:nvPicPr>
            <p:cNvPr id="42" name="Picture 41">
              <a:extLst>
                <a:ext uri="{FF2B5EF4-FFF2-40B4-BE49-F238E27FC236}">
                  <a16:creationId xmlns:a16="http://schemas.microsoft.com/office/drawing/2014/main" id="{9888F1C7-DE99-0B4E-A1D0-81DB60437113}"/>
                </a:ext>
              </a:extLst>
            </p:cNvPr>
            <p:cNvPicPr>
              <a:picLocks noChangeAspect="1"/>
            </p:cNvPicPr>
            <p:nvPr/>
          </p:nvPicPr>
          <p:blipFill>
            <a:blip r:embed="rId5"/>
            <a:stretch>
              <a:fillRect/>
            </a:stretch>
          </p:blipFill>
          <p:spPr>
            <a:xfrm>
              <a:off x="1001595" y="3248849"/>
              <a:ext cx="1281795" cy="224543"/>
            </a:xfrm>
            <a:prstGeom prst="rect">
              <a:avLst/>
            </a:prstGeom>
          </p:spPr>
        </p:pic>
        <p:sp>
          <p:nvSpPr>
            <p:cNvPr id="62" name="TextBox 61">
              <a:extLst>
                <a:ext uri="{FF2B5EF4-FFF2-40B4-BE49-F238E27FC236}">
                  <a16:creationId xmlns:a16="http://schemas.microsoft.com/office/drawing/2014/main" id="{2AF21A0A-2EC3-AB4A-A0C6-19686808E217}"/>
                </a:ext>
              </a:extLst>
            </p:cNvPr>
            <p:cNvSpPr txBox="1"/>
            <p:nvPr/>
          </p:nvSpPr>
          <p:spPr>
            <a:xfrm>
              <a:off x="872933" y="3432295"/>
              <a:ext cx="1529405" cy="276999"/>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HPE </a:t>
              </a:r>
              <a:r>
                <a:rPr kumimoji="0" lang="en-US" sz="1200" b="0" i="0" u="none" strike="noStrike" kern="0" cap="none" spc="0" normalizeH="0" baseline="0" noProof="0" dirty="0" err="1">
                  <a:ln>
                    <a:noFill/>
                  </a:ln>
                  <a:solidFill>
                    <a:srgbClr val="FFFFFF"/>
                  </a:solidFill>
                  <a:effectLst/>
                  <a:uLnTx/>
                  <a:uFillTx/>
                  <a:latin typeface="Arial" panose="020B0604020202020204"/>
                  <a:ea typeface="+mn-ea"/>
                  <a:cs typeface="+mn-cs"/>
                </a:rPr>
                <a:t>StoreOnce</a:t>
              </a:r>
              <a:endPar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53" name="Rectangle 52">
              <a:extLst>
                <a:ext uri="{FF2B5EF4-FFF2-40B4-BE49-F238E27FC236}">
                  <a16:creationId xmlns:a16="http://schemas.microsoft.com/office/drawing/2014/main" id="{101EA37A-84A5-4847-BA46-95DE53892A19}"/>
                </a:ext>
              </a:extLst>
            </p:cNvPr>
            <p:cNvSpPr/>
            <p:nvPr/>
          </p:nvSpPr>
          <p:spPr>
            <a:xfrm>
              <a:off x="4239608" y="2968706"/>
              <a:ext cx="4250549" cy="784830"/>
            </a:xfrm>
            <a:prstGeom prst="rect">
              <a:avLst/>
            </a:prstGeom>
          </p:spPr>
          <p:txBody>
            <a:bodyPr wrap="square">
              <a:spAutoFit/>
            </a:bodyPr>
            <a:lstStyle/>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Ideal for full recoveries</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Aggressive data reduction </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Ideal for long-term retention</a:t>
              </a:r>
            </a:p>
          </p:txBody>
        </p:sp>
        <p:sp>
          <p:nvSpPr>
            <p:cNvPr id="25" name="TextBox 24">
              <a:extLst>
                <a:ext uri="{FF2B5EF4-FFF2-40B4-BE49-F238E27FC236}">
                  <a16:creationId xmlns:a16="http://schemas.microsoft.com/office/drawing/2014/main" id="{5AE2D99E-23A0-469F-B0B6-54564B6489AD}"/>
                </a:ext>
              </a:extLst>
            </p:cNvPr>
            <p:cNvSpPr txBox="1"/>
            <p:nvPr/>
          </p:nvSpPr>
          <p:spPr>
            <a:xfrm>
              <a:off x="216762" y="2866019"/>
              <a:ext cx="3117916" cy="261610"/>
            </a:xfrm>
            <a:prstGeom prst="rect">
              <a:avLst/>
            </a:prstGeom>
          </p:spPr>
          <p:txBody>
            <a:bodyPr wrap="square" rtlCol="0" anchor="ctr">
              <a:spAutoFit/>
            </a:bodyPr>
            <a:lstStyle/>
            <a:p>
              <a:pPr marL="0" marR="0" lvl="0" indent="0" algn="l" defTabSz="91426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3EB20"/>
                  </a:solidFill>
                  <a:effectLst/>
                  <a:uLnTx/>
                  <a:uFillTx/>
                  <a:latin typeface="Tahoma"/>
                  <a:ea typeface="+mn-ea"/>
                  <a:cs typeface="+mn-cs"/>
                </a:rPr>
                <a:t>Cost Optimized</a:t>
              </a:r>
            </a:p>
          </p:txBody>
        </p:sp>
      </p:grpSp>
      <p:grpSp>
        <p:nvGrpSpPr>
          <p:cNvPr id="5" name="Group 4">
            <a:extLst>
              <a:ext uri="{FF2B5EF4-FFF2-40B4-BE49-F238E27FC236}">
                <a16:creationId xmlns:a16="http://schemas.microsoft.com/office/drawing/2014/main" id="{AB551F57-BEE7-4421-8A4B-5FE5BDC3CB39}"/>
              </a:ext>
            </a:extLst>
          </p:cNvPr>
          <p:cNvGrpSpPr/>
          <p:nvPr/>
        </p:nvGrpSpPr>
        <p:grpSpPr>
          <a:xfrm>
            <a:off x="216760" y="3890425"/>
            <a:ext cx="8247866" cy="939607"/>
            <a:chOff x="216760" y="3890425"/>
            <a:chExt cx="8247866" cy="939607"/>
          </a:xfrm>
        </p:grpSpPr>
        <p:sp>
          <p:nvSpPr>
            <p:cNvPr id="28" name="Rectangle 27">
              <a:extLst>
                <a:ext uri="{FF2B5EF4-FFF2-40B4-BE49-F238E27FC236}">
                  <a16:creationId xmlns:a16="http://schemas.microsoft.com/office/drawing/2014/main" id="{7E6771C8-2149-490A-8DB9-471B918250F5}"/>
                </a:ext>
              </a:extLst>
            </p:cNvPr>
            <p:cNvSpPr/>
            <p:nvPr/>
          </p:nvSpPr>
          <p:spPr bwMode="auto">
            <a:xfrm>
              <a:off x="216762" y="3938631"/>
              <a:ext cx="3117916" cy="891401"/>
            </a:xfrm>
            <a:prstGeom prst="rect">
              <a:avLst/>
            </a:prstGeom>
            <a:gradFill flip="none" rotWithShape="1">
              <a:gsLst>
                <a:gs pos="0">
                  <a:schemeClr val="bg2">
                    <a:lumMod val="65000"/>
                    <a:alpha val="52000"/>
                  </a:schemeClr>
                </a:gs>
                <a:gs pos="100000">
                  <a:schemeClr val="bg2">
                    <a:lumMod val="65000"/>
                    <a:alpha val="50000"/>
                  </a:schemeClr>
                </a:gs>
                <a:gs pos="50000">
                  <a:schemeClr val="bg2">
                    <a:alpha val="0"/>
                    <a:lumMod val="0"/>
                  </a:schemeClr>
                </a:gs>
              </a:gsLst>
              <a:lin ang="0" scaled="0"/>
              <a:tileRect/>
            </a:grad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homa"/>
                <a:ea typeface="+mn-ea"/>
                <a:cs typeface="+mn-cs"/>
              </a:endParaRPr>
            </a:p>
          </p:txBody>
        </p:sp>
        <p:pic>
          <p:nvPicPr>
            <p:cNvPr id="18" name="Picture 17">
              <a:extLst>
                <a:ext uri="{FF2B5EF4-FFF2-40B4-BE49-F238E27FC236}">
                  <a16:creationId xmlns:a16="http://schemas.microsoft.com/office/drawing/2014/main" id="{1E0E3215-F952-4339-B0FD-07F84A4415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8230" y="4092840"/>
              <a:ext cx="1218809" cy="563090"/>
            </a:xfrm>
            <a:prstGeom prst="rect">
              <a:avLst/>
            </a:prstGeom>
          </p:spPr>
        </p:pic>
        <p:sp>
          <p:nvSpPr>
            <p:cNvPr id="19" name="TextBox 18">
              <a:extLst>
                <a:ext uri="{FF2B5EF4-FFF2-40B4-BE49-F238E27FC236}">
                  <a16:creationId xmlns:a16="http://schemas.microsoft.com/office/drawing/2014/main" id="{4CA5BC29-9C70-4F11-BC44-668E6A10F4D4}"/>
                </a:ext>
              </a:extLst>
            </p:cNvPr>
            <p:cNvSpPr txBox="1"/>
            <p:nvPr/>
          </p:nvSpPr>
          <p:spPr>
            <a:xfrm>
              <a:off x="872954" y="4517430"/>
              <a:ext cx="1529405" cy="276999"/>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rPr>
                <a:t>HPE </a:t>
              </a:r>
              <a:r>
                <a:rPr kumimoji="0" lang="en-US" sz="1200" b="0" i="0" u="none" strike="noStrike" kern="0" cap="none" spc="0" normalizeH="0" baseline="0" noProof="0" dirty="0" err="1">
                  <a:ln>
                    <a:noFill/>
                  </a:ln>
                  <a:solidFill>
                    <a:srgbClr val="FFFFFF"/>
                  </a:solidFill>
                  <a:effectLst/>
                  <a:uLnTx/>
                  <a:uFillTx/>
                  <a:latin typeface="Arial" panose="020B0604020202020204"/>
                  <a:ea typeface="+mn-ea"/>
                  <a:cs typeface="+mn-cs"/>
                </a:rPr>
                <a:t>StoreEver</a:t>
              </a:r>
              <a:endParaRPr kumimoji="0" lang="en-US" sz="12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46A6E5A8-0A59-48F9-B43D-CC96857D894C}"/>
                </a:ext>
              </a:extLst>
            </p:cNvPr>
            <p:cNvSpPr/>
            <p:nvPr/>
          </p:nvSpPr>
          <p:spPr>
            <a:xfrm>
              <a:off x="4214077" y="3960436"/>
              <a:ext cx="4250549" cy="784830"/>
            </a:xfrm>
            <a:prstGeom prst="rect">
              <a:avLst/>
            </a:prstGeom>
          </p:spPr>
          <p:txBody>
            <a:bodyPr wrap="square">
              <a:spAutoFit/>
            </a:bodyPr>
            <a:lstStyle/>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Primarily for full recoveries</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Low cost, long-term retention</a:t>
              </a:r>
            </a:p>
            <a:p>
              <a:pPr marL="285750" marR="0" lvl="1"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500" b="0" i="0" u="none" strike="noStrike" kern="1200" cap="none" spc="0" normalizeH="0" baseline="0" noProof="0" dirty="0">
                  <a:ln>
                    <a:noFill/>
                  </a:ln>
                  <a:solidFill>
                    <a:srgbClr val="FFFFFF"/>
                  </a:solidFill>
                  <a:effectLst/>
                  <a:uLnTx/>
                  <a:uFillTx/>
                  <a:latin typeface="Tahoma"/>
                  <a:ea typeface="+mn-ea"/>
                  <a:cs typeface="+mn-cs"/>
                </a:rPr>
                <a:t>Easy offline ransomware protection</a:t>
              </a:r>
            </a:p>
          </p:txBody>
        </p:sp>
        <p:sp>
          <p:nvSpPr>
            <p:cNvPr id="26" name="TextBox 25">
              <a:extLst>
                <a:ext uri="{FF2B5EF4-FFF2-40B4-BE49-F238E27FC236}">
                  <a16:creationId xmlns:a16="http://schemas.microsoft.com/office/drawing/2014/main" id="{9C00D47D-53E1-470B-803D-214143E141EE}"/>
                </a:ext>
              </a:extLst>
            </p:cNvPr>
            <p:cNvSpPr txBox="1"/>
            <p:nvPr/>
          </p:nvSpPr>
          <p:spPr>
            <a:xfrm>
              <a:off x="216760" y="3890425"/>
              <a:ext cx="3117917" cy="261610"/>
            </a:xfrm>
            <a:prstGeom prst="rect">
              <a:avLst/>
            </a:prstGeom>
          </p:spPr>
          <p:txBody>
            <a:bodyPr wrap="square" rtlCol="0" anchor="ctr">
              <a:spAutoFit/>
            </a:bodyPr>
            <a:lstStyle/>
            <a:p>
              <a:pPr marL="0" marR="0" lvl="0" indent="0" algn="l" defTabSz="91426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93EB20"/>
                  </a:solidFill>
                  <a:effectLst/>
                  <a:uLnTx/>
                  <a:uFillTx/>
                  <a:latin typeface="Tahoma"/>
                  <a:ea typeface="+mn-ea"/>
                  <a:cs typeface="+mn-cs"/>
                </a:rPr>
                <a:t>Air-Gapped</a:t>
              </a:r>
            </a:p>
          </p:txBody>
        </p:sp>
      </p:grpSp>
    </p:spTree>
    <p:extLst>
      <p:ext uri="{BB962C8B-B14F-4D97-AF65-F5344CB8AC3E}">
        <p14:creationId xmlns:p14="http://schemas.microsoft.com/office/powerpoint/2010/main" val="2079479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75C27D-45B2-4EBD-9C18-EBAFA5B3C60D}"/>
              </a:ext>
            </a:extLst>
          </p:cNvPr>
          <p:cNvSpPr>
            <a:spLocks noGrp="1"/>
          </p:cNvSpPr>
          <p:nvPr>
            <p:ph type="title"/>
          </p:nvPr>
        </p:nvSpPr>
        <p:spPr>
          <a:xfrm>
            <a:off x="389436" y="171451"/>
            <a:ext cx="8363938" cy="369332"/>
          </a:xfrm>
        </p:spPr>
        <p:txBody>
          <a:bodyPr/>
          <a:lstStyle/>
          <a:p>
            <a:r>
              <a:rPr lang="en-US" sz="2400" dirty="0"/>
              <a:t>Veeam Availability Suite V10 &amp; HPE Integrations</a:t>
            </a:r>
          </a:p>
        </p:txBody>
      </p:sp>
      <p:sp>
        <p:nvSpPr>
          <p:cNvPr id="4" name="TextBox 3">
            <a:extLst>
              <a:ext uri="{FF2B5EF4-FFF2-40B4-BE49-F238E27FC236}">
                <a16:creationId xmlns:a16="http://schemas.microsoft.com/office/drawing/2014/main" id="{7D718260-935A-46C0-BF0F-04A3B1E1F54A}"/>
              </a:ext>
            </a:extLst>
          </p:cNvPr>
          <p:cNvSpPr txBox="1"/>
          <p:nvPr/>
        </p:nvSpPr>
        <p:spPr>
          <a:xfrm>
            <a:off x="3314701" y="2023699"/>
            <a:ext cx="2324952" cy="646331"/>
          </a:xfrm>
          <a:prstGeom prst="rect">
            <a:avLst/>
          </a:prstGeom>
        </p:spPr>
        <p:txBody>
          <a:bodyPr wrap="square" rtlCol="0" anchor="ctr">
            <a:spAutoFit/>
          </a:bodyPr>
          <a:lstStyle/>
          <a:p>
            <a:pPr algn="ctr">
              <a:defRPr/>
            </a:pPr>
            <a:r>
              <a:rPr lang="en-US" sz="1200" b="1" dirty="0">
                <a:solidFill>
                  <a:srgbClr val="00E296"/>
                </a:solidFill>
              </a:rPr>
              <a:t>HPE </a:t>
            </a:r>
            <a:r>
              <a:rPr lang="en-US" sz="1200" b="1" dirty="0" err="1">
                <a:solidFill>
                  <a:srgbClr val="00E296"/>
                </a:solidFill>
              </a:rPr>
              <a:t>StoreOnce</a:t>
            </a:r>
            <a:endParaRPr lang="en-US" sz="1200" b="1" dirty="0">
              <a:solidFill>
                <a:srgbClr val="00E296"/>
              </a:solidFill>
            </a:endParaRPr>
          </a:p>
          <a:p>
            <a:pPr algn="ctr">
              <a:defRPr/>
            </a:pPr>
            <a:r>
              <a:rPr lang="en-US" sz="1200" b="1" dirty="0">
                <a:solidFill>
                  <a:srgbClr val="00E296"/>
                </a:solidFill>
              </a:rPr>
              <a:t>Catalyst </a:t>
            </a:r>
            <a:r>
              <a:rPr lang="ko-KR" altLang="en-US" sz="1200" b="1" dirty="0">
                <a:solidFill>
                  <a:srgbClr val="00E296"/>
                </a:solidFill>
              </a:rPr>
              <a:t>통합 확장</a:t>
            </a:r>
          </a:p>
          <a:p>
            <a:pPr algn="ctr">
              <a:defRPr/>
            </a:pPr>
            <a:endParaRPr lang="ko-KR" altLang="en-US" sz="1200" b="1" dirty="0">
              <a:solidFill>
                <a:schemeClr val="bg1"/>
              </a:solidFill>
            </a:endParaRPr>
          </a:p>
        </p:txBody>
      </p:sp>
      <p:sp>
        <p:nvSpPr>
          <p:cNvPr id="5" name="Rectangle 4">
            <a:extLst>
              <a:ext uri="{FF2B5EF4-FFF2-40B4-BE49-F238E27FC236}">
                <a16:creationId xmlns:a16="http://schemas.microsoft.com/office/drawing/2014/main" id="{E0904605-61EB-4F37-B0C5-B58E74A3B577}"/>
              </a:ext>
            </a:extLst>
          </p:cNvPr>
          <p:cNvSpPr/>
          <p:nvPr/>
        </p:nvSpPr>
        <p:spPr>
          <a:xfrm>
            <a:off x="636726" y="2035242"/>
            <a:ext cx="1804124" cy="646331"/>
          </a:xfrm>
          <a:prstGeom prst="rect">
            <a:avLst/>
          </a:prstGeom>
        </p:spPr>
        <p:txBody>
          <a:bodyPr wrap="square">
            <a:spAutoFit/>
          </a:bodyPr>
          <a:lstStyle/>
          <a:p>
            <a:pPr algn="ctr">
              <a:defRPr/>
            </a:pPr>
            <a:r>
              <a:rPr lang="en-US" sz="1200" b="1" dirty="0">
                <a:solidFill>
                  <a:srgbClr val="00E296"/>
                </a:solidFill>
                <a:cs typeface="Segoe UI" pitchFamily="34" charset="0"/>
              </a:rPr>
              <a:t>HPE Primera Snapshot </a:t>
            </a:r>
            <a:r>
              <a:rPr lang="ko-KR" altLang="en-US" sz="1200" b="1" dirty="0">
                <a:solidFill>
                  <a:srgbClr val="00E296"/>
                </a:solidFill>
                <a:cs typeface="Segoe UI" pitchFamily="34" charset="0"/>
              </a:rPr>
              <a:t>통합</a:t>
            </a:r>
          </a:p>
          <a:p>
            <a:pPr algn="ctr">
              <a:defRPr/>
            </a:pPr>
            <a:endParaRPr lang="ko-KR" altLang="en-US" sz="1200" b="1" dirty="0">
              <a:solidFill>
                <a:srgbClr val="00E296"/>
              </a:solidFill>
              <a:cs typeface="Segoe UI" pitchFamily="34" charset="0"/>
            </a:endParaRPr>
          </a:p>
        </p:txBody>
      </p:sp>
      <p:sp>
        <p:nvSpPr>
          <p:cNvPr id="6" name="TextBox 5">
            <a:extLst>
              <a:ext uri="{FF2B5EF4-FFF2-40B4-BE49-F238E27FC236}">
                <a16:creationId xmlns:a16="http://schemas.microsoft.com/office/drawing/2014/main" id="{A5512B06-4452-4D79-B58D-710E34B0EB79}"/>
              </a:ext>
            </a:extLst>
          </p:cNvPr>
          <p:cNvSpPr txBox="1"/>
          <p:nvPr/>
        </p:nvSpPr>
        <p:spPr>
          <a:xfrm>
            <a:off x="6277566" y="2023700"/>
            <a:ext cx="2229708" cy="646331"/>
          </a:xfrm>
          <a:prstGeom prst="rect">
            <a:avLst/>
          </a:prstGeom>
        </p:spPr>
        <p:txBody>
          <a:bodyPr wrap="square" rtlCol="0" anchor="ctr">
            <a:spAutoFit/>
          </a:bodyPr>
          <a:lstStyle/>
          <a:p>
            <a:pPr algn="ctr">
              <a:defRPr/>
            </a:pPr>
            <a:r>
              <a:rPr lang="en-US" sz="1200" b="1" dirty="0">
                <a:solidFill>
                  <a:srgbClr val="00E296"/>
                </a:solidFill>
                <a:cs typeface="Segoe UI" pitchFamily="34" charset="0"/>
              </a:rPr>
              <a:t>HPE </a:t>
            </a:r>
            <a:r>
              <a:rPr lang="en-US" sz="1200" b="1" dirty="0" err="1">
                <a:solidFill>
                  <a:srgbClr val="00E296"/>
                </a:solidFill>
                <a:cs typeface="Segoe UI" pitchFamily="34" charset="0"/>
              </a:rPr>
              <a:t>StoreOnce</a:t>
            </a:r>
            <a:r>
              <a:rPr lang="en-US" sz="1200" b="1" dirty="0">
                <a:solidFill>
                  <a:srgbClr val="00E296"/>
                </a:solidFill>
                <a:cs typeface="Segoe UI" pitchFamily="34" charset="0"/>
              </a:rPr>
              <a:t> Catalyst </a:t>
            </a:r>
          </a:p>
          <a:p>
            <a:pPr algn="ctr">
              <a:defRPr/>
            </a:pPr>
            <a:r>
              <a:rPr lang="en-US" sz="1200" b="1" dirty="0">
                <a:solidFill>
                  <a:srgbClr val="00E296"/>
                </a:solidFill>
                <a:cs typeface="Segoe UI" pitchFamily="34" charset="0"/>
              </a:rPr>
              <a:t>Copy Integration</a:t>
            </a:r>
          </a:p>
          <a:p>
            <a:pPr algn="ctr">
              <a:defRPr/>
            </a:pPr>
            <a:endParaRPr lang="en-US" sz="1200" b="1" dirty="0">
              <a:solidFill>
                <a:srgbClr val="00E296"/>
              </a:solidFill>
              <a:cs typeface="Segoe UI" pitchFamily="34" charset="0"/>
            </a:endParaRPr>
          </a:p>
        </p:txBody>
      </p:sp>
      <p:pic>
        <p:nvPicPr>
          <p:cNvPr id="12" name="Picture 11">
            <a:extLst>
              <a:ext uri="{FF2B5EF4-FFF2-40B4-BE49-F238E27FC236}">
                <a16:creationId xmlns:a16="http://schemas.microsoft.com/office/drawing/2014/main" id="{0585B448-2DF1-4077-A254-5D9FE27D5E1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232057" y="762838"/>
            <a:ext cx="877664" cy="1213103"/>
          </a:xfrm>
          <a:prstGeom prst="rect">
            <a:avLst/>
          </a:prstGeom>
        </p:spPr>
      </p:pic>
      <p:pic>
        <p:nvPicPr>
          <p:cNvPr id="13" name="Picture 12">
            <a:extLst>
              <a:ext uri="{FF2B5EF4-FFF2-40B4-BE49-F238E27FC236}">
                <a16:creationId xmlns:a16="http://schemas.microsoft.com/office/drawing/2014/main" id="{3DEC5DFE-CBE3-4D3B-8DE7-5757F4E02A6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91175" y="803900"/>
            <a:ext cx="833390" cy="1151909"/>
          </a:xfrm>
          <a:prstGeom prst="rect">
            <a:avLst/>
          </a:prstGeom>
        </p:spPr>
      </p:pic>
      <p:pic>
        <p:nvPicPr>
          <p:cNvPr id="14" name="Picture 13">
            <a:extLst>
              <a:ext uri="{FF2B5EF4-FFF2-40B4-BE49-F238E27FC236}">
                <a16:creationId xmlns:a16="http://schemas.microsoft.com/office/drawing/2014/main" id="{C8401E21-E13E-4733-B027-D35D37B8674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7060367" y="809004"/>
            <a:ext cx="877664" cy="1213103"/>
          </a:xfrm>
          <a:prstGeom prst="rect">
            <a:avLst/>
          </a:prstGeom>
        </p:spPr>
      </p:pic>
      <p:grpSp>
        <p:nvGrpSpPr>
          <p:cNvPr id="2" name="그룹 1">
            <a:extLst>
              <a:ext uri="{FF2B5EF4-FFF2-40B4-BE49-F238E27FC236}">
                <a16:creationId xmlns:a16="http://schemas.microsoft.com/office/drawing/2014/main" id="{DF515ECE-955F-4CF8-958B-66DF4EF67DCA}"/>
              </a:ext>
            </a:extLst>
          </p:cNvPr>
          <p:cNvGrpSpPr/>
          <p:nvPr/>
        </p:nvGrpSpPr>
        <p:grpSpPr>
          <a:xfrm>
            <a:off x="468313" y="2628063"/>
            <a:ext cx="8207375" cy="2023632"/>
            <a:chOff x="370817" y="3576093"/>
            <a:chExt cx="11342816" cy="2023632"/>
          </a:xfrm>
        </p:grpSpPr>
        <p:sp>
          <p:nvSpPr>
            <p:cNvPr id="15" name="Rectangle 8">
              <a:extLst>
                <a:ext uri="{FF2B5EF4-FFF2-40B4-BE49-F238E27FC236}">
                  <a16:creationId xmlns:a16="http://schemas.microsoft.com/office/drawing/2014/main" id="{88399542-3D1D-43D2-B737-E2F51031D990}"/>
                </a:ext>
              </a:extLst>
            </p:cNvPr>
            <p:cNvSpPr/>
            <p:nvPr/>
          </p:nvSpPr>
          <p:spPr>
            <a:xfrm>
              <a:off x="370817" y="3576093"/>
              <a:ext cx="3322562" cy="1669688"/>
            </a:xfrm>
            <a:prstGeom prst="rect">
              <a:avLst/>
            </a:prstGeom>
          </p:spPr>
          <p:txBody>
            <a:bodyPr wrap="square" anchor="t">
              <a:spAutoFit/>
            </a:bodyPr>
            <a:lstStyle/>
            <a:p>
              <a:pPr lvl="0" algn="ctr" latinLnBrk="0">
                <a:spcAft>
                  <a:spcPts val="300"/>
                </a:spcAft>
                <a:defRPr/>
              </a:pPr>
              <a:r>
                <a:rPr lang="en-US" altLang="ko-KR" sz="900" dirty="0">
                  <a:solidFill>
                    <a:schemeClr val="bg1"/>
                  </a:solidFill>
                  <a:latin typeface="Tahoma"/>
                </a:rPr>
                <a:t>100 % </a:t>
              </a:r>
              <a:r>
                <a:rPr lang="ko-KR" altLang="en-US" sz="900" dirty="0">
                  <a:solidFill>
                    <a:schemeClr val="bg1"/>
                  </a:solidFill>
                  <a:latin typeface="Tahoma"/>
                </a:rPr>
                <a:t>가용성을 보장하는 미션 크리티컬 애플리케이션을 위한 </a:t>
              </a:r>
              <a:r>
                <a:rPr lang="en-US" altLang="ko-KR" sz="900" dirty="0">
                  <a:solidFill>
                    <a:schemeClr val="bg1"/>
                  </a:solidFill>
                  <a:latin typeface="Tahoma"/>
                </a:rPr>
                <a:t>HPE</a:t>
              </a:r>
              <a:r>
                <a:rPr lang="ko-KR" altLang="en-US" sz="900" dirty="0">
                  <a:solidFill>
                    <a:schemeClr val="bg1"/>
                  </a:solidFill>
                  <a:latin typeface="Tahoma"/>
                </a:rPr>
                <a:t>의 새로운 스토리지 플랫폼</a:t>
              </a:r>
              <a:r>
                <a:rPr lang="en-US" altLang="ko-KR" sz="900" dirty="0">
                  <a:solidFill>
                    <a:schemeClr val="bg1"/>
                  </a:solidFill>
                  <a:latin typeface="Tahoma"/>
                </a:rPr>
                <a:t>. </a:t>
              </a:r>
              <a:r>
                <a:rPr lang="ko-KR" altLang="en-US" sz="900" dirty="0">
                  <a:solidFill>
                    <a:schemeClr val="bg1"/>
                  </a:solidFill>
                  <a:latin typeface="Tahoma"/>
                </a:rPr>
                <a:t>사전 모니터링 및 유지 관리를 위한 </a:t>
              </a:r>
              <a:r>
                <a:rPr lang="en-US" altLang="ko-KR" sz="900" dirty="0">
                  <a:solidFill>
                    <a:schemeClr val="bg1"/>
                  </a:solidFill>
                  <a:latin typeface="Tahoma"/>
                </a:rPr>
                <a:t>HPE Infosight</a:t>
              </a:r>
              <a:r>
                <a:rPr lang="ko-KR" altLang="en-US" sz="900" dirty="0">
                  <a:solidFill>
                    <a:schemeClr val="bg1"/>
                  </a:solidFill>
                  <a:latin typeface="Tahoma"/>
                </a:rPr>
                <a:t>가 포함</a:t>
              </a:r>
              <a:r>
                <a:rPr lang="en-US" altLang="ko-KR" sz="900" dirty="0">
                  <a:solidFill>
                    <a:schemeClr val="bg1"/>
                  </a:solidFill>
                  <a:latin typeface="Tahoma"/>
                </a:rPr>
                <a:t>.</a:t>
              </a:r>
            </a:p>
            <a:p>
              <a:pPr lvl="0" algn="ctr" latinLnBrk="0">
                <a:spcAft>
                  <a:spcPts val="300"/>
                </a:spcAft>
                <a:defRPr/>
              </a:pPr>
              <a:endParaRPr kumimoji="0" lang="en-US" sz="900" b="0" i="0" u="none" strike="noStrike" kern="1200" cap="none" spc="0" normalizeH="0" baseline="0" noProof="0" dirty="0">
                <a:ln>
                  <a:noFill/>
                </a:ln>
                <a:solidFill>
                  <a:schemeClr val="bg1"/>
                </a:solidFill>
                <a:effectLst/>
                <a:uLnTx/>
                <a:uFillTx/>
                <a:latin typeface="Tahoma"/>
                <a:ea typeface="Tahoma"/>
                <a:cs typeface="Tahoma"/>
              </a:endParaRPr>
            </a:p>
            <a:p>
              <a:pPr lvl="0">
                <a:spcAft>
                  <a:spcPts val="300"/>
                </a:spcAft>
                <a:defRPr/>
              </a:pPr>
              <a:r>
                <a:rPr lang="en-US" sz="900" b="1" dirty="0">
                  <a:solidFill>
                    <a:schemeClr val="bg1"/>
                  </a:solidFill>
                  <a:latin typeface="Tahoma"/>
                </a:rPr>
                <a:t>NEW </a:t>
              </a:r>
              <a:r>
                <a:rPr lang="en-US" altLang="ko-KR" sz="900" dirty="0">
                  <a:solidFill>
                    <a:schemeClr val="bg1"/>
                  </a:solidFill>
                  <a:latin typeface="Tahoma"/>
                </a:rPr>
                <a:t>Veeam Backup &amp; Replication</a:t>
              </a:r>
              <a:r>
                <a:rPr lang="ko-KR" altLang="en-US" sz="900" dirty="0">
                  <a:solidFill>
                    <a:schemeClr val="bg1"/>
                  </a:solidFill>
                  <a:latin typeface="Tahoma"/>
                </a:rPr>
                <a:t>과의 기본 </a:t>
              </a:r>
              <a:r>
                <a:rPr lang="en-US" altLang="ko-KR" sz="900" dirty="0">
                  <a:solidFill>
                    <a:schemeClr val="bg1"/>
                  </a:solidFill>
                  <a:latin typeface="Tahoma"/>
                </a:rPr>
                <a:t>HPE Primera </a:t>
              </a:r>
              <a:r>
                <a:rPr lang="ko-KR" altLang="en-US" sz="900" dirty="0">
                  <a:solidFill>
                    <a:schemeClr val="bg1"/>
                  </a:solidFill>
                  <a:latin typeface="Tahoma"/>
                </a:rPr>
                <a:t>통합</a:t>
              </a:r>
              <a:r>
                <a:rPr lang="en-US" altLang="ko-KR" sz="900" dirty="0">
                  <a:solidFill>
                    <a:schemeClr val="bg1"/>
                  </a:solidFill>
                  <a:latin typeface="Tahoma"/>
                </a:rPr>
                <a:t>.</a:t>
              </a:r>
            </a:p>
            <a:p>
              <a:pPr lvl="0">
                <a:spcAft>
                  <a:spcPts val="300"/>
                </a:spcAft>
                <a:defRPr/>
              </a:pPr>
              <a:r>
                <a:rPr lang="en-US" altLang="ko-KR" sz="800" dirty="0">
                  <a:solidFill>
                    <a:schemeClr val="bg1"/>
                  </a:solidFill>
                  <a:latin typeface="Tahoma"/>
                </a:rPr>
                <a:t>- </a:t>
              </a:r>
              <a:r>
                <a:rPr lang="ko-KR" altLang="en-US" sz="800" dirty="0">
                  <a:solidFill>
                    <a:schemeClr val="bg1"/>
                  </a:solidFill>
                  <a:latin typeface="Tahoma"/>
                </a:rPr>
                <a:t>스냅 샷 오케스트레이션</a:t>
              </a:r>
            </a:p>
            <a:p>
              <a:pPr lvl="0">
                <a:spcAft>
                  <a:spcPts val="300"/>
                </a:spcAft>
                <a:defRPr/>
              </a:pPr>
              <a:r>
                <a:rPr lang="en-US" altLang="ko-KR" sz="800" dirty="0">
                  <a:solidFill>
                    <a:schemeClr val="bg1"/>
                  </a:solidFill>
                  <a:latin typeface="Tahoma"/>
                </a:rPr>
                <a:t>- </a:t>
              </a:r>
              <a:r>
                <a:rPr lang="ko-KR" altLang="en-US" sz="800" dirty="0">
                  <a:solidFill>
                    <a:schemeClr val="bg1"/>
                  </a:solidFill>
                  <a:latin typeface="Tahoma"/>
                </a:rPr>
                <a:t>스토리지 스냅 샷에서 백업</a:t>
              </a:r>
            </a:p>
            <a:p>
              <a:pPr lvl="0">
                <a:spcAft>
                  <a:spcPts val="300"/>
                </a:spcAft>
                <a:defRPr/>
              </a:pPr>
              <a:r>
                <a:rPr lang="en-US" altLang="ko-KR" sz="800" dirty="0">
                  <a:solidFill>
                    <a:schemeClr val="bg1"/>
                  </a:solidFill>
                  <a:latin typeface="Tahoma"/>
                </a:rPr>
                <a:t>- </a:t>
              </a:r>
              <a:r>
                <a:rPr lang="ko-KR" altLang="en-US" sz="800" dirty="0">
                  <a:solidFill>
                    <a:schemeClr val="bg1"/>
                  </a:solidFill>
                  <a:latin typeface="Tahoma"/>
                </a:rPr>
                <a:t>지속성 지원</a:t>
              </a:r>
              <a:endParaRPr lang="en-US" sz="800" dirty="0">
                <a:solidFill>
                  <a:schemeClr val="bg1"/>
                </a:solidFill>
                <a:latin typeface="Tahoma"/>
              </a:endParaRPr>
            </a:p>
          </p:txBody>
        </p:sp>
        <p:sp>
          <p:nvSpPr>
            <p:cNvPr id="16" name="Rectangle 9">
              <a:extLst>
                <a:ext uri="{FF2B5EF4-FFF2-40B4-BE49-F238E27FC236}">
                  <a16:creationId xmlns:a16="http://schemas.microsoft.com/office/drawing/2014/main" id="{4FD5EEF2-7BD2-4D4E-BE7F-1113E128DCA6}"/>
                </a:ext>
              </a:extLst>
            </p:cNvPr>
            <p:cNvSpPr/>
            <p:nvPr/>
          </p:nvSpPr>
          <p:spPr>
            <a:xfrm>
              <a:off x="4132292" y="3576094"/>
              <a:ext cx="3927416" cy="2023631"/>
            </a:xfrm>
            <a:prstGeom prst="rect">
              <a:avLst/>
            </a:prstGeom>
          </p:spPr>
          <p:txBody>
            <a:bodyPr wrap="square" anchor="t">
              <a:spAutoFit/>
            </a:bodyPr>
            <a:lstStyle/>
            <a:p>
              <a:pPr lvl="0" algn="ctr" latinLnBrk="0">
                <a:spcAft>
                  <a:spcPts val="300"/>
                </a:spcAft>
                <a:defRPr/>
              </a:pPr>
              <a:r>
                <a:rPr lang="ko-KR" altLang="en-US" sz="900" dirty="0">
                  <a:solidFill>
                    <a:schemeClr val="bg1"/>
                  </a:solidFill>
                  <a:latin typeface="Tahoma"/>
                </a:rPr>
                <a:t>효율적이고 안전하며 유연한 디스크 기반 데이터 보호를 위해 최적화 된 </a:t>
              </a:r>
              <a:r>
                <a:rPr lang="en-US" altLang="ko-KR" sz="900" dirty="0">
                  <a:solidFill>
                    <a:schemeClr val="bg1"/>
                  </a:solidFill>
                  <a:latin typeface="Tahoma"/>
                </a:rPr>
                <a:t>HPE </a:t>
              </a:r>
              <a:r>
                <a:rPr lang="ko-KR" altLang="en-US" sz="900" dirty="0">
                  <a:solidFill>
                    <a:schemeClr val="bg1"/>
                  </a:solidFill>
                  <a:latin typeface="Tahoma"/>
                </a:rPr>
                <a:t>독점 백업 프로토콜</a:t>
              </a:r>
              <a:r>
                <a:rPr kumimoji="0" lang="en-US" sz="900" b="0" i="0" u="none" strike="noStrike" kern="1200" cap="none" spc="0" normalizeH="0" baseline="0" noProof="0" dirty="0">
                  <a:ln>
                    <a:noFill/>
                  </a:ln>
                  <a:solidFill>
                    <a:schemeClr val="bg1"/>
                  </a:solidFill>
                  <a:effectLst/>
                  <a:uLnTx/>
                  <a:uFillTx/>
                  <a:latin typeface="Tahoma"/>
                  <a:ea typeface="+mn-ea"/>
                  <a:cs typeface="+mn-cs"/>
                </a:rPr>
                <a:t>.</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Tahoma" panose="020B0604030504040204" pitchFamily="34" charset="0"/>
                <a:ea typeface="Tahoma" panose="020B0604030504040204" pitchFamily="34" charset="0"/>
                <a:cs typeface="Tahoma" panose="020B0604030504040204" pitchFamily="34" charset="0"/>
              </a:endParaRPr>
            </a:p>
            <a:p>
              <a:pPr lvl="0">
                <a:spcAft>
                  <a:spcPts val="300"/>
                </a:spcAft>
                <a:defRPr/>
              </a:pPr>
              <a:r>
                <a:rPr lang="ko-KR" altLang="en-US" sz="900" dirty="0">
                  <a:solidFill>
                    <a:schemeClr val="bg1"/>
                  </a:solidFill>
                  <a:latin typeface="Tahoma"/>
                </a:rPr>
                <a:t>가상 환경 및 백업 복사 작업에 대한 </a:t>
              </a:r>
              <a:r>
                <a:rPr lang="en-US" sz="900" dirty="0">
                  <a:solidFill>
                    <a:schemeClr val="bg1"/>
                  </a:solidFill>
                  <a:latin typeface="Tahoma"/>
                </a:rPr>
                <a:t>Catalyst </a:t>
              </a:r>
              <a:r>
                <a:rPr lang="ko-KR" altLang="en-US" sz="900" dirty="0">
                  <a:solidFill>
                    <a:schemeClr val="bg1"/>
                  </a:solidFill>
                  <a:latin typeface="Tahoma"/>
                </a:rPr>
                <a:t>지원</a:t>
              </a:r>
              <a:endParaRPr lang="en-US" sz="900" dirty="0">
                <a:solidFill>
                  <a:schemeClr val="bg1"/>
                </a:solidFill>
                <a:latin typeface="Tahoma"/>
              </a:endParaRPr>
            </a:p>
            <a:p>
              <a:pPr lvl="0">
                <a:spcAft>
                  <a:spcPts val="300"/>
                </a:spcAft>
                <a:defRPr/>
              </a:pPr>
              <a:r>
                <a:rPr lang="en-US" sz="900" b="1" dirty="0">
                  <a:solidFill>
                    <a:schemeClr val="bg1"/>
                  </a:solidFill>
                  <a:latin typeface="Tahoma"/>
                </a:rPr>
                <a:t>NEW</a:t>
              </a:r>
              <a:r>
                <a:rPr lang="en-US" sz="900" dirty="0">
                  <a:solidFill>
                    <a:schemeClr val="bg1"/>
                  </a:solidFill>
                  <a:latin typeface="Tahoma"/>
                </a:rPr>
                <a:t> Agent</a:t>
              </a:r>
              <a:r>
                <a:rPr lang="ko-KR" altLang="en-US" sz="900" dirty="0">
                  <a:solidFill>
                    <a:schemeClr val="bg1"/>
                  </a:solidFill>
                  <a:latin typeface="Tahoma"/>
                </a:rPr>
                <a:t>의 </a:t>
              </a:r>
              <a:r>
                <a:rPr lang="en-US" sz="900" dirty="0">
                  <a:solidFill>
                    <a:schemeClr val="bg1"/>
                  </a:solidFill>
                  <a:latin typeface="Tahoma"/>
                </a:rPr>
                <a:t>Catalyst </a:t>
              </a:r>
              <a:r>
                <a:rPr lang="ko-KR" altLang="en-US" sz="900" dirty="0">
                  <a:solidFill>
                    <a:schemeClr val="bg1"/>
                  </a:solidFill>
                  <a:latin typeface="Tahoma"/>
                </a:rPr>
                <a:t>지원</a:t>
              </a:r>
              <a:r>
                <a:rPr lang="en-US" sz="900" dirty="0">
                  <a:solidFill>
                    <a:schemeClr val="bg1"/>
                  </a:solidFill>
                  <a:latin typeface="Tahoma"/>
                </a:rPr>
                <a:t>:</a:t>
              </a:r>
            </a:p>
            <a:p>
              <a:pPr>
                <a:spcAft>
                  <a:spcPts val="300"/>
                </a:spcAft>
                <a:defRPr/>
              </a:pPr>
              <a:r>
                <a:rPr lang="en-US" sz="800" dirty="0">
                  <a:solidFill>
                    <a:schemeClr val="bg1"/>
                  </a:solidFill>
                  <a:latin typeface="Tahoma"/>
                </a:rPr>
                <a:t>- Windows Agents</a:t>
              </a:r>
            </a:p>
            <a:p>
              <a:pPr>
                <a:spcAft>
                  <a:spcPts val="300"/>
                </a:spcAft>
                <a:defRPr/>
              </a:pPr>
              <a:r>
                <a:rPr lang="en-US" sz="800" dirty="0">
                  <a:solidFill>
                    <a:schemeClr val="bg1"/>
                  </a:solidFill>
                  <a:latin typeface="Tahoma"/>
                </a:rPr>
                <a:t>- Linux Agents</a:t>
              </a:r>
            </a:p>
            <a:p>
              <a:pPr>
                <a:spcAft>
                  <a:spcPts val="300"/>
                </a:spcAft>
                <a:defRPr/>
              </a:pPr>
              <a:r>
                <a:rPr lang="en-US" altLang="ko-KR" sz="800" dirty="0">
                  <a:solidFill>
                    <a:schemeClr val="bg1"/>
                  </a:solidFill>
                  <a:latin typeface="Tahoma"/>
                </a:rPr>
                <a:t>- </a:t>
              </a:r>
              <a:r>
                <a:rPr lang="ko-KR" altLang="en-US" sz="800" dirty="0">
                  <a:solidFill>
                    <a:schemeClr val="bg1"/>
                  </a:solidFill>
                  <a:latin typeface="Tahoma"/>
                </a:rPr>
                <a:t>향후 지원</a:t>
              </a:r>
              <a:r>
                <a:rPr lang="en-US" sz="800" dirty="0">
                  <a:solidFill>
                    <a:schemeClr val="bg1"/>
                  </a:solidFill>
                  <a:latin typeface="Tahoma"/>
                </a:rPr>
                <a:t> Agents (Solaris, AIX)</a:t>
              </a:r>
            </a:p>
            <a:p>
              <a:pPr lvl="0">
                <a:spcAft>
                  <a:spcPts val="300"/>
                </a:spcAft>
                <a:defRPr/>
              </a:pPr>
              <a:r>
                <a:rPr lang="en-US" sz="900" dirty="0">
                  <a:solidFill>
                    <a:schemeClr val="bg1"/>
                  </a:solidFill>
                  <a:latin typeface="Tahoma"/>
                </a:rPr>
                <a:t> </a:t>
              </a:r>
              <a:r>
                <a:rPr lang="en-US" sz="900" b="1" dirty="0">
                  <a:solidFill>
                    <a:schemeClr val="bg1"/>
                  </a:solidFill>
                  <a:latin typeface="Tahoma"/>
                </a:rPr>
                <a:t>NEW</a:t>
              </a:r>
              <a:r>
                <a:rPr lang="en-US" sz="900" dirty="0">
                  <a:solidFill>
                    <a:schemeClr val="bg1"/>
                  </a:solidFill>
                  <a:latin typeface="Tahoma"/>
                </a:rPr>
                <a:t> </a:t>
              </a:r>
              <a:r>
                <a:rPr lang="ko-KR" altLang="en-US" sz="900" dirty="0">
                  <a:solidFill>
                    <a:schemeClr val="bg1"/>
                  </a:solidFill>
                  <a:latin typeface="Tahoma"/>
                </a:rPr>
                <a:t>엔터프라이즈 애플리케이션 플러그인에 대한 새로운</a:t>
              </a:r>
              <a:r>
                <a:rPr lang="en-US" sz="900" dirty="0">
                  <a:solidFill>
                    <a:schemeClr val="bg1"/>
                  </a:solidFill>
                  <a:latin typeface="Tahoma"/>
                </a:rPr>
                <a:t>Catalyst </a:t>
              </a:r>
              <a:r>
                <a:rPr lang="ko-KR" altLang="en-US" sz="900" dirty="0">
                  <a:solidFill>
                    <a:schemeClr val="bg1"/>
                  </a:solidFill>
                  <a:latin typeface="Tahoma"/>
                </a:rPr>
                <a:t>지원</a:t>
              </a:r>
              <a:r>
                <a:rPr lang="en-US" sz="900" dirty="0">
                  <a:solidFill>
                    <a:schemeClr val="bg1"/>
                  </a:solidFill>
                  <a:latin typeface="Tahoma"/>
                </a:rPr>
                <a:t>:</a:t>
              </a:r>
            </a:p>
            <a:p>
              <a:pPr marL="0" lvl="1">
                <a:spcAft>
                  <a:spcPts val="300"/>
                </a:spcAft>
                <a:defRPr/>
              </a:pPr>
              <a:r>
                <a:rPr lang="en-US" sz="800" dirty="0">
                  <a:solidFill>
                    <a:schemeClr val="bg1"/>
                  </a:solidFill>
                  <a:latin typeface="Tahoma"/>
                </a:rPr>
                <a:t>- Oracle RMAN Plugin</a:t>
              </a:r>
            </a:p>
            <a:p>
              <a:pPr marL="0" lvl="1">
                <a:spcAft>
                  <a:spcPts val="300"/>
                </a:spcAft>
                <a:defRPr/>
              </a:pPr>
              <a:r>
                <a:rPr lang="en-US" sz="800" dirty="0">
                  <a:solidFill>
                    <a:schemeClr val="bg1"/>
                  </a:solidFill>
                  <a:latin typeface="Tahoma"/>
                </a:rPr>
                <a:t>- SAP HANA Plugin</a:t>
              </a:r>
            </a:p>
          </p:txBody>
        </p:sp>
        <p:sp>
          <p:nvSpPr>
            <p:cNvPr id="17" name="Rectangle 10">
              <a:extLst>
                <a:ext uri="{FF2B5EF4-FFF2-40B4-BE49-F238E27FC236}">
                  <a16:creationId xmlns:a16="http://schemas.microsoft.com/office/drawing/2014/main" id="{AFA69FB6-2BA4-4A63-AADC-2B64949BB4F6}"/>
                </a:ext>
              </a:extLst>
            </p:cNvPr>
            <p:cNvSpPr/>
            <p:nvPr/>
          </p:nvSpPr>
          <p:spPr>
            <a:xfrm>
              <a:off x="8347017" y="3576093"/>
              <a:ext cx="3366616" cy="1669688"/>
            </a:xfrm>
            <a:prstGeom prst="rect">
              <a:avLst/>
            </a:prstGeom>
          </p:spPr>
          <p:txBody>
            <a:bodyPr wrap="square" anchor="t">
              <a:spAutoFit/>
            </a:bodyPr>
            <a:lstStyle/>
            <a:p>
              <a:pPr lvl="0" algn="ctr" latinLnBrk="0">
                <a:spcAft>
                  <a:spcPts val="300"/>
                </a:spcAft>
                <a:defRPr/>
              </a:pPr>
              <a:r>
                <a:rPr lang="ko-KR" altLang="en-US" sz="900" dirty="0">
                  <a:solidFill>
                    <a:schemeClr val="bg1"/>
                  </a:solidFill>
                  <a:latin typeface="Tahoma"/>
                </a:rPr>
                <a:t>재해 복구 센터에 효율적으로 백업 사본 이동 및 저장을 위한 </a:t>
              </a:r>
              <a:r>
                <a:rPr lang="en-US" altLang="ko-KR" sz="900" dirty="0" err="1">
                  <a:solidFill>
                    <a:schemeClr val="bg1"/>
                  </a:solidFill>
                  <a:latin typeface="Tahoma"/>
                </a:rPr>
                <a:t>StoreOnce</a:t>
              </a:r>
              <a:r>
                <a:rPr lang="en-US" altLang="ko-KR" sz="900" dirty="0">
                  <a:solidFill>
                    <a:schemeClr val="bg1"/>
                  </a:solidFill>
                  <a:latin typeface="Tahoma"/>
                </a:rPr>
                <a:t> </a:t>
              </a:r>
              <a:r>
                <a:rPr lang="ko-KR" altLang="en-US" sz="900" dirty="0">
                  <a:solidFill>
                    <a:schemeClr val="bg1"/>
                  </a:solidFill>
                  <a:latin typeface="Tahoma"/>
                </a:rPr>
                <a:t>복사 기능 통합</a:t>
              </a:r>
              <a:r>
                <a:rPr kumimoji="0" lang="en-US" sz="900" b="0" i="0" u="none" strike="noStrike" kern="1200" cap="none" spc="0" normalizeH="0" baseline="0" noProof="0" dirty="0">
                  <a:ln>
                    <a:noFill/>
                  </a:ln>
                  <a:solidFill>
                    <a:schemeClr val="bg1"/>
                  </a:solidFill>
                  <a:effectLst/>
                  <a:uLnTx/>
                  <a:uFillTx/>
                  <a:latin typeface="Tahoma"/>
                  <a:ea typeface="+mn-ea"/>
                  <a:cs typeface="+mn-cs"/>
                </a:rPr>
                <a:t>.</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Tahoma"/>
                <a:ea typeface="Tahoma"/>
                <a:cs typeface="Tahoma"/>
              </a:endParaRPr>
            </a:p>
            <a:p>
              <a:pPr lvl="0">
                <a:spcAft>
                  <a:spcPts val="300"/>
                </a:spcAft>
                <a:defRPr/>
              </a:pPr>
              <a:r>
                <a:rPr lang="en-US" sz="900" b="1" dirty="0">
                  <a:solidFill>
                    <a:schemeClr val="bg1"/>
                  </a:solidFill>
                  <a:latin typeface="Tahoma"/>
                </a:rPr>
                <a:t>NEW</a:t>
              </a:r>
              <a:r>
                <a:rPr lang="en-US" sz="900" dirty="0">
                  <a:solidFill>
                    <a:schemeClr val="bg1"/>
                  </a:solidFill>
                  <a:latin typeface="Tahoma"/>
                </a:rPr>
                <a:t> </a:t>
              </a:r>
              <a:r>
                <a:rPr lang="ko-KR" altLang="en-US" sz="900" dirty="0">
                  <a:solidFill>
                    <a:schemeClr val="bg1"/>
                  </a:solidFill>
                  <a:latin typeface="Tahoma"/>
                </a:rPr>
                <a:t>오프 사이트 사본 생성 시 데이터를 재 회수하지 않고 한 </a:t>
              </a:r>
              <a:r>
                <a:rPr lang="en-US" altLang="ko-KR" sz="900" dirty="0" err="1">
                  <a:solidFill>
                    <a:schemeClr val="bg1"/>
                  </a:solidFill>
                  <a:latin typeface="Tahoma"/>
                </a:rPr>
                <a:t>StoreOnce</a:t>
              </a:r>
              <a:r>
                <a:rPr lang="ko-KR" altLang="en-US" sz="900" dirty="0">
                  <a:solidFill>
                    <a:schemeClr val="bg1"/>
                  </a:solidFill>
                  <a:latin typeface="Tahoma"/>
                </a:rPr>
                <a:t>에서 다른 </a:t>
              </a:r>
              <a:r>
                <a:rPr lang="en-US" altLang="ko-KR" sz="900" dirty="0" err="1">
                  <a:solidFill>
                    <a:schemeClr val="bg1"/>
                  </a:solidFill>
                  <a:latin typeface="Tahoma"/>
                </a:rPr>
                <a:t>StoreOnce</a:t>
              </a:r>
              <a:r>
                <a:rPr lang="ko-KR" altLang="en-US" sz="900" dirty="0">
                  <a:solidFill>
                    <a:schemeClr val="bg1"/>
                  </a:solidFill>
                  <a:latin typeface="Tahoma"/>
                </a:rPr>
                <a:t>로 데이터 복사본을 백업</a:t>
              </a:r>
              <a:r>
                <a:rPr lang="en-US" sz="900" dirty="0">
                  <a:solidFill>
                    <a:schemeClr val="bg1"/>
                  </a:solidFill>
                  <a:latin typeface="Tahoma"/>
                </a:rPr>
                <a:t>.</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Tahoma"/>
                <a:ea typeface="Tahoma"/>
                <a:cs typeface="Tahoma"/>
              </a:endParaRPr>
            </a:p>
            <a:p>
              <a:pPr marL="342900" marR="0" lvl="0" indent="-342900" algn="ctr" defTabSz="914400" rtl="0" eaLnBrk="1" fontAlgn="auto" latinLnBrk="0" hangingPunct="1">
                <a:lnSpc>
                  <a:spcPct val="100000"/>
                </a:lnSpc>
                <a:spcBef>
                  <a:spcPts val="0"/>
                </a:spcBef>
                <a:spcAft>
                  <a:spcPts val="300"/>
                </a:spcAft>
                <a:buClrTx/>
                <a:buSzTx/>
                <a:buFont typeface="+mj-lt"/>
                <a:buAutoNum type="arabicPeriod"/>
                <a:tabLst/>
                <a:defRPr/>
              </a:pPr>
              <a:endParaRPr kumimoji="0" lang="en-US" sz="900" b="0" i="0" u="none" strike="noStrike" kern="1200" cap="none" spc="0" normalizeH="0" baseline="0" noProof="0" dirty="0">
                <a:ln>
                  <a:noFill/>
                </a:ln>
                <a:solidFill>
                  <a:schemeClr val="bg1"/>
                </a:solidFill>
                <a:effectLst/>
                <a:uLnTx/>
                <a:uFillTx/>
                <a:latin typeface="Tahoma"/>
                <a:ea typeface="Tahoma"/>
                <a:cs typeface="Tahoma"/>
              </a:endParaRPr>
            </a:p>
            <a:p>
              <a:pPr marL="342900" marR="0" lvl="0" indent="-342900" algn="ctr" defTabSz="914400" rtl="0" eaLnBrk="1" fontAlgn="auto" latinLnBrk="0" hangingPunct="1">
                <a:lnSpc>
                  <a:spcPct val="100000"/>
                </a:lnSpc>
                <a:spcBef>
                  <a:spcPts val="0"/>
                </a:spcBef>
                <a:spcAft>
                  <a:spcPts val="300"/>
                </a:spcAft>
                <a:buClrTx/>
                <a:buSzTx/>
                <a:buFont typeface="+mj-lt"/>
                <a:buAutoNum type="arabicPeriod"/>
                <a:tabLst/>
                <a:defRPr/>
              </a:pPr>
              <a:endParaRPr kumimoji="0" lang="en-US" sz="900" b="0" i="0" u="none" strike="noStrike" kern="1200" cap="none" spc="0" normalizeH="0" baseline="0" noProof="0" dirty="0">
                <a:ln>
                  <a:noFill/>
                </a:ln>
                <a:solidFill>
                  <a:schemeClr val="bg1"/>
                </a:solidFill>
                <a:effectLst/>
                <a:uLnTx/>
                <a:uFillTx/>
                <a:latin typeface="Tahoma"/>
                <a:ea typeface="Tahoma"/>
                <a:cs typeface="Tahoma"/>
              </a:endParaRPr>
            </a:p>
          </p:txBody>
        </p:sp>
      </p:grpSp>
    </p:spTree>
    <p:extLst>
      <p:ext uri="{BB962C8B-B14F-4D97-AF65-F5344CB8AC3E}">
        <p14:creationId xmlns:p14="http://schemas.microsoft.com/office/powerpoint/2010/main" val="28506692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743950" y="4822825"/>
            <a:ext cx="400050" cy="174625"/>
          </a:xfrm>
          <a:prstGeom prst="rect">
            <a:avLst/>
          </a:prstGeo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B016F8AB-BCEA-4347-8BA6-BE776009BC89}" type="slidenum">
              <a:rPr kumimoji="0" lang="en-US" sz="1350" b="0" i="0" u="none" strike="noStrike" kern="1200" cap="none" spc="0" normalizeH="0" baseline="0" noProof="0">
                <a:ln>
                  <a:noFill/>
                </a:ln>
                <a:solidFill>
                  <a:srgbClr val="5F7A76"/>
                </a:solidFill>
                <a:effectLst/>
                <a:uLnTx/>
                <a:uFillTx/>
                <a:latin typeface="Arial"/>
                <a:ea typeface="+mn-ea"/>
                <a:cs typeface="+mn-cs"/>
              </a:rPr>
              <a:pPr marL="0" marR="0" lvl="0" indent="0" algn="l" defTabSz="685800" rtl="0" eaLnBrk="1" fontAlgn="auto" latinLnBrk="0" hangingPunct="1">
                <a:lnSpc>
                  <a:spcPct val="100000"/>
                </a:lnSpc>
                <a:spcBef>
                  <a:spcPts val="0"/>
                </a:spcBef>
                <a:spcAft>
                  <a:spcPts val="0"/>
                </a:spcAft>
                <a:buClrTx/>
                <a:buSzTx/>
                <a:buFontTx/>
                <a:buNone/>
                <a:tabLst/>
                <a:defRPr/>
              </a:pPr>
              <a:t>39</a:t>
            </a:fld>
            <a:endParaRPr kumimoji="0" lang="en-US" sz="1350" b="0" i="0" u="none" strike="noStrike" kern="1200" cap="none" spc="0" normalizeH="0" baseline="0" noProof="0">
              <a:ln>
                <a:noFill/>
              </a:ln>
              <a:solidFill>
                <a:srgbClr val="5F7A76"/>
              </a:solidFill>
              <a:effectLst/>
              <a:uLnTx/>
              <a:uFillTx/>
              <a:latin typeface="Arial"/>
              <a:ea typeface="+mn-ea"/>
              <a:cs typeface="+mn-cs"/>
            </a:endParaRPr>
          </a:p>
        </p:txBody>
      </p:sp>
      <p:sp>
        <p:nvSpPr>
          <p:cNvPr id="22" name="TextBox 21">
            <a:extLst>
              <a:ext uri="{FF2B5EF4-FFF2-40B4-BE49-F238E27FC236}">
                <a16:creationId xmlns:a16="http://schemas.microsoft.com/office/drawing/2014/main" id="{F4029543-E7E0-465B-B987-9A5B79126136}"/>
              </a:ext>
            </a:extLst>
          </p:cNvPr>
          <p:cNvSpPr txBox="1"/>
          <p:nvPr/>
        </p:nvSpPr>
        <p:spPr>
          <a:xfrm>
            <a:off x="250027" y="1425029"/>
            <a:ext cx="5110532" cy="3158404"/>
          </a:xfrm>
          <a:prstGeom prst="rect">
            <a:avLst/>
          </a:prstGeom>
          <a:noFill/>
        </p:spPr>
        <p:txBody>
          <a:bodyPr wrap="square" lIns="0" tIns="0" rIns="0" bIns="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1" i="0" u="none" strike="noStrike" kern="1200" cap="none" spc="0" normalizeH="0" baseline="0" noProof="0" dirty="0">
                <a:ln>
                  <a:noFill/>
                </a:ln>
                <a:solidFill>
                  <a:srgbClr val="FFFFFF"/>
                </a:solidFill>
                <a:effectLst/>
                <a:uLnTx/>
                <a:uFillTx/>
                <a:latin typeface="Arial"/>
                <a:ea typeface="+mn-ea"/>
                <a:cs typeface="+mn-cs"/>
              </a:rPr>
              <a:t>Solution benefits: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FFFFFF"/>
              </a:solidFill>
              <a:effectLst/>
              <a:uLnTx/>
              <a:uFillTx/>
              <a:latin typeface="Arial"/>
              <a:ea typeface="+mn-ea"/>
              <a:cs typeface="+mn-cs"/>
            </a:endParaRPr>
          </a:p>
          <a:p>
            <a:pPr marL="214313" lvl="0" indent="-214313">
              <a:buFontTx/>
              <a:buChar char="-"/>
              <a:defRPr/>
            </a:pPr>
            <a:r>
              <a:rPr lang="ko-KR" altLang="en-US" dirty="0">
                <a:solidFill>
                  <a:srgbClr val="FFFFFF"/>
                </a:solidFill>
                <a:latin typeface="Arial"/>
              </a:rPr>
              <a:t>스토리지 스냅 샷에서 </a:t>
            </a:r>
            <a:r>
              <a:rPr lang="en-US" altLang="ko-KR" dirty="0">
                <a:solidFill>
                  <a:srgbClr val="FFFFFF"/>
                </a:solidFill>
                <a:latin typeface="Arial"/>
              </a:rPr>
              <a:t>Veeam </a:t>
            </a:r>
            <a:r>
              <a:rPr lang="ko-KR" altLang="en-US" dirty="0">
                <a:solidFill>
                  <a:srgbClr val="FFFFFF"/>
                </a:solidFill>
                <a:latin typeface="Arial"/>
              </a:rPr>
              <a:t>백업</a:t>
            </a:r>
          </a:p>
          <a:p>
            <a:pPr marL="557213" lvl="1" indent="-214313">
              <a:buFontTx/>
              <a:buChar char="-"/>
              <a:defRPr/>
            </a:pPr>
            <a:r>
              <a:rPr lang="ko-KR" altLang="en-US" dirty="0">
                <a:solidFill>
                  <a:srgbClr val="FFFFFF"/>
                </a:solidFill>
                <a:latin typeface="Arial"/>
              </a:rPr>
              <a:t>생산 서비스에 대한 백업 영향 최소화</a:t>
            </a:r>
          </a:p>
          <a:p>
            <a:pPr marL="557213" lvl="1" indent="-214313">
              <a:buFontTx/>
              <a:buChar char="-"/>
              <a:defRPr/>
            </a:pPr>
            <a:r>
              <a:rPr lang="ko-KR" altLang="en-US" dirty="0">
                <a:solidFill>
                  <a:srgbClr val="FFFFFF"/>
                </a:solidFill>
                <a:latin typeface="Arial"/>
              </a:rPr>
              <a:t>한 번의 클릭으로 쉽게 구성</a:t>
            </a:r>
          </a:p>
          <a:p>
            <a:pPr marL="214313" lvl="0" indent="-214313">
              <a:buFontTx/>
              <a:buChar char="-"/>
              <a:defRPr/>
            </a:pPr>
            <a:r>
              <a:rPr lang="ko-KR" altLang="en-US" dirty="0">
                <a:solidFill>
                  <a:srgbClr val="FFFFFF"/>
                </a:solidFill>
                <a:latin typeface="Arial"/>
              </a:rPr>
              <a:t>스냅 샷 전용 </a:t>
            </a:r>
            <a:r>
              <a:rPr lang="en-US" altLang="ko-KR" dirty="0">
                <a:solidFill>
                  <a:srgbClr val="FFFFFF"/>
                </a:solidFill>
                <a:latin typeface="Arial"/>
              </a:rPr>
              <a:t>Veeam jobs</a:t>
            </a:r>
          </a:p>
          <a:p>
            <a:pPr marL="557213" lvl="1" indent="-214313">
              <a:buFontTx/>
              <a:buChar char="-"/>
              <a:defRPr/>
            </a:pPr>
            <a:r>
              <a:rPr lang="ko-KR" altLang="en-US" dirty="0">
                <a:solidFill>
                  <a:srgbClr val="FFFFFF"/>
                </a:solidFill>
                <a:latin typeface="Arial"/>
              </a:rPr>
              <a:t>일관된 앱 복원 날짜로 </a:t>
            </a:r>
            <a:r>
              <a:rPr lang="en-US" altLang="ko-KR" dirty="0">
                <a:solidFill>
                  <a:srgbClr val="FFFFFF"/>
                </a:solidFill>
                <a:latin typeface="Arial"/>
              </a:rPr>
              <a:t>RPO </a:t>
            </a:r>
            <a:r>
              <a:rPr lang="ko-KR" altLang="en-US" dirty="0">
                <a:solidFill>
                  <a:srgbClr val="FFFFFF"/>
                </a:solidFill>
                <a:latin typeface="Arial"/>
              </a:rPr>
              <a:t>개선</a:t>
            </a:r>
          </a:p>
          <a:p>
            <a:pPr marL="557213" lvl="1" indent="-214313">
              <a:buFontTx/>
              <a:buChar char="-"/>
              <a:defRPr/>
            </a:pPr>
            <a:r>
              <a:rPr lang="ko-KR" altLang="en-US" dirty="0">
                <a:solidFill>
                  <a:srgbClr val="FFFFFF"/>
                </a:solidFill>
                <a:latin typeface="Arial"/>
              </a:rPr>
              <a:t>스냅 샷에서 직접 </a:t>
            </a:r>
            <a:r>
              <a:rPr lang="en-US" altLang="ko-KR" dirty="0">
                <a:solidFill>
                  <a:srgbClr val="FFFFFF"/>
                </a:solidFill>
                <a:latin typeface="Arial"/>
              </a:rPr>
              <a:t>VM</a:t>
            </a:r>
            <a:r>
              <a:rPr lang="ko-KR" altLang="en-US" dirty="0">
                <a:solidFill>
                  <a:srgbClr val="FFFFFF"/>
                </a:solidFill>
                <a:latin typeface="Arial"/>
              </a:rPr>
              <a:t>을 복구하여 데이터 손실 최소화</a:t>
            </a:r>
          </a:p>
          <a:p>
            <a:pPr marL="214313" lvl="0" indent="-214313">
              <a:buFontTx/>
              <a:buChar char="-"/>
              <a:defRPr/>
            </a:pPr>
            <a:r>
              <a:rPr lang="ko-KR" altLang="en-US" dirty="0">
                <a:solidFill>
                  <a:srgbClr val="FFFFFF"/>
                </a:solidFill>
                <a:latin typeface="Arial"/>
              </a:rPr>
              <a:t>독립적 인 복원 </a:t>
            </a:r>
            <a:r>
              <a:rPr lang="ko-KR" altLang="en-US" dirty="0" err="1">
                <a:solidFill>
                  <a:srgbClr val="FFFFFF"/>
                </a:solidFill>
                <a:latin typeface="Arial"/>
              </a:rPr>
              <a:t>지점으로서의</a:t>
            </a:r>
            <a:r>
              <a:rPr lang="ko-KR" altLang="en-US" dirty="0">
                <a:solidFill>
                  <a:srgbClr val="FFFFFF"/>
                </a:solidFill>
                <a:latin typeface="Arial"/>
              </a:rPr>
              <a:t> </a:t>
            </a:r>
            <a:r>
              <a:rPr lang="en-US" altLang="ko-KR" dirty="0">
                <a:solidFill>
                  <a:srgbClr val="FFFFFF"/>
                </a:solidFill>
                <a:latin typeface="Arial"/>
              </a:rPr>
              <a:t>HW </a:t>
            </a:r>
            <a:r>
              <a:rPr lang="ko-KR" altLang="en-US" dirty="0">
                <a:solidFill>
                  <a:srgbClr val="FFFFFF"/>
                </a:solidFill>
                <a:latin typeface="Arial"/>
              </a:rPr>
              <a:t>스냅 샷</a:t>
            </a:r>
          </a:p>
          <a:p>
            <a:pPr marL="557213" lvl="1" indent="-214313">
              <a:buFontTx/>
              <a:buChar char="-"/>
              <a:defRPr/>
            </a:pPr>
            <a:r>
              <a:rPr lang="ko-KR" altLang="en-US" dirty="0">
                <a:solidFill>
                  <a:srgbClr val="FFFFFF"/>
                </a:solidFill>
                <a:latin typeface="Arial"/>
              </a:rPr>
              <a:t>모든 스냅 샷에서 애플리케이션 복원</a:t>
            </a:r>
          </a:p>
          <a:p>
            <a:pPr marL="557213" lvl="1" indent="-214313">
              <a:buFontTx/>
              <a:buChar char="-"/>
              <a:defRPr/>
            </a:pPr>
            <a:r>
              <a:rPr lang="ko-KR" altLang="en-US" dirty="0">
                <a:solidFill>
                  <a:srgbClr val="FFFFFF"/>
                </a:solidFill>
                <a:latin typeface="Arial"/>
              </a:rPr>
              <a:t>몇 분 전의 스냅 샷에서 빠르게 복구하려면 </a:t>
            </a:r>
            <a:r>
              <a:rPr lang="en-US" altLang="ko-KR" dirty="0">
                <a:solidFill>
                  <a:srgbClr val="FFFFFF"/>
                </a:solidFill>
                <a:latin typeface="Arial"/>
              </a:rPr>
              <a:t>RTO</a:t>
            </a:r>
            <a:r>
              <a:rPr lang="ko-KR" altLang="en-US" dirty="0">
                <a:solidFill>
                  <a:srgbClr val="FFFFFF"/>
                </a:solidFill>
                <a:latin typeface="Arial"/>
              </a:rPr>
              <a:t>를 </a:t>
            </a:r>
            <a:r>
              <a:rPr lang="en-US" altLang="ko-KR" dirty="0">
                <a:solidFill>
                  <a:srgbClr val="FFFFFF"/>
                </a:solidFill>
                <a:latin typeface="Arial"/>
              </a:rPr>
              <a:t>&lt;5 </a:t>
            </a:r>
            <a:r>
              <a:rPr lang="ko-KR" altLang="en-US" dirty="0">
                <a:solidFill>
                  <a:srgbClr val="FFFFFF"/>
                </a:solidFill>
                <a:latin typeface="Arial"/>
              </a:rPr>
              <a:t>분으로 </a:t>
            </a:r>
            <a:r>
              <a:rPr lang="ko-KR" altLang="en-US" dirty="0" err="1">
                <a:solidFill>
                  <a:srgbClr val="FFFFFF"/>
                </a:solidFill>
                <a:latin typeface="Arial"/>
              </a:rPr>
              <a:t>단축해야합니다</a:t>
            </a:r>
            <a:r>
              <a:rPr lang="en-US" altLang="ko-KR" dirty="0">
                <a:solidFill>
                  <a:srgbClr val="FFFFFF"/>
                </a:solidFill>
                <a:latin typeface="Arial"/>
              </a:rPr>
              <a:t>.</a:t>
            </a:r>
          </a:p>
          <a:p>
            <a:pPr marL="557213" marR="0" lvl="1" indent="-214313" algn="l" defTabSz="685800" rtl="0" eaLnBrk="1" fontAlgn="auto" latinLnBrk="0" hangingPunct="1">
              <a:lnSpc>
                <a:spcPct val="100000"/>
              </a:lnSpc>
              <a:spcBef>
                <a:spcPts val="0"/>
              </a:spcBef>
              <a:spcAft>
                <a:spcPts val="0"/>
              </a:spcAft>
              <a:buClrTx/>
              <a:buSzTx/>
              <a:buFontTx/>
              <a:buChar char="-"/>
              <a:tabLst/>
              <a:defRPr/>
            </a:pPr>
            <a:endParaRPr kumimoji="0" lang="en-GB" sz="1350" b="0" i="0" u="none" strike="noStrike" kern="1200" cap="none" spc="0" normalizeH="0" baseline="0" noProof="0" dirty="0">
              <a:ln>
                <a:noFill/>
              </a:ln>
              <a:solidFill>
                <a:prstClr val="black"/>
              </a:solidFill>
              <a:effectLst/>
              <a:uLnTx/>
              <a:uFillTx/>
              <a:latin typeface="Arial"/>
              <a:ea typeface="+mn-ea"/>
              <a:cs typeface="+mn-cs"/>
            </a:endParaRPr>
          </a:p>
          <a:p>
            <a:pPr marL="557213" marR="0" lvl="1" indent="-214313" algn="l" defTabSz="685800" rtl="0" eaLnBrk="1" fontAlgn="auto" latinLnBrk="0" hangingPunct="1">
              <a:lnSpc>
                <a:spcPct val="100000"/>
              </a:lnSpc>
              <a:spcBef>
                <a:spcPts val="0"/>
              </a:spcBef>
              <a:spcAft>
                <a:spcPts val="0"/>
              </a:spcAft>
              <a:buClrTx/>
              <a:buSzTx/>
              <a:buFontTx/>
              <a:buChar char="-"/>
              <a:tabLst/>
              <a:defRPr/>
            </a:pPr>
            <a:endParaRPr kumimoji="0" lang="en-GB" sz="1350" b="0" i="0" u="none" strike="noStrike" kern="1200" cap="none" spc="0" normalizeH="0" baseline="0" noProof="0" dirty="0">
              <a:ln>
                <a:noFill/>
              </a:ln>
              <a:solidFill>
                <a:prstClr val="black"/>
              </a:solidFill>
              <a:effectLst/>
              <a:uLnTx/>
              <a:uFillTx/>
              <a:latin typeface="Arial"/>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endParaRPr kumimoji="0" lang="en-GB" sz="1350" b="0" i="0" u="none" strike="noStrike" kern="1200" cap="none" spc="0" normalizeH="0" baseline="0" noProof="0" dirty="0">
              <a:ln>
                <a:noFill/>
              </a:ln>
              <a:solidFill>
                <a:prstClr val="black"/>
              </a:solidFill>
              <a:effectLst/>
              <a:uLnTx/>
              <a:uFillTx/>
              <a:latin typeface="Arial"/>
              <a:ea typeface="+mn-ea"/>
              <a:cs typeface="+mn-cs"/>
            </a:endParaRPr>
          </a:p>
          <a:p>
            <a:pPr marL="214313" marR="0" lvl="0" indent="-214313" algn="l" defTabSz="685800" rtl="0" eaLnBrk="1" fontAlgn="auto" latinLnBrk="0" hangingPunct="1">
              <a:lnSpc>
                <a:spcPct val="100000"/>
              </a:lnSpc>
              <a:spcBef>
                <a:spcPts val="0"/>
              </a:spcBef>
              <a:spcAft>
                <a:spcPts val="0"/>
              </a:spcAft>
              <a:buClrTx/>
              <a:buSzTx/>
              <a:buFontTx/>
              <a:buChar char="-"/>
              <a:tabLst/>
              <a:defRPr/>
            </a:pPr>
            <a:endParaRPr kumimoji="0" lang="en-US" sz="1350" b="0" i="0" u="none" strike="noStrike" kern="1200" cap="none" spc="0" normalizeH="0" baseline="0" noProof="0" dirty="0">
              <a:ln>
                <a:noFill/>
              </a:ln>
              <a:solidFill>
                <a:prstClr val="black"/>
              </a:solidFill>
              <a:effectLst/>
              <a:uLnTx/>
              <a:uFillTx/>
              <a:latin typeface="Arial"/>
              <a:ea typeface="+mn-ea"/>
              <a:cs typeface="+mn-cs"/>
            </a:endParaRPr>
          </a:p>
        </p:txBody>
      </p:sp>
      <p:sp>
        <p:nvSpPr>
          <p:cNvPr id="4" name="Rectangle 3">
            <a:extLst>
              <a:ext uri="{FF2B5EF4-FFF2-40B4-BE49-F238E27FC236}">
                <a16:creationId xmlns:a16="http://schemas.microsoft.com/office/drawing/2014/main" id="{E9BD97CA-A6E0-417D-B511-C4BD7C0BC168}"/>
              </a:ext>
            </a:extLst>
          </p:cNvPr>
          <p:cNvSpPr/>
          <p:nvPr/>
        </p:nvSpPr>
        <p:spPr bwMode="auto">
          <a:xfrm>
            <a:off x="5242896" y="3004231"/>
            <a:ext cx="3871246" cy="1796484"/>
          </a:xfrm>
          <a:prstGeom prst="rect">
            <a:avLst/>
          </a:prstGeom>
          <a:noFill/>
          <a:ln w="12700">
            <a:no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Tahoma"/>
              <a:ea typeface="+mn-ea"/>
              <a:cs typeface="+mn-cs"/>
            </a:endParaRPr>
          </a:p>
        </p:txBody>
      </p:sp>
      <p:sp>
        <p:nvSpPr>
          <p:cNvPr id="13" name="Title 2">
            <a:extLst>
              <a:ext uri="{FF2B5EF4-FFF2-40B4-BE49-F238E27FC236}">
                <a16:creationId xmlns:a16="http://schemas.microsoft.com/office/drawing/2014/main" id="{4D232126-AE37-40D5-A0A1-C49372F9607A}"/>
              </a:ext>
            </a:extLst>
          </p:cNvPr>
          <p:cNvSpPr txBox="1">
            <a:spLocks/>
          </p:cNvSpPr>
          <p:nvPr/>
        </p:nvSpPr>
        <p:spPr>
          <a:xfrm>
            <a:off x="389436" y="171451"/>
            <a:ext cx="8363938" cy="369332"/>
          </a:xfrm>
          <a:prstGeom prst="rect">
            <a:avLst/>
          </a:prstGeom>
        </p:spPr>
        <p:txBody>
          <a:bodyPr anchor="ct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sv-SE" sz="2400" dirty="0"/>
              <a:t>HPE Primera Storage Snapshot Integration</a:t>
            </a:r>
          </a:p>
        </p:txBody>
      </p:sp>
      <p:grpSp>
        <p:nvGrpSpPr>
          <p:cNvPr id="16" name="Group 9">
            <a:extLst>
              <a:ext uri="{FF2B5EF4-FFF2-40B4-BE49-F238E27FC236}">
                <a16:creationId xmlns:a16="http://schemas.microsoft.com/office/drawing/2014/main" id="{D8952CE2-7E31-40B0-9129-CCC97C445E42}"/>
              </a:ext>
            </a:extLst>
          </p:cNvPr>
          <p:cNvGrpSpPr>
            <a:grpSpLocks noChangeAspect="1"/>
          </p:cNvGrpSpPr>
          <p:nvPr/>
        </p:nvGrpSpPr>
        <p:grpSpPr>
          <a:xfrm>
            <a:off x="5538397" y="855447"/>
            <a:ext cx="2938715" cy="2011536"/>
            <a:chOff x="8251514" y="2754495"/>
            <a:chExt cx="2877810" cy="2029658"/>
          </a:xfrm>
        </p:grpSpPr>
        <p:pic>
          <p:nvPicPr>
            <p:cNvPr id="17" name="Picture 8">
              <a:extLst>
                <a:ext uri="{FF2B5EF4-FFF2-40B4-BE49-F238E27FC236}">
                  <a16:creationId xmlns:a16="http://schemas.microsoft.com/office/drawing/2014/main" id="{C05272D6-8C71-45F3-B523-B603432A628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252089" y="2754495"/>
              <a:ext cx="2877235" cy="1729723"/>
            </a:xfrm>
            <a:prstGeom prst="rect">
              <a:avLst/>
            </a:prstGeom>
          </p:spPr>
        </p:pic>
        <p:pic>
          <p:nvPicPr>
            <p:cNvPr id="18" name="Picture 107">
              <a:extLst>
                <a:ext uri="{FF2B5EF4-FFF2-40B4-BE49-F238E27FC236}">
                  <a16:creationId xmlns:a16="http://schemas.microsoft.com/office/drawing/2014/main" id="{6666BD82-A744-4276-A1D7-F753367D64E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251514" y="4479353"/>
              <a:ext cx="2877235" cy="304800"/>
            </a:xfrm>
            <a:prstGeom prst="rect">
              <a:avLst/>
            </a:prstGeom>
          </p:spPr>
        </p:pic>
      </p:grpSp>
      <p:pic>
        <p:nvPicPr>
          <p:cNvPr id="19" name="Picture 13">
            <a:extLst>
              <a:ext uri="{FF2B5EF4-FFF2-40B4-BE49-F238E27FC236}">
                <a16:creationId xmlns:a16="http://schemas.microsoft.com/office/drawing/2014/main" id="{737EB6E3-C153-45D0-817D-7A0A75A63A8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60738" y="2981733"/>
            <a:ext cx="4033236" cy="1496966"/>
          </a:xfrm>
          <a:prstGeom prst="rect">
            <a:avLst/>
          </a:prstGeom>
        </p:spPr>
      </p:pic>
      <p:sp>
        <p:nvSpPr>
          <p:cNvPr id="20" name="Freeform: Shape 3">
            <a:extLst>
              <a:ext uri="{FF2B5EF4-FFF2-40B4-BE49-F238E27FC236}">
                <a16:creationId xmlns:a16="http://schemas.microsoft.com/office/drawing/2014/main" id="{BEB00A30-B51D-4ED8-ACB7-AEE7ED1AB110}"/>
              </a:ext>
            </a:extLst>
          </p:cNvPr>
          <p:cNvSpPr/>
          <p:nvPr/>
        </p:nvSpPr>
        <p:spPr bwMode="auto">
          <a:xfrm>
            <a:off x="2921431" y="1482188"/>
            <a:ext cx="3011803" cy="873554"/>
          </a:xfrm>
          <a:custGeom>
            <a:avLst/>
            <a:gdLst>
              <a:gd name="connsiteX0" fmla="*/ 0 w 4038600"/>
              <a:gd name="connsiteY0" fmla="*/ 1117600 h 1117600"/>
              <a:gd name="connsiteX1" fmla="*/ 2768600 w 4038600"/>
              <a:gd name="connsiteY1" fmla="*/ 1117600 h 1117600"/>
              <a:gd name="connsiteX2" fmla="*/ 2768600 w 4038600"/>
              <a:gd name="connsiteY2" fmla="*/ 0 h 1117600"/>
              <a:gd name="connsiteX3" fmla="*/ 4038600 w 4038600"/>
              <a:gd name="connsiteY3" fmla="*/ 0 h 1117600"/>
            </a:gdLst>
            <a:ahLst/>
            <a:cxnLst>
              <a:cxn ang="0">
                <a:pos x="connsiteX0" y="connsiteY0"/>
              </a:cxn>
              <a:cxn ang="0">
                <a:pos x="connsiteX1" y="connsiteY1"/>
              </a:cxn>
              <a:cxn ang="0">
                <a:pos x="connsiteX2" y="connsiteY2"/>
              </a:cxn>
              <a:cxn ang="0">
                <a:pos x="connsiteX3" y="connsiteY3"/>
              </a:cxn>
            </a:cxnLst>
            <a:rect l="l" t="t" r="r" b="b"/>
            <a:pathLst>
              <a:path w="4038600" h="1117600">
                <a:moveTo>
                  <a:pt x="0" y="1117600"/>
                </a:moveTo>
                <a:lnTo>
                  <a:pt x="2768600" y="1117600"/>
                </a:lnTo>
                <a:lnTo>
                  <a:pt x="2768600" y="0"/>
                </a:lnTo>
                <a:lnTo>
                  <a:pt x="4038600" y="0"/>
                </a:lnTo>
              </a:path>
            </a:pathLst>
          </a:custGeom>
          <a:noFill/>
          <a:ln w="19050">
            <a:solidFill>
              <a:srgbClr val="93EB2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99599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백업에서의 클라우드 사용</a:t>
            </a:r>
            <a:endParaRPr lang="en-US" altLang="ko-KR" dirty="0"/>
          </a:p>
        </p:txBody>
      </p:sp>
      <p:sp>
        <p:nvSpPr>
          <p:cNvPr id="11" name="TextBox 10">
            <a:extLst>
              <a:ext uri="{FF2B5EF4-FFF2-40B4-BE49-F238E27FC236}">
                <a16:creationId xmlns:a16="http://schemas.microsoft.com/office/drawing/2014/main" id="{A49306BD-948E-4199-838C-FBA679D1A61E}"/>
              </a:ext>
            </a:extLst>
          </p:cNvPr>
          <p:cNvSpPr txBox="1"/>
          <p:nvPr/>
        </p:nvSpPr>
        <p:spPr>
          <a:xfrm>
            <a:off x="461963" y="852488"/>
            <a:ext cx="8229600" cy="458787"/>
          </a:xfrm>
          <a:prstGeom prst="rect">
            <a:avLst/>
          </a:prstGeom>
          <a:noFill/>
        </p:spPr>
        <p:txBody>
          <a:bodyPr wrap="square" rtlCol="0" anchor="ctr">
            <a:noAutofit/>
          </a:bodyPr>
          <a:lstStyle/>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클라우드가 유용하고 안전한 백업 저장 장치이지만 </a:t>
            </a:r>
            <a:r>
              <a:rPr lang="ko-KR" altLang="en-US" sz="1400" b="1" dirty="0">
                <a:solidFill>
                  <a:srgbClr val="00E296"/>
                </a:solidFill>
                <a:latin typeface="맑은 고딕" panose="020B0503020000020004" pitchFamily="50" charset="-127"/>
                <a:ea typeface="맑은 고딕" panose="020B0503020000020004" pitchFamily="50" charset="-127"/>
              </a:rPr>
              <a:t>자유로운 전환의 어려움</a:t>
            </a:r>
          </a:p>
          <a:p>
            <a:pPr algn="ctr" defTabSz="686030">
              <a:buSzPct val="90000"/>
            </a:pPr>
            <a:r>
              <a:rPr lang="ko-KR" altLang="en-US" sz="1400" b="1" dirty="0">
                <a:solidFill>
                  <a:srgbClr val="FFFFFF"/>
                </a:solidFill>
                <a:latin typeface="맑은 고딕" panose="020B0503020000020004" pitchFamily="50" charset="-127"/>
                <a:ea typeface="맑은 고딕" panose="020B0503020000020004" pitchFamily="50" charset="-127"/>
              </a:rPr>
              <a:t>장기 데이터 보관을 위해 테이프에서 클라우드 스토리지로 전환</a:t>
            </a:r>
          </a:p>
        </p:txBody>
      </p:sp>
      <p:sp>
        <p:nvSpPr>
          <p:cNvPr id="17" name="TextBox 16">
            <a:extLst>
              <a:ext uri="{FF2B5EF4-FFF2-40B4-BE49-F238E27FC236}">
                <a16:creationId xmlns:a16="http://schemas.microsoft.com/office/drawing/2014/main" id="{BC5E4588-86AB-4C5D-A852-5A60157786BD}"/>
              </a:ext>
            </a:extLst>
          </p:cNvPr>
          <p:cNvSpPr txBox="1"/>
          <p:nvPr/>
        </p:nvSpPr>
        <p:spPr>
          <a:xfrm>
            <a:off x="461964" y="4634581"/>
            <a:ext cx="4110036" cy="24622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chemeClr val="bg1"/>
                </a:solidFill>
                <a:effectLst/>
                <a:uLnTx/>
                <a:uFillTx/>
                <a:latin typeface="Tahoma" charset="0"/>
                <a:ea typeface="Tahoma" charset="0"/>
                <a:cs typeface="Tahoma" charset="0"/>
              </a:rPr>
              <a:t>TechValidate</a:t>
            </a:r>
            <a:r>
              <a:rPr kumimoji="0" lang="en-US" sz="1000" b="0" i="0" u="none" strike="noStrike" kern="1200" cap="none" spc="0" normalizeH="0" baseline="0" noProof="0" dirty="0">
                <a:ln>
                  <a:noFill/>
                </a:ln>
                <a:solidFill>
                  <a:schemeClr val="bg1"/>
                </a:solidFill>
                <a:effectLst/>
                <a:uLnTx/>
                <a:uFillTx/>
                <a:latin typeface="Tahoma" charset="0"/>
                <a:ea typeface="Tahoma" charset="0"/>
                <a:cs typeface="Tahoma" charset="0"/>
              </a:rPr>
              <a:t> survey, April 2017</a:t>
            </a:r>
          </a:p>
        </p:txBody>
      </p:sp>
      <p:grpSp>
        <p:nvGrpSpPr>
          <p:cNvPr id="22" name="그룹 21">
            <a:extLst>
              <a:ext uri="{FF2B5EF4-FFF2-40B4-BE49-F238E27FC236}">
                <a16:creationId xmlns:a16="http://schemas.microsoft.com/office/drawing/2014/main" id="{CA9140B4-239A-428A-B3F3-46FA01E0BCA9}"/>
              </a:ext>
            </a:extLst>
          </p:cNvPr>
          <p:cNvGrpSpPr/>
          <p:nvPr/>
        </p:nvGrpSpPr>
        <p:grpSpPr>
          <a:xfrm>
            <a:off x="208840" y="1661689"/>
            <a:ext cx="4650816" cy="2710138"/>
            <a:chOff x="1055885" y="2406562"/>
            <a:chExt cx="10063008" cy="3477995"/>
          </a:xfrm>
        </p:grpSpPr>
        <p:grpSp>
          <p:nvGrpSpPr>
            <p:cNvPr id="23" name="Group 26">
              <a:extLst>
                <a:ext uri="{FF2B5EF4-FFF2-40B4-BE49-F238E27FC236}">
                  <a16:creationId xmlns:a16="http://schemas.microsoft.com/office/drawing/2014/main" id="{F1B1DA29-24F9-416F-9C52-F50C11190494}"/>
                </a:ext>
              </a:extLst>
            </p:cNvPr>
            <p:cNvGrpSpPr/>
            <p:nvPr/>
          </p:nvGrpSpPr>
          <p:grpSpPr>
            <a:xfrm>
              <a:off x="1158830" y="2998322"/>
              <a:ext cx="8493661" cy="619869"/>
              <a:chOff x="-967689" y="2555599"/>
              <a:chExt cx="8495874" cy="620036"/>
            </a:xfrm>
          </p:grpSpPr>
          <p:sp>
            <p:nvSpPr>
              <p:cNvPr id="39" name="TextBox 38">
                <a:extLst>
                  <a:ext uri="{FF2B5EF4-FFF2-40B4-BE49-F238E27FC236}">
                    <a16:creationId xmlns:a16="http://schemas.microsoft.com/office/drawing/2014/main" id="{20678F6B-D57D-41C2-97D9-BAC4B9C95E74}"/>
                  </a:ext>
                </a:extLst>
              </p:cNvPr>
              <p:cNvSpPr txBox="1"/>
              <p:nvPr/>
            </p:nvSpPr>
            <p:spPr>
              <a:xfrm>
                <a:off x="-967689" y="2555599"/>
                <a:ext cx="4112574" cy="620036"/>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Replacing tape storage </a:t>
                </a:r>
              </a:p>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with cloud</a:t>
                </a:r>
              </a:p>
            </p:txBody>
          </p:sp>
          <p:sp>
            <p:nvSpPr>
              <p:cNvPr id="40" name="TextBox 39">
                <a:extLst>
                  <a:ext uri="{FF2B5EF4-FFF2-40B4-BE49-F238E27FC236}">
                    <a16:creationId xmlns:a16="http://schemas.microsoft.com/office/drawing/2014/main" id="{0BB5789D-22CF-4EF6-B68A-8A24E884FAA1}"/>
                  </a:ext>
                </a:extLst>
              </p:cNvPr>
              <p:cNvSpPr txBox="1"/>
              <p:nvPr/>
            </p:nvSpPr>
            <p:spPr>
              <a:xfrm>
                <a:off x="5595475" y="2681429"/>
                <a:ext cx="1932710" cy="39508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43%</a:t>
                </a:r>
              </a:p>
            </p:txBody>
          </p:sp>
          <p:sp>
            <p:nvSpPr>
              <p:cNvPr id="41" name="Rectangle 19">
                <a:extLst>
                  <a:ext uri="{FF2B5EF4-FFF2-40B4-BE49-F238E27FC236}">
                    <a16:creationId xmlns:a16="http://schemas.microsoft.com/office/drawing/2014/main" id="{9302A179-6CD3-4D08-B999-783856D3C5C1}"/>
                  </a:ext>
                </a:extLst>
              </p:cNvPr>
              <p:cNvSpPr/>
              <p:nvPr/>
            </p:nvSpPr>
            <p:spPr>
              <a:xfrm>
                <a:off x="3144884" y="2694071"/>
                <a:ext cx="2450592"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grpSp>
        <p:grpSp>
          <p:nvGrpSpPr>
            <p:cNvPr id="24" name="Group 25">
              <a:extLst>
                <a:ext uri="{FF2B5EF4-FFF2-40B4-BE49-F238E27FC236}">
                  <a16:creationId xmlns:a16="http://schemas.microsoft.com/office/drawing/2014/main" id="{B2449899-2045-4250-ABFA-5EEE2A131CB9}"/>
                </a:ext>
              </a:extLst>
            </p:cNvPr>
            <p:cNvGrpSpPr/>
            <p:nvPr/>
          </p:nvGrpSpPr>
          <p:grpSpPr>
            <a:xfrm>
              <a:off x="1382950" y="2406562"/>
              <a:ext cx="9735943" cy="410736"/>
              <a:chOff x="-743511" y="2152004"/>
              <a:chExt cx="9738478" cy="410845"/>
            </a:xfrm>
          </p:grpSpPr>
          <p:sp>
            <p:nvSpPr>
              <p:cNvPr id="36" name="TextBox 35">
                <a:extLst>
                  <a:ext uri="{FF2B5EF4-FFF2-40B4-BE49-F238E27FC236}">
                    <a16:creationId xmlns:a16="http://schemas.microsoft.com/office/drawing/2014/main" id="{DDDF2605-AF58-4793-A29D-A20D05214A4E}"/>
                  </a:ext>
                </a:extLst>
              </p:cNvPr>
              <p:cNvSpPr txBox="1"/>
              <p:nvPr/>
            </p:nvSpPr>
            <p:spPr>
              <a:xfrm>
                <a:off x="-743511" y="2152004"/>
                <a:ext cx="3888398" cy="356644"/>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Backup of data to cloud</a:t>
                </a:r>
              </a:p>
            </p:txBody>
          </p:sp>
          <p:sp>
            <p:nvSpPr>
              <p:cNvPr id="37" name="TextBox 36">
                <a:extLst>
                  <a:ext uri="{FF2B5EF4-FFF2-40B4-BE49-F238E27FC236}">
                    <a16:creationId xmlns:a16="http://schemas.microsoft.com/office/drawing/2014/main" id="{D0C2F977-8911-487B-88A6-1F43C5A4894A}"/>
                  </a:ext>
                </a:extLst>
              </p:cNvPr>
              <p:cNvSpPr txBox="1"/>
              <p:nvPr/>
            </p:nvSpPr>
            <p:spPr>
              <a:xfrm>
                <a:off x="7062258" y="2167766"/>
                <a:ext cx="1932709" cy="395083"/>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69%</a:t>
                </a:r>
              </a:p>
            </p:txBody>
          </p:sp>
          <p:sp>
            <p:nvSpPr>
              <p:cNvPr id="38" name="Rectangle 20">
                <a:extLst>
                  <a:ext uri="{FF2B5EF4-FFF2-40B4-BE49-F238E27FC236}">
                    <a16:creationId xmlns:a16="http://schemas.microsoft.com/office/drawing/2014/main" id="{9186685F-261C-4AAA-82B6-63647CB0C818}"/>
                  </a:ext>
                </a:extLst>
              </p:cNvPr>
              <p:cNvSpPr/>
              <p:nvPr/>
            </p:nvSpPr>
            <p:spPr>
              <a:xfrm>
                <a:off x="3144884" y="2157422"/>
                <a:ext cx="3917374"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grpSp>
        <p:grpSp>
          <p:nvGrpSpPr>
            <p:cNvPr id="25" name="Group 27">
              <a:extLst>
                <a:ext uri="{FF2B5EF4-FFF2-40B4-BE49-F238E27FC236}">
                  <a16:creationId xmlns:a16="http://schemas.microsoft.com/office/drawing/2014/main" id="{5615E44F-31F0-4018-BECB-F6E2EFB56403}"/>
                </a:ext>
              </a:extLst>
            </p:cNvPr>
            <p:cNvGrpSpPr/>
            <p:nvPr/>
          </p:nvGrpSpPr>
          <p:grpSpPr>
            <a:xfrm>
              <a:off x="1055885" y="3748131"/>
              <a:ext cx="8546326" cy="619869"/>
              <a:chOff x="-1070660" y="3378314"/>
              <a:chExt cx="8548553" cy="620036"/>
            </a:xfrm>
          </p:grpSpPr>
          <p:sp>
            <p:nvSpPr>
              <p:cNvPr id="33" name="Rectangle 18">
                <a:extLst>
                  <a:ext uri="{FF2B5EF4-FFF2-40B4-BE49-F238E27FC236}">
                    <a16:creationId xmlns:a16="http://schemas.microsoft.com/office/drawing/2014/main" id="{753E5156-0B58-439C-AA84-BA6AE3A91410}"/>
                  </a:ext>
                </a:extLst>
              </p:cNvPr>
              <p:cNvSpPr/>
              <p:nvPr/>
            </p:nvSpPr>
            <p:spPr>
              <a:xfrm>
                <a:off x="3144885" y="3532287"/>
                <a:ext cx="2400299"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sp>
            <p:nvSpPr>
              <p:cNvPr id="34" name="TextBox 33">
                <a:extLst>
                  <a:ext uri="{FF2B5EF4-FFF2-40B4-BE49-F238E27FC236}">
                    <a16:creationId xmlns:a16="http://schemas.microsoft.com/office/drawing/2014/main" id="{A40E003B-F228-4998-A468-AC8F77EAE6BE}"/>
                  </a:ext>
                </a:extLst>
              </p:cNvPr>
              <p:cNvSpPr txBox="1"/>
              <p:nvPr/>
            </p:nvSpPr>
            <p:spPr>
              <a:xfrm>
                <a:off x="-1070660" y="3378314"/>
                <a:ext cx="4215546" cy="620036"/>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Disaster recovery </a:t>
                </a:r>
              </a:p>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to the cloud</a:t>
                </a:r>
              </a:p>
            </p:txBody>
          </p:sp>
          <p:sp>
            <p:nvSpPr>
              <p:cNvPr id="35" name="TextBox 34">
                <a:extLst>
                  <a:ext uri="{FF2B5EF4-FFF2-40B4-BE49-F238E27FC236}">
                    <a16:creationId xmlns:a16="http://schemas.microsoft.com/office/drawing/2014/main" id="{8B8397E7-8D1C-4AA7-9A78-59F8566942A2}"/>
                  </a:ext>
                </a:extLst>
              </p:cNvPr>
              <p:cNvSpPr txBox="1"/>
              <p:nvPr/>
            </p:nvSpPr>
            <p:spPr>
              <a:xfrm>
                <a:off x="5545183" y="3514089"/>
                <a:ext cx="1932710" cy="39508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42%</a:t>
                </a:r>
              </a:p>
            </p:txBody>
          </p:sp>
        </p:grpSp>
        <p:grpSp>
          <p:nvGrpSpPr>
            <p:cNvPr id="26" name="Group 28">
              <a:extLst>
                <a:ext uri="{FF2B5EF4-FFF2-40B4-BE49-F238E27FC236}">
                  <a16:creationId xmlns:a16="http://schemas.microsoft.com/office/drawing/2014/main" id="{AE4F35C7-CF38-40B5-B9A8-D4DF6BEE7F54}"/>
                </a:ext>
              </a:extLst>
            </p:cNvPr>
            <p:cNvGrpSpPr/>
            <p:nvPr/>
          </p:nvGrpSpPr>
          <p:grpSpPr>
            <a:xfrm>
              <a:off x="1181707" y="4658572"/>
              <a:ext cx="8186723" cy="400777"/>
              <a:chOff x="-944804" y="4853397"/>
              <a:chExt cx="8188855" cy="400881"/>
            </a:xfrm>
          </p:grpSpPr>
          <p:sp>
            <p:nvSpPr>
              <p:cNvPr id="30" name="Rectangle 3">
                <a:extLst>
                  <a:ext uri="{FF2B5EF4-FFF2-40B4-BE49-F238E27FC236}">
                    <a16:creationId xmlns:a16="http://schemas.microsoft.com/office/drawing/2014/main" id="{51151C64-36C3-47F1-A845-C4672C8A9BD2}"/>
                  </a:ext>
                </a:extLst>
              </p:cNvPr>
              <p:cNvSpPr/>
              <p:nvPr/>
            </p:nvSpPr>
            <p:spPr>
              <a:xfrm>
                <a:off x="3144886" y="4858121"/>
                <a:ext cx="2171700" cy="3429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sp>
            <p:nvSpPr>
              <p:cNvPr id="31" name="TextBox 30">
                <a:extLst>
                  <a:ext uri="{FF2B5EF4-FFF2-40B4-BE49-F238E27FC236}">
                    <a16:creationId xmlns:a16="http://schemas.microsoft.com/office/drawing/2014/main" id="{63B42762-D6F2-4E8D-A555-7D31F6B0D9DA}"/>
                  </a:ext>
                </a:extLst>
              </p:cNvPr>
              <p:cNvSpPr txBox="1"/>
              <p:nvPr/>
            </p:nvSpPr>
            <p:spPr>
              <a:xfrm>
                <a:off x="-944804" y="4853397"/>
                <a:ext cx="4089689" cy="356643"/>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Archive data to the cloud</a:t>
                </a:r>
              </a:p>
            </p:txBody>
          </p:sp>
          <p:sp>
            <p:nvSpPr>
              <p:cNvPr id="32" name="TextBox 31">
                <a:extLst>
                  <a:ext uri="{FF2B5EF4-FFF2-40B4-BE49-F238E27FC236}">
                    <a16:creationId xmlns:a16="http://schemas.microsoft.com/office/drawing/2014/main" id="{7C6474C3-E84A-4D2B-862E-99D75B3279DE}"/>
                  </a:ext>
                </a:extLst>
              </p:cNvPr>
              <p:cNvSpPr txBox="1"/>
              <p:nvPr/>
            </p:nvSpPr>
            <p:spPr>
              <a:xfrm>
                <a:off x="5311341" y="4859197"/>
                <a:ext cx="1932710" cy="39508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38%</a:t>
                </a:r>
              </a:p>
            </p:txBody>
          </p:sp>
        </p:grpSp>
        <p:sp>
          <p:nvSpPr>
            <p:cNvPr id="27" name="Rectangle 31">
              <a:extLst>
                <a:ext uri="{FF2B5EF4-FFF2-40B4-BE49-F238E27FC236}">
                  <a16:creationId xmlns:a16="http://schemas.microsoft.com/office/drawing/2014/main" id="{32D79575-D58D-4059-A92A-6FB483D2671D}"/>
                </a:ext>
              </a:extLst>
            </p:cNvPr>
            <p:cNvSpPr/>
            <p:nvPr/>
          </p:nvSpPr>
          <p:spPr>
            <a:xfrm>
              <a:off x="5270333" y="5420741"/>
              <a:ext cx="2171134" cy="34281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bg1"/>
                </a:solidFill>
                <a:effectLst/>
                <a:uLnTx/>
                <a:uFillTx/>
                <a:latin typeface="Tahoma" charset="0"/>
                <a:ea typeface="Tahoma" charset="0"/>
                <a:cs typeface="Tahoma" charset="0"/>
              </a:endParaRPr>
            </a:p>
          </p:txBody>
        </p:sp>
        <p:sp>
          <p:nvSpPr>
            <p:cNvPr id="28" name="TextBox 27">
              <a:extLst>
                <a:ext uri="{FF2B5EF4-FFF2-40B4-BE49-F238E27FC236}">
                  <a16:creationId xmlns:a16="http://schemas.microsoft.com/office/drawing/2014/main" id="{F0F344D1-6346-4610-9DEA-7D4364C84237}"/>
                </a:ext>
              </a:extLst>
            </p:cNvPr>
            <p:cNvSpPr txBox="1"/>
            <p:nvPr/>
          </p:nvSpPr>
          <p:spPr>
            <a:xfrm>
              <a:off x="1856581" y="5264688"/>
              <a:ext cx="3413750" cy="619869"/>
            </a:xfrm>
            <a:prstGeom prst="rect">
              <a:avLst/>
            </a:prstGeom>
            <a:noFill/>
          </p:spPr>
          <p:txBody>
            <a:bodyPr wrap="square" rtlCol="0">
              <a:spAutoFit/>
            </a:bodyPr>
            <a:lstStyle/>
            <a:p>
              <a:pPr marL="0" marR="0" lvl="0" indent="0" algn="r" defTabSz="685800" rtl="0" eaLnBrk="1" fontAlgn="auto" latinLnBrk="0" hangingPunct="1">
                <a:lnSpc>
                  <a:spcPts val="16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Tahoma" charset="0"/>
                  <a:ea typeface="Tahoma" charset="0"/>
                  <a:cs typeface="Tahoma" charset="0"/>
                </a:rPr>
                <a:t>Backup of virtual machines</a:t>
              </a:r>
            </a:p>
          </p:txBody>
        </p:sp>
        <p:sp>
          <p:nvSpPr>
            <p:cNvPr id="29" name="TextBox 28">
              <a:extLst>
                <a:ext uri="{FF2B5EF4-FFF2-40B4-BE49-F238E27FC236}">
                  <a16:creationId xmlns:a16="http://schemas.microsoft.com/office/drawing/2014/main" id="{8026C672-C18C-4675-A3CD-69F4FFECA575}"/>
                </a:ext>
              </a:extLst>
            </p:cNvPr>
            <p:cNvSpPr txBox="1"/>
            <p:nvPr/>
          </p:nvSpPr>
          <p:spPr>
            <a:xfrm>
              <a:off x="7436225" y="5421812"/>
              <a:ext cx="1932206" cy="394979"/>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B492"/>
                  </a:solidFill>
                  <a:effectLst/>
                  <a:uLnTx/>
                  <a:uFillTx/>
                  <a:latin typeface="Tahoma" charset="0"/>
                  <a:ea typeface="Tahoma" charset="0"/>
                  <a:cs typeface="Tahoma" charset="0"/>
                </a:rPr>
                <a:t>36%</a:t>
              </a:r>
            </a:p>
          </p:txBody>
        </p:sp>
      </p:grpSp>
      <p:sp>
        <p:nvSpPr>
          <p:cNvPr id="43" name="TextBox 42">
            <a:extLst>
              <a:ext uri="{FF2B5EF4-FFF2-40B4-BE49-F238E27FC236}">
                <a16:creationId xmlns:a16="http://schemas.microsoft.com/office/drawing/2014/main" id="{49C6F1E2-B4EE-4B6E-B3B2-5997FEA8A3DA}"/>
              </a:ext>
            </a:extLst>
          </p:cNvPr>
          <p:cNvSpPr txBox="1"/>
          <p:nvPr/>
        </p:nvSpPr>
        <p:spPr>
          <a:xfrm>
            <a:off x="4572000" y="4633676"/>
            <a:ext cx="4119563" cy="246221"/>
          </a:xfrm>
          <a:prstGeom prst="rect">
            <a:avLst/>
          </a:prstGeom>
        </p:spPr>
        <p:txBody>
          <a:bodyPr wrap="square"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schemeClr val="bg1"/>
                </a:solidFill>
                <a:effectLst/>
                <a:uLnTx/>
                <a:uFillTx/>
                <a:latin typeface="Tahoma"/>
                <a:ea typeface="+mn-ea"/>
                <a:cs typeface="+mn-cs"/>
              </a:rPr>
              <a:t>ESG 2018 Data Protection Landscape Report, October 2018</a:t>
            </a:r>
            <a:endParaRPr kumimoji="0" lang="ko-KR" altLang="en-US" sz="1000" b="0" i="0" u="none" strike="noStrike" kern="1200" cap="none" spc="0" normalizeH="0" baseline="0" noProof="0" dirty="0">
              <a:ln>
                <a:noFill/>
              </a:ln>
              <a:solidFill>
                <a:schemeClr val="bg1"/>
              </a:solidFill>
              <a:effectLst/>
              <a:uLnTx/>
              <a:uFillTx/>
              <a:latin typeface="Tahoma"/>
              <a:ea typeface="+mn-ea"/>
              <a:cs typeface="+mn-cs"/>
            </a:endParaRPr>
          </a:p>
        </p:txBody>
      </p:sp>
      <p:sp>
        <p:nvSpPr>
          <p:cNvPr id="44" name="직사각형 43">
            <a:extLst>
              <a:ext uri="{FF2B5EF4-FFF2-40B4-BE49-F238E27FC236}">
                <a16:creationId xmlns:a16="http://schemas.microsoft.com/office/drawing/2014/main" id="{6CA98436-8574-4E1C-8FBF-BF496154B7DD}"/>
              </a:ext>
            </a:extLst>
          </p:cNvPr>
          <p:cNvSpPr/>
          <p:nvPr/>
        </p:nvSpPr>
        <p:spPr bwMode="auto">
          <a:xfrm>
            <a:off x="490020" y="1561211"/>
            <a:ext cx="4036357" cy="1069381"/>
          </a:xfrm>
          <a:prstGeom prst="rect">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ko-KR" alt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Tahoma"/>
              <a:ea typeface="Segoe UI" pitchFamily="34" charset="0"/>
              <a:cs typeface="Segoe UI" pitchFamily="34" charset="0"/>
            </a:endParaRPr>
          </a:p>
        </p:txBody>
      </p:sp>
      <p:grpSp>
        <p:nvGrpSpPr>
          <p:cNvPr id="45" name="Group 12">
            <a:extLst>
              <a:ext uri="{FF2B5EF4-FFF2-40B4-BE49-F238E27FC236}">
                <a16:creationId xmlns:a16="http://schemas.microsoft.com/office/drawing/2014/main" id="{CCD6483D-EC84-4E57-BDFE-A1E27D7DF6AB}"/>
              </a:ext>
            </a:extLst>
          </p:cNvPr>
          <p:cNvGrpSpPr/>
          <p:nvPr/>
        </p:nvGrpSpPr>
        <p:grpSpPr>
          <a:xfrm>
            <a:off x="4581629" y="1692791"/>
            <a:ext cx="4278907" cy="2459762"/>
            <a:chOff x="422613" y="1141164"/>
            <a:chExt cx="3922124" cy="2090032"/>
          </a:xfrm>
        </p:grpSpPr>
        <p:grpSp>
          <p:nvGrpSpPr>
            <p:cNvPr id="46" name="Group 2">
              <a:extLst>
                <a:ext uri="{FF2B5EF4-FFF2-40B4-BE49-F238E27FC236}">
                  <a16:creationId xmlns:a16="http://schemas.microsoft.com/office/drawing/2014/main" id="{77969CF3-F021-4259-9BA8-BA7E63E5BA45}"/>
                </a:ext>
              </a:extLst>
            </p:cNvPr>
            <p:cNvGrpSpPr/>
            <p:nvPr/>
          </p:nvGrpSpPr>
          <p:grpSpPr>
            <a:xfrm>
              <a:off x="422613" y="1141164"/>
              <a:ext cx="3922124" cy="2090032"/>
              <a:chOff x="422613" y="1141164"/>
              <a:chExt cx="3922124" cy="2090032"/>
            </a:xfrm>
          </p:grpSpPr>
          <p:sp>
            <p:nvSpPr>
              <p:cNvPr id="48" name="Content Placeholder 2">
                <a:extLst>
                  <a:ext uri="{FF2B5EF4-FFF2-40B4-BE49-F238E27FC236}">
                    <a16:creationId xmlns:a16="http://schemas.microsoft.com/office/drawing/2014/main" id="{3DB4876C-0E30-4EE6-9861-412C4B2C484E}"/>
                  </a:ext>
                </a:extLst>
              </p:cNvPr>
              <p:cNvSpPr txBox="1">
                <a:spLocks/>
              </p:cNvSpPr>
              <p:nvPr/>
            </p:nvSpPr>
            <p:spPr>
              <a:xfrm>
                <a:off x="2594766" y="1589829"/>
                <a:ext cx="1749971" cy="1150887"/>
              </a:xfrm>
              <a:prstGeom prst="rect">
                <a:avLst/>
              </a:prstGeom>
            </p:spPr>
            <p:txBody>
              <a:bodyPr vert="horz" lIns="0" tIns="45720" rIns="91440" bIns="45720" rtlCol="0">
                <a:noAutofit/>
              </a:bodyPr>
              <a:lstStyle>
                <a:lvl1pPr marL="0" indent="0" algn="l" defTabSz="914400" rtl="0" eaLnBrk="1" latinLnBrk="0" hangingPunct="1">
                  <a:lnSpc>
                    <a:spcPct val="100000"/>
                  </a:lnSpc>
                  <a:spcBef>
                    <a:spcPts val="0"/>
                  </a:spcBef>
                  <a:spcAft>
                    <a:spcPts val="1200"/>
                  </a:spcAft>
                  <a:buFont typeface="Arial"/>
                  <a:buNone/>
                  <a:defRPr sz="1700" b="0" i="0" kern="1200" baseline="0">
                    <a:solidFill>
                      <a:srgbClr val="13576E"/>
                    </a:solidFill>
                    <a:latin typeface="Tahoma" charset="0"/>
                    <a:ea typeface="Tahoma" charset="0"/>
                    <a:cs typeface="Tahoma" charset="0"/>
                  </a:defRPr>
                </a:lvl1pPr>
                <a:lvl2pPr marL="231775" indent="-169863" algn="l" defTabSz="914400" rtl="0" eaLnBrk="1" latinLnBrk="0" hangingPunct="1">
                  <a:lnSpc>
                    <a:spcPct val="90000"/>
                  </a:lnSpc>
                  <a:spcBef>
                    <a:spcPts val="400"/>
                  </a:spcBef>
                  <a:spcAft>
                    <a:spcPts val="800"/>
                  </a:spcAft>
                  <a:buFont typeface="Arial" charset="0"/>
                  <a:buChar char="•"/>
                  <a:tabLst/>
                  <a:defRPr sz="1500" b="0" i="0" kern="1200" baseline="0">
                    <a:solidFill>
                      <a:srgbClr val="13576E"/>
                    </a:solidFill>
                    <a:latin typeface="Tahoma" charset="0"/>
                    <a:ea typeface="Tahoma" charset="0"/>
                    <a:cs typeface="Tahoma" charset="0"/>
                  </a:defRPr>
                </a:lvl2pPr>
                <a:lvl3pPr marL="401638" indent="-169863" algn="l" defTabSz="914400" rtl="0" eaLnBrk="1" latinLnBrk="0" hangingPunct="1">
                  <a:lnSpc>
                    <a:spcPct val="90000"/>
                  </a:lnSpc>
                  <a:spcBef>
                    <a:spcPts val="400"/>
                  </a:spcBef>
                  <a:spcAft>
                    <a:spcPts val="800"/>
                  </a:spcAft>
                  <a:buFont typeface="Arial" charset="0"/>
                  <a:buChar char="•"/>
                  <a:tabLst/>
                  <a:defRPr sz="1300" b="0" i="0" kern="1200" baseline="0">
                    <a:solidFill>
                      <a:srgbClr val="13576E"/>
                    </a:solidFill>
                    <a:latin typeface="Tahoma" charset="0"/>
                    <a:ea typeface="Tahoma" charset="0"/>
                    <a:cs typeface="Tahoma" charset="0"/>
                  </a:defRPr>
                </a:lvl3pPr>
                <a:lvl4pPr marL="571500" indent="-169863" algn="l" defTabSz="914400" rtl="0" eaLnBrk="1" latinLnBrk="0" hangingPunct="1">
                  <a:lnSpc>
                    <a:spcPct val="90000"/>
                  </a:lnSpc>
                  <a:spcBef>
                    <a:spcPts val="400"/>
                  </a:spcBef>
                  <a:spcAft>
                    <a:spcPts val="800"/>
                  </a:spcAft>
                  <a:buFont typeface="Arial" charset="0"/>
                  <a:buChar char="•"/>
                  <a:tabLst/>
                  <a:defRPr sz="1200" b="0" i="0" kern="1200" baseline="0">
                    <a:solidFill>
                      <a:srgbClr val="13576E"/>
                    </a:solidFill>
                    <a:latin typeface="Tahoma" charset="0"/>
                    <a:ea typeface="Tahoma" charset="0"/>
                    <a:cs typeface="Tahoma" charset="0"/>
                  </a:defRPr>
                </a:lvl4pPr>
                <a:lvl5pPr marL="742950" indent="-171450" algn="l" defTabSz="914400" rtl="0" eaLnBrk="1" latinLnBrk="0" hangingPunct="1">
                  <a:lnSpc>
                    <a:spcPct val="90000"/>
                  </a:lnSpc>
                  <a:spcBef>
                    <a:spcPts val="400"/>
                  </a:spcBef>
                  <a:spcAft>
                    <a:spcPts val="800"/>
                  </a:spcAft>
                  <a:buFont typeface="Arial" charset="0"/>
                  <a:buChar char="•"/>
                  <a:tabLst/>
                  <a:defRPr sz="1100" b="0" i="0" kern="1200">
                    <a:solidFill>
                      <a:srgbClr val="13576E"/>
                    </a:solidFill>
                    <a:latin typeface="Tahoma" charset="0"/>
                    <a:ea typeface="Tahoma" charset="0"/>
                    <a:cs typeface="Tahom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800" dirty="0">
                    <a:solidFill>
                      <a:schemeClr val="bg1"/>
                    </a:solidFill>
                  </a:rPr>
                  <a:t>2020</a:t>
                </a:r>
                <a:r>
                  <a:rPr lang="ko-KR" altLang="en-US" sz="1800" dirty="0">
                    <a:solidFill>
                      <a:schemeClr val="bg1"/>
                    </a:solidFill>
                  </a:rPr>
                  <a:t>년</a:t>
                </a:r>
                <a:r>
                  <a:rPr lang="en-US" sz="1800" baseline="40000" dirty="0">
                    <a:solidFill>
                      <a:schemeClr val="bg1"/>
                    </a:solidFill>
                  </a:rPr>
                  <a:t> </a:t>
                </a:r>
                <a:r>
                  <a:rPr lang="ko-KR" altLang="en-US" sz="1800" dirty="0">
                    <a:solidFill>
                      <a:schemeClr val="bg1"/>
                    </a:solidFill>
                  </a:rPr>
                  <a:t>까지 클라우드에서 예상되는 백업의 </a:t>
                </a:r>
                <a:r>
                  <a:rPr lang="en-US" altLang="ko-KR" sz="1800" b="1" dirty="0">
                    <a:solidFill>
                      <a:srgbClr val="00B492"/>
                    </a:solidFill>
                  </a:rPr>
                  <a:t>23%</a:t>
                </a:r>
                <a:r>
                  <a:rPr lang="en-US" altLang="ko-KR" sz="1600" baseline="40000" dirty="0">
                    <a:solidFill>
                      <a:srgbClr val="00B492"/>
                    </a:solidFill>
                  </a:rPr>
                  <a:t>1</a:t>
                </a:r>
                <a:endParaRPr lang="en-US" sz="1600" baseline="40000" dirty="0">
                  <a:solidFill>
                    <a:srgbClr val="00B492"/>
                  </a:solidFill>
                </a:endParaRPr>
              </a:p>
            </p:txBody>
          </p:sp>
          <p:graphicFrame>
            <p:nvGraphicFramePr>
              <p:cNvPr id="49" name="Диаграмма 5">
                <a:extLst>
                  <a:ext uri="{FF2B5EF4-FFF2-40B4-BE49-F238E27FC236}">
                    <a16:creationId xmlns:a16="http://schemas.microsoft.com/office/drawing/2014/main" id="{81991899-C771-47AC-998B-1DFC9912CB91}"/>
                  </a:ext>
                </a:extLst>
              </p:cNvPr>
              <p:cNvGraphicFramePr/>
              <p:nvPr>
                <p:extLst>
                  <p:ext uri="{D42A27DB-BD31-4B8C-83A1-F6EECF244321}">
                    <p14:modId xmlns:p14="http://schemas.microsoft.com/office/powerpoint/2010/main" val="3615623341"/>
                  </p:ext>
                </p:extLst>
              </p:nvPr>
            </p:nvGraphicFramePr>
            <p:xfrm>
              <a:off x="422613" y="1141164"/>
              <a:ext cx="2360824" cy="2090032"/>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47" name="Прямая со стрелкой 7">
              <a:extLst>
                <a:ext uri="{FF2B5EF4-FFF2-40B4-BE49-F238E27FC236}">
                  <a16:creationId xmlns:a16="http://schemas.microsoft.com/office/drawing/2014/main" id="{1086FE38-BE27-43EA-9EC3-2562F97370FE}"/>
                </a:ext>
              </a:extLst>
            </p:cNvPr>
            <p:cNvCxnSpPr>
              <a:cxnSpLocks/>
            </p:cNvCxnSpPr>
            <p:nvPr/>
          </p:nvCxnSpPr>
          <p:spPr>
            <a:xfrm flipV="1">
              <a:off x="585260" y="1867917"/>
              <a:ext cx="1517038" cy="548803"/>
            </a:xfrm>
            <a:prstGeom prst="straightConnector1">
              <a:avLst/>
            </a:prstGeom>
            <a:ln w="25400">
              <a:solidFill>
                <a:schemeClr val="bg1"/>
              </a:solidFill>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2436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14" name="Straight Connector 113" hidden="1">
            <a:extLst>
              <a:ext uri="{FF2B5EF4-FFF2-40B4-BE49-F238E27FC236}">
                <a16:creationId xmlns:a16="http://schemas.microsoft.com/office/drawing/2014/main" id="{F1355502-76A8-436F-99AB-405BB09E2368}"/>
              </a:ext>
            </a:extLst>
          </p:cNvPr>
          <p:cNvCxnSpPr>
            <a:cxnSpLocks/>
            <a:stCxn id="74" idx="2"/>
            <a:endCxn id="38" idx="1"/>
          </p:cNvCxnSpPr>
          <p:nvPr/>
        </p:nvCxnSpPr>
        <p:spPr>
          <a:xfrm flipH="1">
            <a:off x="8107298" y="3668800"/>
            <a:ext cx="332259" cy="346960"/>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115" name="Straight Connector 114" hidden="1">
            <a:extLst>
              <a:ext uri="{FF2B5EF4-FFF2-40B4-BE49-F238E27FC236}">
                <a16:creationId xmlns:a16="http://schemas.microsoft.com/office/drawing/2014/main" id="{CE9BB3D0-2B75-4F6B-BC74-CEB9CAE1D1B5}"/>
              </a:ext>
            </a:extLst>
          </p:cNvPr>
          <p:cNvCxnSpPr>
            <a:cxnSpLocks/>
            <a:stCxn id="74" idx="2"/>
            <a:endCxn id="86" idx="3"/>
          </p:cNvCxnSpPr>
          <p:nvPr/>
        </p:nvCxnSpPr>
        <p:spPr>
          <a:xfrm flipH="1" flipV="1">
            <a:off x="5715006" y="1840554"/>
            <a:ext cx="2724551" cy="1828246"/>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116" name="Straight Connector 115" hidden="1">
            <a:extLst>
              <a:ext uri="{FF2B5EF4-FFF2-40B4-BE49-F238E27FC236}">
                <a16:creationId xmlns:a16="http://schemas.microsoft.com/office/drawing/2014/main" id="{E385D88B-235A-4C19-BCE2-AA12E0DA154A}"/>
              </a:ext>
            </a:extLst>
          </p:cNvPr>
          <p:cNvCxnSpPr>
            <a:cxnSpLocks/>
            <a:stCxn id="74" idx="2"/>
            <a:endCxn id="94" idx="3"/>
          </p:cNvCxnSpPr>
          <p:nvPr/>
        </p:nvCxnSpPr>
        <p:spPr>
          <a:xfrm flipV="1">
            <a:off x="8439557" y="3154126"/>
            <a:ext cx="34165" cy="514674"/>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117" name="Straight Connector 116" hidden="1">
            <a:extLst>
              <a:ext uri="{FF2B5EF4-FFF2-40B4-BE49-F238E27FC236}">
                <a16:creationId xmlns:a16="http://schemas.microsoft.com/office/drawing/2014/main" id="{7F1C13C6-853E-4179-8727-49F9630C0194}"/>
              </a:ext>
            </a:extLst>
          </p:cNvPr>
          <p:cNvCxnSpPr>
            <a:cxnSpLocks/>
            <a:stCxn id="74" idx="2"/>
            <a:endCxn id="102" idx="3"/>
          </p:cNvCxnSpPr>
          <p:nvPr/>
        </p:nvCxnSpPr>
        <p:spPr>
          <a:xfrm flipH="1" flipV="1">
            <a:off x="7053712" y="1848671"/>
            <a:ext cx="1385845" cy="1820129"/>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118" name="Straight Connector 117" hidden="1">
            <a:extLst>
              <a:ext uri="{FF2B5EF4-FFF2-40B4-BE49-F238E27FC236}">
                <a16:creationId xmlns:a16="http://schemas.microsoft.com/office/drawing/2014/main" id="{D37442C1-7C3F-4188-9CCC-0FD2D1F3017E}"/>
              </a:ext>
            </a:extLst>
          </p:cNvPr>
          <p:cNvCxnSpPr>
            <a:cxnSpLocks/>
            <a:stCxn id="74" idx="2"/>
            <a:endCxn id="64" idx="1"/>
          </p:cNvCxnSpPr>
          <p:nvPr/>
        </p:nvCxnSpPr>
        <p:spPr>
          <a:xfrm flipH="1" flipV="1">
            <a:off x="8107298" y="1710006"/>
            <a:ext cx="332259" cy="1958794"/>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119" name="Straight Connector 118" hidden="1">
            <a:extLst>
              <a:ext uri="{FF2B5EF4-FFF2-40B4-BE49-F238E27FC236}">
                <a16:creationId xmlns:a16="http://schemas.microsoft.com/office/drawing/2014/main" id="{31B22D98-C256-4C84-937F-134E4D18794F}"/>
              </a:ext>
            </a:extLst>
          </p:cNvPr>
          <p:cNvCxnSpPr>
            <a:cxnSpLocks/>
            <a:stCxn id="74" idx="2"/>
            <a:endCxn id="63" idx="1"/>
          </p:cNvCxnSpPr>
          <p:nvPr/>
        </p:nvCxnSpPr>
        <p:spPr>
          <a:xfrm flipH="1" flipV="1">
            <a:off x="8107298" y="2292558"/>
            <a:ext cx="332259" cy="1376242"/>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120" name="Straight Connector 119" hidden="1">
            <a:extLst>
              <a:ext uri="{FF2B5EF4-FFF2-40B4-BE49-F238E27FC236}">
                <a16:creationId xmlns:a16="http://schemas.microsoft.com/office/drawing/2014/main" id="{23555C60-76FC-413D-9C84-6F3BBE15DE14}"/>
              </a:ext>
            </a:extLst>
          </p:cNvPr>
          <p:cNvCxnSpPr>
            <a:cxnSpLocks/>
            <a:stCxn id="74" idx="2"/>
            <a:endCxn id="65" idx="1"/>
          </p:cNvCxnSpPr>
          <p:nvPr/>
        </p:nvCxnSpPr>
        <p:spPr>
          <a:xfrm flipH="1" flipV="1">
            <a:off x="8107298" y="2876274"/>
            <a:ext cx="332259" cy="792526"/>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121" name="Straight Connector 120" hidden="1">
            <a:extLst>
              <a:ext uri="{FF2B5EF4-FFF2-40B4-BE49-F238E27FC236}">
                <a16:creationId xmlns:a16="http://schemas.microsoft.com/office/drawing/2014/main" id="{164E034E-E87B-4CD2-85E0-E0FCF21D9127}"/>
              </a:ext>
            </a:extLst>
          </p:cNvPr>
          <p:cNvCxnSpPr>
            <a:cxnSpLocks/>
            <a:stCxn id="74" idx="2"/>
            <a:endCxn id="36" idx="1"/>
          </p:cNvCxnSpPr>
          <p:nvPr/>
        </p:nvCxnSpPr>
        <p:spPr>
          <a:xfrm flipH="1" flipV="1">
            <a:off x="8107298" y="3455658"/>
            <a:ext cx="332259" cy="213142"/>
          </a:xfrm>
          <a:prstGeom prst="line">
            <a:avLst/>
          </a:prstGeom>
          <a:ln w="19050">
            <a:no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4029543-E7E0-465B-B987-9A5B79126136}"/>
              </a:ext>
            </a:extLst>
          </p:cNvPr>
          <p:cNvSpPr txBox="1"/>
          <p:nvPr/>
        </p:nvSpPr>
        <p:spPr>
          <a:xfrm>
            <a:off x="457082" y="1413597"/>
            <a:ext cx="3801627" cy="3158404"/>
          </a:xfrm>
          <a:prstGeom prst="rect">
            <a:avLst/>
          </a:prstGeom>
          <a:noFill/>
        </p:spPr>
        <p:txBody>
          <a:bodyPr wrap="square" lIns="0" tIns="0" rIns="0" bIns="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350" b="1" i="0" u="none" strike="noStrike" kern="1200" cap="none" spc="0" normalizeH="0" baseline="0" noProof="0" dirty="0">
                <a:ln>
                  <a:noFill/>
                </a:ln>
                <a:solidFill>
                  <a:srgbClr val="FFFFFF"/>
                </a:solidFill>
                <a:effectLst/>
                <a:uLnTx/>
                <a:uFillTx/>
                <a:latin typeface="Arial"/>
                <a:ea typeface="+mn-ea"/>
                <a:cs typeface="+mn-cs"/>
              </a:rPr>
              <a:t>Solution benefits:</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dirty="0">
              <a:ln>
                <a:noFill/>
              </a:ln>
              <a:solidFill>
                <a:srgbClr val="FFFFFF"/>
              </a:solidFill>
              <a:effectLst/>
              <a:uLnTx/>
              <a:uFillTx/>
              <a:latin typeface="Arial"/>
              <a:ea typeface="+mn-ea"/>
              <a:cs typeface="+mn-cs"/>
            </a:endParaRPr>
          </a:p>
          <a:p>
            <a:pPr marL="285750" lvl="0" indent="-285750">
              <a:buFont typeface="Arial" panose="020B0604020202020204" pitchFamily="34" charset="0"/>
              <a:buChar char="•"/>
              <a:defRPr/>
            </a:pPr>
            <a:r>
              <a:rPr lang="en-US" altLang="ko-KR" dirty="0">
                <a:solidFill>
                  <a:srgbClr val="FFFFFF"/>
                </a:solidFill>
                <a:latin typeface="Arial"/>
              </a:rPr>
              <a:t>HPE </a:t>
            </a:r>
            <a:r>
              <a:rPr lang="en-US" altLang="ko-KR" dirty="0" err="1">
                <a:solidFill>
                  <a:srgbClr val="FFFFFF"/>
                </a:solidFill>
                <a:latin typeface="Arial"/>
              </a:rPr>
              <a:t>StoreOnce</a:t>
            </a:r>
            <a:r>
              <a:rPr lang="en-US" altLang="ko-KR" dirty="0">
                <a:solidFill>
                  <a:srgbClr val="FFFFFF"/>
                </a:solidFill>
                <a:latin typeface="Arial"/>
              </a:rPr>
              <a:t> Catalyst</a:t>
            </a:r>
            <a:r>
              <a:rPr lang="ko-KR" altLang="en-US" dirty="0">
                <a:solidFill>
                  <a:srgbClr val="FFFFFF"/>
                </a:solidFill>
                <a:latin typeface="Arial"/>
              </a:rPr>
              <a:t>를 활용한 종합적인 </a:t>
            </a:r>
            <a:r>
              <a:rPr lang="en-US" altLang="ko-KR" dirty="0">
                <a:solidFill>
                  <a:srgbClr val="FFFFFF"/>
                </a:solidFill>
                <a:latin typeface="Arial"/>
              </a:rPr>
              <a:t>Veeam </a:t>
            </a:r>
            <a:r>
              <a:rPr lang="ko-KR" altLang="en-US" dirty="0">
                <a:solidFill>
                  <a:srgbClr val="FFFFFF"/>
                </a:solidFill>
                <a:latin typeface="Arial"/>
              </a:rPr>
              <a:t>백업</a:t>
            </a:r>
          </a:p>
          <a:p>
            <a:pPr marL="285750" lvl="0" indent="-285750">
              <a:buFont typeface="Arial" panose="020B0604020202020204" pitchFamily="34" charset="0"/>
              <a:buChar char="•"/>
              <a:defRPr/>
            </a:pPr>
            <a:r>
              <a:rPr lang="en-US" altLang="ko-KR" dirty="0">
                <a:solidFill>
                  <a:srgbClr val="FFFFFF"/>
                </a:solidFill>
                <a:latin typeface="Arial"/>
              </a:rPr>
              <a:t>HPE Catalyst Store</a:t>
            </a:r>
            <a:r>
              <a:rPr lang="ko-KR" altLang="en-US" dirty="0">
                <a:solidFill>
                  <a:srgbClr val="FFFFFF"/>
                </a:solidFill>
                <a:latin typeface="Arial"/>
              </a:rPr>
              <a:t>를 활용하여 데이터 보안 향상</a:t>
            </a:r>
          </a:p>
          <a:p>
            <a:pPr marL="285750" lvl="0" indent="-285750">
              <a:buFont typeface="Arial" panose="020B0604020202020204" pitchFamily="34" charset="0"/>
              <a:buChar char="•"/>
              <a:defRPr/>
            </a:pPr>
            <a:r>
              <a:rPr lang="en-US" altLang="ko-KR" dirty="0">
                <a:solidFill>
                  <a:srgbClr val="FFFFFF"/>
                </a:solidFill>
                <a:latin typeface="Arial"/>
              </a:rPr>
              <a:t>Catalyst</a:t>
            </a:r>
            <a:r>
              <a:rPr lang="ko-KR" altLang="en-US" dirty="0">
                <a:solidFill>
                  <a:srgbClr val="FFFFFF"/>
                </a:solidFill>
                <a:latin typeface="Arial"/>
              </a:rPr>
              <a:t>를 사용하여 </a:t>
            </a:r>
            <a:r>
              <a:rPr lang="en-US" altLang="ko-KR" dirty="0">
                <a:solidFill>
                  <a:srgbClr val="FFFFFF"/>
                </a:solidFill>
                <a:latin typeface="Arial"/>
              </a:rPr>
              <a:t>Veeam Gateway</a:t>
            </a:r>
            <a:r>
              <a:rPr lang="ko-KR" altLang="en-US" dirty="0">
                <a:solidFill>
                  <a:srgbClr val="FFFFFF"/>
                </a:solidFill>
                <a:latin typeface="Arial"/>
              </a:rPr>
              <a:t>에서 여러 소스 처리</a:t>
            </a:r>
          </a:p>
          <a:p>
            <a:pPr marL="285750" lvl="0" indent="-285750">
              <a:buFont typeface="Arial" panose="020B0604020202020204" pitchFamily="34" charset="0"/>
              <a:buChar char="•"/>
              <a:defRPr/>
            </a:pPr>
            <a:r>
              <a:rPr lang="ko-KR" altLang="en-US" dirty="0">
                <a:solidFill>
                  <a:srgbClr val="FFFFFF"/>
                </a:solidFill>
                <a:latin typeface="Arial"/>
              </a:rPr>
              <a:t>추가 워크로드 지원 </a:t>
            </a:r>
            <a:r>
              <a:rPr lang="en-US" altLang="ko-KR" dirty="0">
                <a:solidFill>
                  <a:srgbClr val="FFFFFF"/>
                </a:solidFill>
                <a:latin typeface="Arial"/>
              </a:rPr>
              <a:t>:</a:t>
            </a:r>
          </a:p>
          <a:p>
            <a:pPr marL="628650" lvl="1" indent="-285750">
              <a:buFont typeface="Arial" panose="020B0604020202020204" pitchFamily="34" charset="0"/>
              <a:buChar char="•"/>
              <a:defRPr/>
            </a:pPr>
            <a:r>
              <a:rPr lang="en-US" altLang="ko-KR" dirty="0">
                <a:solidFill>
                  <a:srgbClr val="FFFFFF"/>
                </a:solidFill>
                <a:latin typeface="Arial"/>
              </a:rPr>
              <a:t>VMware, Hyper-V </a:t>
            </a:r>
            <a:r>
              <a:rPr lang="ko-KR" altLang="en-US" dirty="0">
                <a:solidFill>
                  <a:srgbClr val="FFFFFF"/>
                </a:solidFill>
                <a:latin typeface="Arial"/>
              </a:rPr>
              <a:t>외에도 </a:t>
            </a:r>
            <a:r>
              <a:rPr lang="en-US" altLang="ko-KR" dirty="0">
                <a:solidFill>
                  <a:srgbClr val="FFFFFF"/>
                </a:solidFill>
                <a:latin typeface="Arial"/>
              </a:rPr>
              <a:t>Nutanix AHV </a:t>
            </a:r>
            <a:r>
              <a:rPr lang="ko-KR" altLang="en-US" dirty="0" err="1">
                <a:solidFill>
                  <a:srgbClr val="FFFFFF"/>
                </a:solidFill>
                <a:latin typeface="Arial"/>
              </a:rPr>
              <a:t>하이퍼</a:t>
            </a:r>
            <a:r>
              <a:rPr lang="ko-KR" altLang="en-US" dirty="0">
                <a:solidFill>
                  <a:srgbClr val="FFFFFF"/>
                </a:solidFill>
                <a:latin typeface="Arial"/>
              </a:rPr>
              <a:t> </a:t>
            </a:r>
            <a:r>
              <a:rPr lang="ko-KR" altLang="en-US" dirty="0" err="1">
                <a:solidFill>
                  <a:srgbClr val="FFFFFF"/>
                </a:solidFill>
                <a:latin typeface="Arial"/>
              </a:rPr>
              <a:t>바이저</a:t>
            </a:r>
            <a:endParaRPr lang="ko-KR" altLang="en-US" dirty="0">
              <a:solidFill>
                <a:srgbClr val="FFFFFF"/>
              </a:solidFill>
              <a:latin typeface="Arial"/>
            </a:endParaRPr>
          </a:p>
          <a:p>
            <a:pPr marL="628650" lvl="1" indent="-285750">
              <a:buFont typeface="Arial" panose="020B0604020202020204" pitchFamily="34" charset="0"/>
              <a:buChar char="•"/>
              <a:defRPr/>
            </a:pPr>
            <a:r>
              <a:rPr lang="ko-KR" altLang="en-US" dirty="0">
                <a:solidFill>
                  <a:srgbClr val="FFFFFF"/>
                </a:solidFill>
                <a:latin typeface="Arial"/>
              </a:rPr>
              <a:t>물리적 윈도우</a:t>
            </a:r>
            <a:r>
              <a:rPr lang="en-US" altLang="ko-KR" dirty="0">
                <a:solidFill>
                  <a:srgbClr val="FFFFFF"/>
                </a:solidFill>
                <a:latin typeface="Arial"/>
              </a:rPr>
              <a:t>, </a:t>
            </a:r>
            <a:r>
              <a:rPr lang="ko-KR" altLang="en-US" dirty="0">
                <a:solidFill>
                  <a:srgbClr val="FFFFFF"/>
                </a:solidFill>
                <a:latin typeface="Arial"/>
              </a:rPr>
              <a:t>리눅스  및 </a:t>
            </a:r>
            <a:r>
              <a:rPr lang="en-US" altLang="ko-KR" dirty="0">
                <a:solidFill>
                  <a:srgbClr val="FFFFFF"/>
                </a:solidFill>
                <a:latin typeface="Arial"/>
              </a:rPr>
              <a:t>AIX</a:t>
            </a:r>
            <a:r>
              <a:rPr lang="ko-KR" altLang="en-US" dirty="0">
                <a:solidFill>
                  <a:srgbClr val="FFFFFF"/>
                </a:solidFill>
                <a:latin typeface="Arial"/>
              </a:rPr>
              <a:t>서버</a:t>
            </a:r>
          </a:p>
          <a:p>
            <a:pPr marL="628650" lvl="1" indent="-285750">
              <a:buFont typeface="Arial" panose="020B0604020202020204" pitchFamily="34" charset="0"/>
              <a:buChar char="•"/>
              <a:defRPr/>
            </a:pPr>
            <a:r>
              <a:rPr lang="en-US" altLang="ko-KR" dirty="0">
                <a:solidFill>
                  <a:srgbClr val="FFFFFF"/>
                </a:solidFill>
                <a:latin typeface="Arial"/>
              </a:rPr>
              <a:t>Oracle RMAN </a:t>
            </a:r>
            <a:r>
              <a:rPr lang="ko-KR" altLang="en-US" dirty="0">
                <a:solidFill>
                  <a:srgbClr val="FFFFFF"/>
                </a:solidFill>
                <a:latin typeface="Arial"/>
              </a:rPr>
              <a:t>및 </a:t>
            </a:r>
            <a:r>
              <a:rPr lang="en-US" altLang="ko-KR" dirty="0">
                <a:solidFill>
                  <a:srgbClr val="FFFFFF"/>
                </a:solidFill>
                <a:latin typeface="Arial"/>
              </a:rPr>
              <a:t>SAP HANA </a:t>
            </a:r>
            <a:r>
              <a:rPr lang="ko-KR" altLang="en-US" dirty="0">
                <a:solidFill>
                  <a:srgbClr val="FFFFFF"/>
                </a:solidFill>
                <a:latin typeface="Arial"/>
              </a:rPr>
              <a:t>백업</a:t>
            </a:r>
            <a:r>
              <a:rPr kumimoji="0" lang="en-US" sz="825" b="1" i="0" u="none" strike="noStrike" kern="1200" cap="none" spc="0" normalizeH="0" baseline="0" noProof="0" dirty="0">
                <a:ln>
                  <a:noFill/>
                </a:ln>
                <a:solidFill>
                  <a:srgbClr val="425563"/>
                </a:solidFill>
                <a:effectLst/>
                <a:uLnTx/>
                <a:uFillTx/>
                <a:latin typeface="Arial"/>
                <a:ea typeface="+mn-ea"/>
                <a:cs typeface="+mn-cs"/>
              </a:rPr>
              <a:t>-</a:t>
            </a:r>
            <a:endParaRPr kumimoji="0" lang="en-US" b="0" i="0" u="none" strike="noStrike" kern="1200" cap="none" spc="0" normalizeH="0" baseline="0" noProof="0" dirty="0">
              <a:ln>
                <a:noFill/>
              </a:ln>
              <a:solidFill>
                <a:prstClr val="black"/>
              </a:solidFill>
              <a:effectLst/>
              <a:uLnTx/>
              <a:uFillTx/>
              <a:latin typeface="Arial"/>
              <a:ea typeface="+mn-ea"/>
              <a:cs typeface="+mn-cs"/>
            </a:endParaRPr>
          </a:p>
        </p:txBody>
      </p:sp>
      <p:sp>
        <p:nvSpPr>
          <p:cNvPr id="67" name="Title 2">
            <a:extLst>
              <a:ext uri="{FF2B5EF4-FFF2-40B4-BE49-F238E27FC236}">
                <a16:creationId xmlns:a16="http://schemas.microsoft.com/office/drawing/2014/main" id="{E932E77A-30DC-42F8-B59A-391B631A1B9B}"/>
              </a:ext>
            </a:extLst>
          </p:cNvPr>
          <p:cNvSpPr txBox="1">
            <a:spLocks/>
          </p:cNvSpPr>
          <p:nvPr/>
        </p:nvSpPr>
        <p:spPr>
          <a:xfrm>
            <a:off x="389436" y="171451"/>
            <a:ext cx="8363938" cy="369332"/>
          </a:xfrm>
          <a:prstGeom prst="rect">
            <a:avLst/>
          </a:prstGeom>
        </p:spPr>
        <p:txBody>
          <a:bodyPr anchor="ct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sz="2400" dirty="0"/>
              <a:t>Expanded HPE </a:t>
            </a:r>
            <a:r>
              <a:rPr lang="en-US" sz="2400" dirty="0" err="1"/>
              <a:t>StoreOnce</a:t>
            </a:r>
            <a:r>
              <a:rPr lang="en-US" sz="2400" dirty="0"/>
              <a:t> Catalyst Support</a:t>
            </a:r>
          </a:p>
        </p:txBody>
      </p:sp>
      <p:grpSp>
        <p:nvGrpSpPr>
          <p:cNvPr id="19" name="그룹 18">
            <a:extLst>
              <a:ext uri="{FF2B5EF4-FFF2-40B4-BE49-F238E27FC236}">
                <a16:creationId xmlns:a16="http://schemas.microsoft.com/office/drawing/2014/main" id="{72B1B094-D415-4037-8F8C-56C95D90715B}"/>
              </a:ext>
            </a:extLst>
          </p:cNvPr>
          <p:cNvGrpSpPr/>
          <p:nvPr/>
        </p:nvGrpSpPr>
        <p:grpSpPr>
          <a:xfrm>
            <a:off x="4571999" y="842963"/>
            <a:ext cx="4424767" cy="3743636"/>
            <a:chOff x="4464050" y="616426"/>
            <a:chExt cx="5535427" cy="4664579"/>
          </a:xfrm>
        </p:grpSpPr>
        <p:sp>
          <p:nvSpPr>
            <p:cNvPr id="68" name="TextBox 67">
              <a:extLst>
                <a:ext uri="{FF2B5EF4-FFF2-40B4-BE49-F238E27FC236}">
                  <a16:creationId xmlns:a16="http://schemas.microsoft.com/office/drawing/2014/main" id="{C42DA889-A5F7-4EF1-B9E7-C1581A2E1288}"/>
                </a:ext>
              </a:extLst>
            </p:cNvPr>
            <p:cNvSpPr txBox="1"/>
            <p:nvPr/>
          </p:nvSpPr>
          <p:spPr>
            <a:xfrm>
              <a:off x="5884677" y="616426"/>
              <a:ext cx="2920367" cy="322131"/>
            </a:xfrm>
            <a:prstGeom prst="rect">
              <a:avLst/>
            </a:prstGeom>
            <a:noFill/>
          </p:spPr>
          <p:txBody>
            <a:bodyPr wrap="square" rtlCol="0">
              <a:spAutoFit/>
            </a:bodyPr>
            <a:lstStyle/>
            <a:p>
              <a:pPr marL="0" marR="0" lvl="0" indent="0" algn="ctr" defTabSz="573588" rtl="0" eaLnBrk="1" fontAlgn="auto" latinLnBrk="0" hangingPunct="1">
                <a:lnSpc>
                  <a:spcPct val="90000"/>
                </a:lnSpc>
                <a:spcBef>
                  <a:spcPts val="0"/>
                </a:spcBef>
                <a:spcAft>
                  <a:spcPts val="0"/>
                </a:spcAft>
                <a:buClrTx/>
                <a:buSzPct val="100000"/>
                <a:buFontTx/>
                <a:buNone/>
                <a:tabLst/>
                <a:defRPr/>
              </a:pPr>
              <a:r>
                <a:rPr kumimoji="0" lang="en-US" sz="1200" i="0" u="none" strike="noStrike" kern="1200" cap="none" spc="0" normalizeH="0" baseline="0" noProof="0" dirty="0">
                  <a:ln>
                    <a:noFill/>
                  </a:ln>
                  <a:solidFill>
                    <a:schemeClr val="bg1"/>
                  </a:solidFill>
                  <a:effectLst/>
                  <a:uLnTx/>
                  <a:uFillTx/>
                  <a:latin typeface="Tahoma" panose="020B0604030504040204" pitchFamily="34" charset="0"/>
                  <a:ea typeface="+mn-ea"/>
                  <a:cs typeface="Tahoma" panose="020B0604030504040204" pitchFamily="34" charset="0"/>
                </a:rPr>
                <a:t>Veeam Windows Gateway</a:t>
              </a:r>
            </a:p>
          </p:txBody>
        </p:sp>
        <p:sp>
          <p:nvSpPr>
            <p:cNvPr id="69" name="Oval 23">
              <a:extLst>
                <a:ext uri="{FF2B5EF4-FFF2-40B4-BE49-F238E27FC236}">
                  <a16:creationId xmlns:a16="http://schemas.microsoft.com/office/drawing/2014/main" id="{9AAC0AB7-9823-419F-BE2C-46B6DD329A25}"/>
                </a:ext>
              </a:extLst>
            </p:cNvPr>
            <p:cNvSpPr>
              <a:spLocks noChangeAspect="1"/>
            </p:cNvSpPr>
            <p:nvPr/>
          </p:nvSpPr>
          <p:spPr bwMode="ltGray">
            <a:xfrm>
              <a:off x="6557250" y="765329"/>
              <a:ext cx="1365494" cy="1301026"/>
            </a:xfrm>
            <a:prstGeom prst="ellips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mn-ea"/>
                <a:cs typeface="+mn-cs"/>
              </a:endParaRPr>
            </a:p>
          </p:txBody>
        </p:sp>
        <p:sp>
          <p:nvSpPr>
            <p:cNvPr id="70" name="TextBox 69">
              <a:extLst>
                <a:ext uri="{FF2B5EF4-FFF2-40B4-BE49-F238E27FC236}">
                  <a16:creationId xmlns:a16="http://schemas.microsoft.com/office/drawing/2014/main" id="{5EA2FF58-A6CE-486B-8D5D-C3AA8E67EA72}"/>
                </a:ext>
              </a:extLst>
            </p:cNvPr>
            <p:cNvSpPr txBox="1"/>
            <p:nvPr/>
          </p:nvSpPr>
          <p:spPr>
            <a:xfrm>
              <a:off x="8633984" y="1245854"/>
              <a:ext cx="1365493" cy="565118"/>
            </a:xfrm>
            <a:prstGeom prst="rect">
              <a:avLst/>
            </a:prstGeom>
          </p:spPr>
          <p:txBody>
            <a:bodyPr wrap="square" rtlCol="0" anchor="ctr">
              <a:noAutofit/>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Windows Agent</a:t>
              </a:r>
            </a:p>
          </p:txBody>
        </p:sp>
        <p:sp>
          <p:nvSpPr>
            <p:cNvPr id="71" name="TextBox 70">
              <a:extLst>
                <a:ext uri="{FF2B5EF4-FFF2-40B4-BE49-F238E27FC236}">
                  <a16:creationId xmlns:a16="http://schemas.microsoft.com/office/drawing/2014/main" id="{D83F9868-B27B-4F29-963D-C4642893969C}"/>
                </a:ext>
              </a:extLst>
            </p:cNvPr>
            <p:cNvSpPr txBox="1"/>
            <p:nvPr/>
          </p:nvSpPr>
          <p:spPr>
            <a:xfrm>
              <a:off x="8684519" y="4371659"/>
              <a:ext cx="1141448" cy="530182"/>
            </a:xfrm>
            <a:prstGeom prst="rect">
              <a:avLst/>
            </a:prstGeom>
          </p:spPr>
          <p:txBody>
            <a:bodyPr wrap="square" rtlCol="0" anchor="ctr">
              <a:noAutofit/>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err="1">
                  <a:ln>
                    <a:noFill/>
                  </a:ln>
                  <a:solidFill>
                    <a:schemeClr val="bg1"/>
                  </a:solidFill>
                  <a:effectLst/>
                  <a:uLnTx/>
                  <a:uFillTx/>
                  <a:latin typeface="Tahoma" panose="020B0604030504040204" pitchFamily="34" charset="0"/>
                  <a:ea typeface="+mn-ea"/>
                  <a:cs typeface="+mn-cs"/>
                </a:rPr>
                <a:t>BackInt</a:t>
              </a:r>
              <a:r>
                <a:rPr kumimoji="0" lang="en-US" sz="80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 Plugin</a:t>
              </a:r>
            </a:p>
          </p:txBody>
        </p:sp>
        <p:sp>
          <p:nvSpPr>
            <p:cNvPr id="74" name="TextBox 73">
              <a:extLst>
                <a:ext uri="{FF2B5EF4-FFF2-40B4-BE49-F238E27FC236}">
                  <a16:creationId xmlns:a16="http://schemas.microsoft.com/office/drawing/2014/main" id="{A82F151A-E812-4C56-81C6-9C2970705887}"/>
                </a:ext>
              </a:extLst>
            </p:cNvPr>
            <p:cNvSpPr txBox="1"/>
            <p:nvPr/>
          </p:nvSpPr>
          <p:spPr>
            <a:xfrm>
              <a:off x="8731679" y="3607244"/>
              <a:ext cx="1141448" cy="530182"/>
            </a:xfrm>
            <a:prstGeom prst="rect">
              <a:avLst/>
            </a:prstGeom>
          </p:spPr>
          <p:txBody>
            <a:bodyPr wrap="square" rtlCol="0" anchor="ctr">
              <a:noAutofit/>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RMAN Plugin</a:t>
              </a:r>
            </a:p>
          </p:txBody>
        </p:sp>
        <p:sp>
          <p:nvSpPr>
            <p:cNvPr id="75" name="TextBox 74">
              <a:extLst>
                <a:ext uri="{FF2B5EF4-FFF2-40B4-BE49-F238E27FC236}">
                  <a16:creationId xmlns:a16="http://schemas.microsoft.com/office/drawing/2014/main" id="{B3FEC1B0-FAB5-4654-9E3D-50A6E9DB7ECE}"/>
                </a:ext>
              </a:extLst>
            </p:cNvPr>
            <p:cNvSpPr txBox="1"/>
            <p:nvPr/>
          </p:nvSpPr>
          <p:spPr>
            <a:xfrm>
              <a:off x="8666460" y="2823704"/>
              <a:ext cx="1141448" cy="530182"/>
            </a:xfrm>
            <a:prstGeom prst="rect">
              <a:avLst/>
            </a:prstGeom>
          </p:spPr>
          <p:txBody>
            <a:bodyPr wrap="square" rtlCol="0" anchor="ctr">
              <a:noAutofit/>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Future Agents</a:t>
              </a:r>
            </a:p>
          </p:txBody>
        </p:sp>
        <p:sp>
          <p:nvSpPr>
            <p:cNvPr id="76" name="TextBox 75">
              <a:extLst>
                <a:ext uri="{FF2B5EF4-FFF2-40B4-BE49-F238E27FC236}">
                  <a16:creationId xmlns:a16="http://schemas.microsoft.com/office/drawing/2014/main" id="{4663E0EA-1E9F-462F-B459-0C11A19D6F44}"/>
                </a:ext>
              </a:extLst>
            </p:cNvPr>
            <p:cNvSpPr txBox="1"/>
            <p:nvPr/>
          </p:nvSpPr>
          <p:spPr>
            <a:xfrm>
              <a:off x="8684519" y="2051983"/>
              <a:ext cx="1141448" cy="530182"/>
            </a:xfrm>
            <a:prstGeom prst="rect">
              <a:avLst/>
            </a:prstGeom>
          </p:spPr>
          <p:txBody>
            <a:bodyPr wrap="square" rtlCol="0" anchor="ctr">
              <a:noAutofit/>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kumimoji="0" lang="en-US" sz="80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Linux Agent</a:t>
              </a:r>
            </a:p>
          </p:txBody>
        </p:sp>
        <p:pic>
          <p:nvPicPr>
            <p:cNvPr id="83" name="Picture 65">
              <a:extLst>
                <a:ext uri="{FF2B5EF4-FFF2-40B4-BE49-F238E27FC236}">
                  <a16:creationId xmlns:a16="http://schemas.microsoft.com/office/drawing/2014/main" id="{C553B116-A3D6-4726-B710-DD7775D23B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8732" y="4204982"/>
              <a:ext cx="1129640" cy="769420"/>
            </a:xfrm>
            <a:prstGeom prst="rect">
              <a:avLst/>
            </a:prstGeom>
          </p:spPr>
        </p:pic>
        <p:sp>
          <p:nvSpPr>
            <p:cNvPr id="84" name="TextBox 83">
              <a:extLst>
                <a:ext uri="{FF2B5EF4-FFF2-40B4-BE49-F238E27FC236}">
                  <a16:creationId xmlns:a16="http://schemas.microsoft.com/office/drawing/2014/main" id="{DDDAEEE8-EE9A-410A-B5CB-1AA412C182D7}"/>
                </a:ext>
              </a:extLst>
            </p:cNvPr>
            <p:cNvSpPr txBox="1"/>
            <p:nvPr/>
          </p:nvSpPr>
          <p:spPr>
            <a:xfrm>
              <a:off x="5589402" y="4955038"/>
              <a:ext cx="3228300" cy="3259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HPE </a:t>
              </a:r>
              <a:r>
                <a:rPr kumimoji="0" lang="en-US" sz="1100" i="0" u="none" strike="noStrike" kern="1200" cap="none" spc="0" normalizeH="0" baseline="0" noProof="0" dirty="0" err="1">
                  <a:ln>
                    <a:noFill/>
                  </a:ln>
                  <a:solidFill>
                    <a:schemeClr val="bg1"/>
                  </a:solidFill>
                  <a:effectLst/>
                  <a:uLnTx/>
                  <a:uFillTx/>
                  <a:latin typeface="Tahoma" panose="020B0604030504040204" pitchFamily="34" charset="0"/>
                  <a:ea typeface="+mn-ea"/>
                  <a:cs typeface="+mn-cs"/>
                </a:rPr>
                <a:t>StoreOnce</a:t>
              </a:r>
              <a:endParaRPr kumimoji="0" lang="en-US" sz="1100" i="0" u="none" strike="noStrike" kern="1200" cap="none" spc="0" normalizeH="0" baseline="0" noProof="0" dirty="0">
                <a:ln>
                  <a:noFill/>
                </a:ln>
                <a:solidFill>
                  <a:schemeClr val="bg1"/>
                </a:solidFill>
                <a:effectLst/>
                <a:uLnTx/>
                <a:uFillTx/>
                <a:latin typeface="Tahoma" panose="020B0604030504040204" pitchFamily="34" charset="0"/>
                <a:ea typeface="+mn-ea"/>
                <a:cs typeface="+mn-cs"/>
              </a:endParaRPr>
            </a:p>
          </p:txBody>
        </p:sp>
        <p:sp>
          <p:nvSpPr>
            <p:cNvPr id="85" name="TextBox 84">
              <a:extLst>
                <a:ext uri="{FF2B5EF4-FFF2-40B4-BE49-F238E27FC236}">
                  <a16:creationId xmlns:a16="http://schemas.microsoft.com/office/drawing/2014/main" id="{50B52045-AB10-4A11-B45F-2FBD55172B3A}"/>
                </a:ext>
              </a:extLst>
            </p:cNvPr>
            <p:cNvSpPr txBox="1"/>
            <p:nvPr/>
          </p:nvSpPr>
          <p:spPr>
            <a:xfrm>
              <a:off x="6202510" y="2412466"/>
              <a:ext cx="2103721" cy="684530"/>
            </a:xfrm>
            <a:prstGeom prst="rect">
              <a:avLst/>
            </a:prstGeom>
            <a:noFill/>
          </p:spPr>
          <p:txBody>
            <a:bodyPr wrap="square" rtlCol="0">
              <a:spAutoFit/>
            </a:bodyPr>
            <a:lstStyle/>
            <a:p>
              <a:pPr marL="0" marR="0" lvl="0" indent="0" algn="ctr" defTabSz="573588" rtl="0" eaLnBrk="1" fontAlgn="auto" latinLnBrk="0" hangingPunct="1">
                <a:lnSpc>
                  <a:spcPct val="90000"/>
                </a:lnSpc>
                <a:spcBef>
                  <a:spcPts val="0"/>
                </a:spcBef>
                <a:spcAft>
                  <a:spcPts val="0"/>
                </a:spcAft>
                <a:buClrTx/>
                <a:buSzPct val="100000"/>
                <a:buFontTx/>
                <a:buNone/>
                <a:tabLst/>
                <a:defRPr/>
              </a:pPr>
              <a:r>
                <a:rPr kumimoji="0" lang="en-US" sz="1050" i="0" u="none" strike="noStrike" kern="1200" cap="none" spc="0" normalizeH="0" baseline="0" noProof="0" dirty="0">
                  <a:ln>
                    <a:noFill/>
                  </a:ln>
                  <a:solidFill>
                    <a:schemeClr val="bg1"/>
                  </a:solidFill>
                  <a:effectLst/>
                  <a:uLnTx/>
                  <a:uFillTx/>
                  <a:latin typeface="Tahoma" panose="020B0604030504040204" pitchFamily="34" charset="0"/>
                  <a:ea typeface="+mn-ea"/>
                  <a:cs typeface="Tahoma" panose="020B0604030504040204" pitchFamily="34" charset="0"/>
                </a:rPr>
                <a:t>Catalyst</a:t>
              </a:r>
              <a:br>
                <a:rPr kumimoji="0" lang="en-US" sz="1050" i="0" u="none" strike="noStrike" kern="1200" cap="none" spc="0" normalizeH="0" baseline="0" noProof="0" dirty="0">
                  <a:ln>
                    <a:noFill/>
                  </a:ln>
                  <a:solidFill>
                    <a:schemeClr val="bg1"/>
                  </a:solidFill>
                  <a:effectLst/>
                  <a:uLnTx/>
                  <a:uFillTx/>
                  <a:latin typeface="Tahoma" panose="020B0604030504040204" pitchFamily="34" charset="0"/>
                  <a:ea typeface="+mn-ea"/>
                  <a:cs typeface="Tahoma" panose="020B0604030504040204" pitchFamily="34" charset="0"/>
                </a:rPr>
              </a:br>
              <a:r>
                <a:rPr kumimoji="0" lang="en-US" sz="1050" i="0" u="none" strike="noStrike" kern="1200" cap="none" spc="0" normalizeH="0" baseline="0" noProof="0" dirty="0">
                  <a:ln>
                    <a:noFill/>
                  </a:ln>
                  <a:solidFill>
                    <a:schemeClr val="bg1"/>
                  </a:solidFill>
                  <a:effectLst/>
                  <a:uLnTx/>
                  <a:uFillTx/>
                  <a:latin typeface="Tahoma" panose="020B0604030504040204" pitchFamily="34" charset="0"/>
                  <a:ea typeface="+mn-ea"/>
                  <a:cs typeface="Tahoma" panose="020B0604030504040204" pitchFamily="34" charset="0"/>
                </a:rPr>
                <a:t>source side </a:t>
              </a:r>
            </a:p>
            <a:p>
              <a:pPr marL="0" marR="0" lvl="0" indent="0" algn="ctr" defTabSz="573588" rtl="0" eaLnBrk="1" fontAlgn="auto" latinLnBrk="0" hangingPunct="1">
                <a:lnSpc>
                  <a:spcPct val="90000"/>
                </a:lnSpc>
                <a:spcBef>
                  <a:spcPts val="0"/>
                </a:spcBef>
                <a:spcAft>
                  <a:spcPts val="0"/>
                </a:spcAft>
                <a:buClrTx/>
                <a:buSzPct val="100000"/>
                <a:buFontTx/>
                <a:buNone/>
                <a:tabLst/>
                <a:defRPr/>
              </a:pPr>
              <a:r>
                <a:rPr kumimoji="0" lang="en-US" sz="1050" i="0" u="none" strike="noStrike" kern="1200" cap="none" spc="0" normalizeH="0" baseline="0" noProof="0" dirty="0">
                  <a:ln>
                    <a:noFill/>
                  </a:ln>
                  <a:solidFill>
                    <a:schemeClr val="bg1"/>
                  </a:solidFill>
                  <a:effectLst/>
                  <a:uLnTx/>
                  <a:uFillTx/>
                  <a:latin typeface="Tahoma" panose="020B0604030504040204" pitchFamily="34" charset="0"/>
                  <a:ea typeface="+mn-ea"/>
                  <a:cs typeface="Tahoma" panose="020B0604030504040204" pitchFamily="34" charset="0"/>
                </a:rPr>
                <a:t>dedupe</a:t>
              </a:r>
            </a:p>
          </p:txBody>
        </p:sp>
        <p:cxnSp>
          <p:nvCxnSpPr>
            <p:cNvPr id="86" name="Straight Connector 43">
              <a:extLst>
                <a:ext uri="{FF2B5EF4-FFF2-40B4-BE49-F238E27FC236}">
                  <a16:creationId xmlns:a16="http://schemas.microsoft.com/office/drawing/2014/main" id="{B4076DF3-C87D-49DA-BCDE-F2C5E860B06F}"/>
                </a:ext>
              </a:extLst>
            </p:cNvPr>
            <p:cNvCxnSpPr>
              <a:cxnSpLocks/>
              <a:stCxn id="69" idx="0"/>
              <a:endCxn id="69" idx="4"/>
            </p:cNvCxnSpPr>
            <p:nvPr/>
          </p:nvCxnSpPr>
          <p:spPr>
            <a:xfrm>
              <a:off x="7239997" y="765329"/>
              <a:ext cx="0" cy="1301026"/>
            </a:xfrm>
            <a:prstGeom prst="line">
              <a:avLst/>
            </a:prstGeom>
            <a:ln w="19050">
              <a:noFill/>
            </a:ln>
          </p:spPr>
          <p:style>
            <a:lnRef idx="1">
              <a:schemeClr val="accent1"/>
            </a:lnRef>
            <a:fillRef idx="0">
              <a:schemeClr val="accent1"/>
            </a:fillRef>
            <a:effectRef idx="0">
              <a:schemeClr val="accent1"/>
            </a:effectRef>
            <a:fontRef idx="minor">
              <a:schemeClr val="tx1"/>
            </a:fontRef>
          </p:style>
        </p:cxnSp>
        <p:cxnSp>
          <p:nvCxnSpPr>
            <p:cNvPr id="87" name="Straight Connector 112">
              <a:extLst>
                <a:ext uri="{FF2B5EF4-FFF2-40B4-BE49-F238E27FC236}">
                  <a16:creationId xmlns:a16="http://schemas.microsoft.com/office/drawing/2014/main" id="{CE9BDF80-A8EB-40B1-A000-3D8EAF08A485}"/>
                </a:ext>
              </a:extLst>
            </p:cNvPr>
            <p:cNvCxnSpPr>
              <a:cxnSpLocks/>
              <a:stCxn id="69" idx="2"/>
              <a:endCxn id="69" idx="6"/>
            </p:cNvCxnSpPr>
            <p:nvPr/>
          </p:nvCxnSpPr>
          <p:spPr>
            <a:xfrm>
              <a:off x="6557250" y="1415842"/>
              <a:ext cx="1365494" cy="0"/>
            </a:xfrm>
            <a:prstGeom prst="line">
              <a:avLst/>
            </a:prstGeom>
            <a:ln w="19050">
              <a:noFill/>
            </a:ln>
          </p:spPr>
          <p:style>
            <a:lnRef idx="1">
              <a:schemeClr val="accent1"/>
            </a:lnRef>
            <a:fillRef idx="0">
              <a:schemeClr val="accent1"/>
            </a:fillRef>
            <a:effectRef idx="0">
              <a:schemeClr val="accent1"/>
            </a:effectRef>
            <a:fontRef idx="minor">
              <a:schemeClr val="tx1"/>
            </a:fontRef>
          </p:style>
        </p:cxnSp>
        <p:sp>
          <p:nvSpPr>
            <p:cNvPr id="88" name="Right Triangle 73">
              <a:extLst>
                <a:ext uri="{FF2B5EF4-FFF2-40B4-BE49-F238E27FC236}">
                  <a16:creationId xmlns:a16="http://schemas.microsoft.com/office/drawing/2014/main" id="{ED059F77-F2DB-4098-A4D9-747221EFD696}"/>
                </a:ext>
              </a:extLst>
            </p:cNvPr>
            <p:cNvSpPr/>
            <p:nvPr/>
          </p:nvSpPr>
          <p:spPr bwMode="ltGray">
            <a:xfrm>
              <a:off x="7239998" y="765330"/>
              <a:ext cx="682744" cy="650512"/>
            </a:xfrm>
            <a:prstGeom prst="rtTriangle">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Tahoma" panose="020B0604030504040204" pitchFamily="34" charset="0"/>
                <a:ea typeface="+mn-ea"/>
                <a:cs typeface="+mn-cs"/>
              </a:endParaRPr>
            </a:p>
          </p:txBody>
        </p:sp>
        <p:pic>
          <p:nvPicPr>
            <p:cNvPr id="89" name="Graphic 8">
              <a:extLst>
                <a:ext uri="{FF2B5EF4-FFF2-40B4-BE49-F238E27FC236}">
                  <a16:creationId xmlns:a16="http://schemas.microsoft.com/office/drawing/2014/main" id="{76A3475E-0C72-4B03-8196-75AEC2CDD5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4050" y="728702"/>
              <a:ext cx="1018570" cy="981304"/>
            </a:xfrm>
            <a:prstGeom prst="rect">
              <a:avLst/>
            </a:prstGeom>
          </p:spPr>
        </p:pic>
        <p:pic>
          <p:nvPicPr>
            <p:cNvPr id="90" name="Graphic 9">
              <a:extLst>
                <a:ext uri="{FF2B5EF4-FFF2-40B4-BE49-F238E27FC236}">
                  <a16:creationId xmlns:a16="http://schemas.microsoft.com/office/drawing/2014/main" id="{14BACF75-5F54-4D52-8B5D-A62DD11E5D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4050" y="2112345"/>
              <a:ext cx="1018570" cy="981304"/>
            </a:xfrm>
            <a:prstGeom prst="rect">
              <a:avLst/>
            </a:prstGeom>
          </p:spPr>
        </p:pic>
        <p:pic>
          <p:nvPicPr>
            <p:cNvPr id="91" name="Graphic 10">
              <a:extLst>
                <a:ext uri="{FF2B5EF4-FFF2-40B4-BE49-F238E27FC236}">
                  <a16:creationId xmlns:a16="http://schemas.microsoft.com/office/drawing/2014/main" id="{6FB00B13-838F-4881-B00E-626818593C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64050" y="3496141"/>
              <a:ext cx="1018570" cy="981304"/>
            </a:xfrm>
            <a:prstGeom prst="rect">
              <a:avLst/>
            </a:prstGeom>
          </p:spPr>
        </p:pic>
        <p:pic>
          <p:nvPicPr>
            <p:cNvPr id="92" name="Graphic 11">
              <a:extLst>
                <a:ext uri="{FF2B5EF4-FFF2-40B4-BE49-F238E27FC236}">
                  <a16:creationId xmlns:a16="http://schemas.microsoft.com/office/drawing/2014/main" id="{C090631F-0F82-4F3F-8CCA-4AFF50CE706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57545" y="1627891"/>
              <a:ext cx="523588" cy="716488"/>
            </a:xfrm>
            <a:prstGeom prst="rect">
              <a:avLst/>
            </a:prstGeom>
          </p:spPr>
        </p:pic>
        <p:pic>
          <p:nvPicPr>
            <p:cNvPr id="93" name="Graphic 13">
              <a:extLst>
                <a:ext uri="{FF2B5EF4-FFF2-40B4-BE49-F238E27FC236}">
                  <a16:creationId xmlns:a16="http://schemas.microsoft.com/office/drawing/2014/main" id="{2D3075C3-2318-49B7-8AC0-1347E1219D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62067" y="4057602"/>
              <a:ext cx="383077" cy="383077"/>
            </a:xfrm>
            <a:prstGeom prst="rect">
              <a:avLst/>
            </a:prstGeom>
          </p:spPr>
        </p:pic>
        <p:pic>
          <p:nvPicPr>
            <p:cNvPr id="94" name="Graphic 15">
              <a:extLst>
                <a:ext uri="{FF2B5EF4-FFF2-40B4-BE49-F238E27FC236}">
                  <a16:creationId xmlns:a16="http://schemas.microsoft.com/office/drawing/2014/main" id="{8027EEF7-C0B6-4B19-A6ED-C92C37AAE7F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62067" y="3304601"/>
              <a:ext cx="383077" cy="383077"/>
            </a:xfrm>
            <a:prstGeom prst="rect">
              <a:avLst/>
            </a:prstGeom>
          </p:spPr>
        </p:pic>
        <p:pic>
          <p:nvPicPr>
            <p:cNvPr id="95" name="Graphic 16">
              <a:extLst>
                <a:ext uri="{FF2B5EF4-FFF2-40B4-BE49-F238E27FC236}">
                  <a16:creationId xmlns:a16="http://schemas.microsoft.com/office/drawing/2014/main" id="{3F01883D-6C83-4AB1-A4D3-86C5089EBD5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62067" y="2497268"/>
              <a:ext cx="383077" cy="383077"/>
            </a:xfrm>
            <a:prstGeom prst="rect">
              <a:avLst/>
            </a:prstGeom>
          </p:spPr>
        </p:pic>
        <p:pic>
          <p:nvPicPr>
            <p:cNvPr id="96" name="Graphic 17">
              <a:extLst>
                <a:ext uri="{FF2B5EF4-FFF2-40B4-BE49-F238E27FC236}">
                  <a16:creationId xmlns:a16="http://schemas.microsoft.com/office/drawing/2014/main" id="{8266442F-2FE2-467B-B9FB-8D88084D6AD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957306" y="1734570"/>
              <a:ext cx="394344" cy="394344"/>
            </a:xfrm>
            <a:prstGeom prst="rect">
              <a:avLst/>
            </a:prstGeom>
          </p:spPr>
        </p:pic>
        <p:pic>
          <p:nvPicPr>
            <p:cNvPr id="97" name="Graphic 18">
              <a:extLst>
                <a:ext uri="{FF2B5EF4-FFF2-40B4-BE49-F238E27FC236}">
                  <a16:creationId xmlns:a16="http://schemas.microsoft.com/office/drawing/2014/main" id="{0BF74BDD-1F36-4D3B-A1BA-CE53D74CD0B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57306" y="964450"/>
              <a:ext cx="394344" cy="394344"/>
            </a:xfrm>
            <a:prstGeom prst="rect">
              <a:avLst/>
            </a:prstGeom>
          </p:spPr>
        </p:pic>
        <p:sp>
          <p:nvSpPr>
            <p:cNvPr id="98" name="Freeform: Shape 19">
              <a:extLst>
                <a:ext uri="{FF2B5EF4-FFF2-40B4-BE49-F238E27FC236}">
                  <a16:creationId xmlns:a16="http://schemas.microsoft.com/office/drawing/2014/main" id="{EE0DCF51-B243-4D6A-95EA-416558851DC9}"/>
                </a:ext>
              </a:extLst>
            </p:cNvPr>
            <p:cNvSpPr/>
            <p:nvPr/>
          </p:nvSpPr>
          <p:spPr bwMode="auto">
            <a:xfrm>
              <a:off x="5589402" y="1060297"/>
              <a:ext cx="1323975" cy="619125"/>
            </a:xfrm>
            <a:custGeom>
              <a:avLst/>
              <a:gdLst>
                <a:gd name="connsiteX0" fmla="*/ 0 w 1323975"/>
                <a:gd name="connsiteY0" fmla="*/ 0 h 619125"/>
                <a:gd name="connsiteX1" fmla="*/ 885825 w 1323975"/>
                <a:gd name="connsiteY1" fmla="*/ 0 h 619125"/>
                <a:gd name="connsiteX2" fmla="*/ 885825 w 1323975"/>
                <a:gd name="connsiteY2" fmla="*/ 619125 h 619125"/>
                <a:gd name="connsiteX3" fmla="*/ 1323975 w 1323975"/>
                <a:gd name="connsiteY3" fmla="*/ 619125 h 619125"/>
              </a:gdLst>
              <a:ahLst/>
              <a:cxnLst>
                <a:cxn ang="0">
                  <a:pos x="connsiteX0" y="connsiteY0"/>
                </a:cxn>
                <a:cxn ang="0">
                  <a:pos x="connsiteX1" y="connsiteY1"/>
                </a:cxn>
                <a:cxn ang="0">
                  <a:pos x="connsiteX2" y="connsiteY2"/>
                </a:cxn>
                <a:cxn ang="0">
                  <a:pos x="connsiteX3" y="connsiteY3"/>
                </a:cxn>
              </a:cxnLst>
              <a:rect l="l" t="t" r="r" b="b"/>
              <a:pathLst>
                <a:path w="1323975" h="619125">
                  <a:moveTo>
                    <a:pt x="0" y="0"/>
                  </a:moveTo>
                  <a:lnTo>
                    <a:pt x="885825" y="0"/>
                  </a:lnTo>
                  <a:lnTo>
                    <a:pt x="885825" y="619125"/>
                  </a:lnTo>
                  <a:lnTo>
                    <a:pt x="1323975" y="619125"/>
                  </a:lnTo>
                </a:path>
              </a:pathLst>
            </a:custGeom>
            <a:no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100"/>
            </a:p>
          </p:txBody>
        </p:sp>
        <p:sp>
          <p:nvSpPr>
            <p:cNvPr id="99" name="Freeform: Shape 81">
              <a:extLst>
                <a:ext uri="{FF2B5EF4-FFF2-40B4-BE49-F238E27FC236}">
                  <a16:creationId xmlns:a16="http://schemas.microsoft.com/office/drawing/2014/main" id="{6EF613D5-FCC3-4E82-878A-BAF4358E50CC}"/>
                </a:ext>
              </a:extLst>
            </p:cNvPr>
            <p:cNvSpPr/>
            <p:nvPr/>
          </p:nvSpPr>
          <p:spPr bwMode="auto">
            <a:xfrm flipV="1">
              <a:off x="5589402" y="2061173"/>
              <a:ext cx="1323975" cy="1808970"/>
            </a:xfrm>
            <a:custGeom>
              <a:avLst/>
              <a:gdLst>
                <a:gd name="connsiteX0" fmla="*/ 0 w 1323975"/>
                <a:gd name="connsiteY0" fmla="*/ 0 h 619125"/>
                <a:gd name="connsiteX1" fmla="*/ 885825 w 1323975"/>
                <a:gd name="connsiteY1" fmla="*/ 0 h 619125"/>
                <a:gd name="connsiteX2" fmla="*/ 885825 w 1323975"/>
                <a:gd name="connsiteY2" fmla="*/ 619125 h 619125"/>
                <a:gd name="connsiteX3" fmla="*/ 1323975 w 1323975"/>
                <a:gd name="connsiteY3" fmla="*/ 619125 h 619125"/>
              </a:gdLst>
              <a:ahLst/>
              <a:cxnLst>
                <a:cxn ang="0">
                  <a:pos x="connsiteX0" y="connsiteY0"/>
                </a:cxn>
                <a:cxn ang="0">
                  <a:pos x="connsiteX1" y="connsiteY1"/>
                </a:cxn>
                <a:cxn ang="0">
                  <a:pos x="connsiteX2" y="connsiteY2"/>
                </a:cxn>
                <a:cxn ang="0">
                  <a:pos x="connsiteX3" y="connsiteY3"/>
                </a:cxn>
              </a:cxnLst>
              <a:rect l="l" t="t" r="r" b="b"/>
              <a:pathLst>
                <a:path w="1323975" h="619125">
                  <a:moveTo>
                    <a:pt x="0" y="0"/>
                  </a:moveTo>
                  <a:lnTo>
                    <a:pt x="885825" y="0"/>
                  </a:lnTo>
                  <a:lnTo>
                    <a:pt x="885825" y="619125"/>
                  </a:lnTo>
                  <a:lnTo>
                    <a:pt x="1323975" y="619125"/>
                  </a:lnTo>
                </a:path>
              </a:pathLst>
            </a:custGeom>
            <a:no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100"/>
            </a:p>
          </p:txBody>
        </p:sp>
        <p:sp>
          <p:nvSpPr>
            <p:cNvPr id="100" name="Freeform: Shape 20">
              <a:extLst>
                <a:ext uri="{FF2B5EF4-FFF2-40B4-BE49-F238E27FC236}">
                  <a16:creationId xmlns:a16="http://schemas.microsoft.com/office/drawing/2014/main" id="{64907AF5-DBF1-4223-B764-40AD2C6896F4}"/>
                </a:ext>
              </a:extLst>
            </p:cNvPr>
            <p:cNvSpPr/>
            <p:nvPr/>
          </p:nvSpPr>
          <p:spPr bwMode="auto">
            <a:xfrm>
              <a:off x="5570352" y="1869541"/>
              <a:ext cx="1343025" cy="590931"/>
            </a:xfrm>
            <a:custGeom>
              <a:avLst/>
              <a:gdLst>
                <a:gd name="connsiteX0" fmla="*/ 0 w 1304925"/>
                <a:gd name="connsiteY0" fmla="*/ 552450 h 552450"/>
                <a:gd name="connsiteX1" fmla="*/ 523875 w 1304925"/>
                <a:gd name="connsiteY1" fmla="*/ 552450 h 552450"/>
                <a:gd name="connsiteX2" fmla="*/ 523875 w 1304925"/>
                <a:gd name="connsiteY2" fmla="*/ 0 h 552450"/>
                <a:gd name="connsiteX3" fmla="*/ 1304925 w 1304925"/>
                <a:gd name="connsiteY3" fmla="*/ 0 h 552450"/>
              </a:gdLst>
              <a:ahLst/>
              <a:cxnLst>
                <a:cxn ang="0">
                  <a:pos x="connsiteX0" y="connsiteY0"/>
                </a:cxn>
                <a:cxn ang="0">
                  <a:pos x="connsiteX1" y="connsiteY1"/>
                </a:cxn>
                <a:cxn ang="0">
                  <a:pos x="connsiteX2" y="connsiteY2"/>
                </a:cxn>
                <a:cxn ang="0">
                  <a:pos x="connsiteX3" y="connsiteY3"/>
                </a:cxn>
              </a:cxnLst>
              <a:rect l="l" t="t" r="r" b="b"/>
              <a:pathLst>
                <a:path w="1304925" h="552450">
                  <a:moveTo>
                    <a:pt x="0" y="552450"/>
                  </a:moveTo>
                  <a:lnTo>
                    <a:pt x="523875" y="552450"/>
                  </a:lnTo>
                  <a:lnTo>
                    <a:pt x="523875" y="0"/>
                  </a:lnTo>
                  <a:lnTo>
                    <a:pt x="1304925" y="0"/>
                  </a:lnTo>
                </a:path>
              </a:pathLst>
            </a:custGeom>
            <a:no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100"/>
            </a:p>
          </p:txBody>
        </p:sp>
        <p:sp>
          <p:nvSpPr>
            <p:cNvPr id="101" name="Freeform: Shape 21">
              <a:extLst>
                <a:ext uri="{FF2B5EF4-FFF2-40B4-BE49-F238E27FC236}">
                  <a16:creationId xmlns:a16="http://schemas.microsoft.com/office/drawing/2014/main" id="{A4360019-3DF2-48FB-9DB2-D4F36A9963EF}"/>
                </a:ext>
              </a:extLst>
            </p:cNvPr>
            <p:cNvSpPr/>
            <p:nvPr/>
          </p:nvSpPr>
          <p:spPr bwMode="auto">
            <a:xfrm>
              <a:off x="7568697" y="1151737"/>
              <a:ext cx="1318260" cy="464820"/>
            </a:xfrm>
            <a:custGeom>
              <a:avLst/>
              <a:gdLst>
                <a:gd name="connsiteX0" fmla="*/ 1318260 w 1318260"/>
                <a:gd name="connsiteY0" fmla="*/ 0 h 464820"/>
                <a:gd name="connsiteX1" fmla="*/ 495300 w 1318260"/>
                <a:gd name="connsiteY1" fmla="*/ 0 h 464820"/>
                <a:gd name="connsiteX2" fmla="*/ 495300 w 1318260"/>
                <a:gd name="connsiteY2" fmla="*/ 464820 h 464820"/>
                <a:gd name="connsiteX3" fmla="*/ 0 w 1318260"/>
                <a:gd name="connsiteY3" fmla="*/ 464820 h 464820"/>
              </a:gdLst>
              <a:ahLst/>
              <a:cxnLst>
                <a:cxn ang="0">
                  <a:pos x="connsiteX0" y="connsiteY0"/>
                </a:cxn>
                <a:cxn ang="0">
                  <a:pos x="connsiteX1" y="connsiteY1"/>
                </a:cxn>
                <a:cxn ang="0">
                  <a:pos x="connsiteX2" y="connsiteY2"/>
                </a:cxn>
                <a:cxn ang="0">
                  <a:pos x="connsiteX3" y="connsiteY3"/>
                </a:cxn>
              </a:cxnLst>
              <a:rect l="l" t="t" r="r" b="b"/>
              <a:pathLst>
                <a:path w="1318260" h="464820">
                  <a:moveTo>
                    <a:pt x="1318260" y="0"/>
                  </a:moveTo>
                  <a:lnTo>
                    <a:pt x="495300" y="0"/>
                  </a:lnTo>
                  <a:lnTo>
                    <a:pt x="495300" y="464820"/>
                  </a:lnTo>
                  <a:lnTo>
                    <a:pt x="0" y="464820"/>
                  </a:lnTo>
                </a:path>
              </a:pathLst>
            </a:custGeom>
            <a:no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100"/>
            </a:p>
          </p:txBody>
        </p:sp>
        <p:sp>
          <p:nvSpPr>
            <p:cNvPr id="102" name="Freeform: Shape 121">
              <a:extLst>
                <a:ext uri="{FF2B5EF4-FFF2-40B4-BE49-F238E27FC236}">
                  <a16:creationId xmlns:a16="http://schemas.microsoft.com/office/drawing/2014/main" id="{E19E584B-2EE4-42C1-A4E5-C8A5960ED408}"/>
                </a:ext>
              </a:extLst>
            </p:cNvPr>
            <p:cNvSpPr/>
            <p:nvPr/>
          </p:nvSpPr>
          <p:spPr bwMode="auto">
            <a:xfrm flipV="1">
              <a:off x="7568697" y="1869540"/>
              <a:ext cx="1318260" cy="877753"/>
            </a:xfrm>
            <a:custGeom>
              <a:avLst/>
              <a:gdLst>
                <a:gd name="connsiteX0" fmla="*/ 1318260 w 1318260"/>
                <a:gd name="connsiteY0" fmla="*/ 0 h 464820"/>
                <a:gd name="connsiteX1" fmla="*/ 495300 w 1318260"/>
                <a:gd name="connsiteY1" fmla="*/ 0 h 464820"/>
                <a:gd name="connsiteX2" fmla="*/ 495300 w 1318260"/>
                <a:gd name="connsiteY2" fmla="*/ 464820 h 464820"/>
                <a:gd name="connsiteX3" fmla="*/ 0 w 1318260"/>
                <a:gd name="connsiteY3" fmla="*/ 464820 h 464820"/>
              </a:gdLst>
              <a:ahLst/>
              <a:cxnLst>
                <a:cxn ang="0">
                  <a:pos x="connsiteX0" y="connsiteY0"/>
                </a:cxn>
                <a:cxn ang="0">
                  <a:pos x="connsiteX1" y="connsiteY1"/>
                </a:cxn>
                <a:cxn ang="0">
                  <a:pos x="connsiteX2" y="connsiteY2"/>
                </a:cxn>
                <a:cxn ang="0">
                  <a:pos x="connsiteX3" y="connsiteY3"/>
                </a:cxn>
              </a:cxnLst>
              <a:rect l="l" t="t" r="r" b="b"/>
              <a:pathLst>
                <a:path w="1318260" h="464820">
                  <a:moveTo>
                    <a:pt x="1318260" y="0"/>
                  </a:moveTo>
                  <a:lnTo>
                    <a:pt x="495300" y="0"/>
                  </a:lnTo>
                  <a:lnTo>
                    <a:pt x="495300" y="464820"/>
                  </a:lnTo>
                  <a:lnTo>
                    <a:pt x="0" y="464820"/>
                  </a:lnTo>
                </a:path>
              </a:pathLst>
            </a:custGeom>
            <a:no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100"/>
            </a:p>
          </p:txBody>
        </p:sp>
        <p:sp>
          <p:nvSpPr>
            <p:cNvPr id="103" name="Freeform: Shape 22">
              <a:extLst>
                <a:ext uri="{FF2B5EF4-FFF2-40B4-BE49-F238E27FC236}">
                  <a16:creationId xmlns:a16="http://schemas.microsoft.com/office/drawing/2014/main" id="{A3EDE372-6A64-4375-94D6-BB1BE1290AD6}"/>
                </a:ext>
              </a:extLst>
            </p:cNvPr>
            <p:cNvSpPr/>
            <p:nvPr/>
          </p:nvSpPr>
          <p:spPr bwMode="auto">
            <a:xfrm>
              <a:off x="7568697" y="2005177"/>
              <a:ext cx="1325880" cy="1516380"/>
            </a:xfrm>
            <a:custGeom>
              <a:avLst/>
              <a:gdLst>
                <a:gd name="connsiteX0" fmla="*/ 1295400 w 1295400"/>
                <a:gd name="connsiteY0" fmla="*/ 1516380 h 1516380"/>
                <a:gd name="connsiteX1" fmla="*/ 327660 w 1295400"/>
                <a:gd name="connsiteY1" fmla="*/ 1516380 h 1516380"/>
                <a:gd name="connsiteX2" fmla="*/ 327660 w 1295400"/>
                <a:gd name="connsiteY2" fmla="*/ 0 h 1516380"/>
                <a:gd name="connsiteX3" fmla="*/ 0 w 1295400"/>
                <a:gd name="connsiteY3" fmla="*/ 0 h 1516380"/>
              </a:gdLst>
              <a:ahLst/>
              <a:cxnLst>
                <a:cxn ang="0">
                  <a:pos x="connsiteX0" y="connsiteY0"/>
                </a:cxn>
                <a:cxn ang="0">
                  <a:pos x="connsiteX1" y="connsiteY1"/>
                </a:cxn>
                <a:cxn ang="0">
                  <a:pos x="connsiteX2" y="connsiteY2"/>
                </a:cxn>
                <a:cxn ang="0">
                  <a:pos x="connsiteX3" y="connsiteY3"/>
                </a:cxn>
              </a:cxnLst>
              <a:rect l="l" t="t" r="r" b="b"/>
              <a:pathLst>
                <a:path w="1295400" h="1516380">
                  <a:moveTo>
                    <a:pt x="1295400" y="1516380"/>
                  </a:moveTo>
                  <a:lnTo>
                    <a:pt x="327660" y="1516380"/>
                  </a:lnTo>
                  <a:lnTo>
                    <a:pt x="327660" y="0"/>
                  </a:lnTo>
                  <a:lnTo>
                    <a:pt x="0" y="0"/>
                  </a:lnTo>
                </a:path>
              </a:pathLst>
            </a:custGeom>
            <a:no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100"/>
            </a:p>
          </p:txBody>
        </p:sp>
        <p:sp>
          <p:nvSpPr>
            <p:cNvPr id="104" name="Freeform: Shape 24">
              <a:extLst>
                <a:ext uri="{FF2B5EF4-FFF2-40B4-BE49-F238E27FC236}">
                  <a16:creationId xmlns:a16="http://schemas.microsoft.com/office/drawing/2014/main" id="{9FC26D37-4481-4723-9411-2B4CBCF369E8}"/>
                </a:ext>
              </a:extLst>
            </p:cNvPr>
            <p:cNvSpPr/>
            <p:nvPr/>
          </p:nvSpPr>
          <p:spPr bwMode="auto">
            <a:xfrm>
              <a:off x="7567680" y="2150177"/>
              <a:ext cx="1311657" cy="1987250"/>
            </a:xfrm>
            <a:custGeom>
              <a:avLst/>
              <a:gdLst>
                <a:gd name="connsiteX0" fmla="*/ 1272540 w 1272540"/>
                <a:gd name="connsiteY0" fmla="*/ 2110740 h 2110740"/>
                <a:gd name="connsiteX1" fmla="*/ 121920 w 1272540"/>
                <a:gd name="connsiteY1" fmla="*/ 2110740 h 2110740"/>
                <a:gd name="connsiteX2" fmla="*/ 121920 w 1272540"/>
                <a:gd name="connsiteY2" fmla="*/ 0 h 2110740"/>
                <a:gd name="connsiteX3" fmla="*/ 0 w 1272540"/>
                <a:gd name="connsiteY3" fmla="*/ 0 h 2110740"/>
              </a:gdLst>
              <a:ahLst/>
              <a:cxnLst>
                <a:cxn ang="0">
                  <a:pos x="connsiteX0" y="connsiteY0"/>
                </a:cxn>
                <a:cxn ang="0">
                  <a:pos x="connsiteX1" y="connsiteY1"/>
                </a:cxn>
                <a:cxn ang="0">
                  <a:pos x="connsiteX2" y="connsiteY2"/>
                </a:cxn>
                <a:cxn ang="0">
                  <a:pos x="connsiteX3" y="connsiteY3"/>
                </a:cxn>
              </a:cxnLst>
              <a:rect l="l" t="t" r="r" b="b"/>
              <a:pathLst>
                <a:path w="1272540" h="2110740">
                  <a:moveTo>
                    <a:pt x="1272540" y="2110740"/>
                  </a:moveTo>
                  <a:lnTo>
                    <a:pt x="121920" y="2110740"/>
                  </a:lnTo>
                  <a:lnTo>
                    <a:pt x="121920" y="0"/>
                  </a:lnTo>
                  <a:lnTo>
                    <a:pt x="0" y="0"/>
                  </a:lnTo>
                </a:path>
              </a:pathLst>
            </a:custGeom>
            <a:no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100"/>
            </a:p>
          </p:txBody>
        </p:sp>
        <p:sp>
          <p:nvSpPr>
            <p:cNvPr id="105" name="Freeform: Shape 25">
              <a:extLst>
                <a:ext uri="{FF2B5EF4-FFF2-40B4-BE49-F238E27FC236}">
                  <a16:creationId xmlns:a16="http://schemas.microsoft.com/office/drawing/2014/main" id="{488BD5A2-2FF6-48AA-B548-1BCFB569D4E4}"/>
                </a:ext>
              </a:extLst>
            </p:cNvPr>
            <p:cNvSpPr/>
            <p:nvPr/>
          </p:nvSpPr>
          <p:spPr bwMode="auto">
            <a:xfrm>
              <a:off x="7576317" y="1734569"/>
              <a:ext cx="1318260" cy="186787"/>
            </a:xfrm>
            <a:custGeom>
              <a:avLst/>
              <a:gdLst>
                <a:gd name="connsiteX0" fmla="*/ 1272540 w 1272540"/>
                <a:gd name="connsiteY0" fmla="*/ 205740 h 205740"/>
                <a:gd name="connsiteX1" fmla="*/ 1028700 w 1272540"/>
                <a:gd name="connsiteY1" fmla="*/ 205740 h 205740"/>
                <a:gd name="connsiteX2" fmla="*/ 1028700 w 1272540"/>
                <a:gd name="connsiteY2" fmla="*/ 0 h 205740"/>
                <a:gd name="connsiteX3" fmla="*/ 0 w 1272540"/>
                <a:gd name="connsiteY3" fmla="*/ 0 h 205740"/>
              </a:gdLst>
              <a:ahLst/>
              <a:cxnLst>
                <a:cxn ang="0">
                  <a:pos x="connsiteX0" y="connsiteY0"/>
                </a:cxn>
                <a:cxn ang="0">
                  <a:pos x="connsiteX1" y="connsiteY1"/>
                </a:cxn>
                <a:cxn ang="0">
                  <a:pos x="connsiteX2" y="connsiteY2"/>
                </a:cxn>
                <a:cxn ang="0">
                  <a:pos x="connsiteX3" y="connsiteY3"/>
                </a:cxn>
              </a:cxnLst>
              <a:rect l="l" t="t" r="r" b="b"/>
              <a:pathLst>
                <a:path w="1272540" h="205740">
                  <a:moveTo>
                    <a:pt x="1272540" y="205740"/>
                  </a:moveTo>
                  <a:lnTo>
                    <a:pt x="1028700" y="205740"/>
                  </a:lnTo>
                  <a:lnTo>
                    <a:pt x="1028700" y="0"/>
                  </a:lnTo>
                  <a:lnTo>
                    <a:pt x="0" y="0"/>
                  </a:lnTo>
                </a:path>
              </a:pathLst>
            </a:custGeom>
            <a:noFill/>
            <a:ln w="12700">
              <a:solidFill>
                <a:schemeClr val="bg1"/>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100"/>
            </a:p>
          </p:txBody>
        </p:sp>
        <p:grpSp>
          <p:nvGrpSpPr>
            <p:cNvPr id="108" name="Group 27">
              <a:extLst>
                <a:ext uri="{FF2B5EF4-FFF2-40B4-BE49-F238E27FC236}">
                  <a16:creationId xmlns:a16="http://schemas.microsoft.com/office/drawing/2014/main" id="{DF0880D1-6FD3-4EF4-B2E5-FC8C3E6698EE}"/>
                </a:ext>
              </a:extLst>
            </p:cNvPr>
            <p:cNvGrpSpPr/>
            <p:nvPr/>
          </p:nvGrpSpPr>
          <p:grpSpPr>
            <a:xfrm>
              <a:off x="6972664" y="3034024"/>
              <a:ext cx="463326" cy="463326"/>
              <a:chOff x="8921469" y="4695081"/>
              <a:chExt cx="463326" cy="463326"/>
            </a:xfrm>
          </p:grpSpPr>
          <p:sp>
            <p:nvSpPr>
              <p:cNvPr id="109" name="Rectangle 26">
                <a:extLst>
                  <a:ext uri="{FF2B5EF4-FFF2-40B4-BE49-F238E27FC236}">
                    <a16:creationId xmlns:a16="http://schemas.microsoft.com/office/drawing/2014/main" id="{4F21F0CE-B1C9-4B0B-B243-32B3386D2829}"/>
                  </a:ext>
                </a:extLst>
              </p:cNvPr>
              <p:cNvSpPr/>
              <p:nvPr/>
            </p:nvSpPr>
            <p:spPr bwMode="auto">
              <a:xfrm>
                <a:off x="8921469" y="4695081"/>
                <a:ext cx="463326" cy="4633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z="1100" spc="0" dirty="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110" name="Picture 61">
                <a:extLst>
                  <a:ext uri="{FF2B5EF4-FFF2-40B4-BE49-F238E27FC236}">
                    <a16:creationId xmlns:a16="http://schemas.microsoft.com/office/drawing/2014/main" id="{06BDD5EA-F1E6-486A-B064-E8D2D292919B}"/>
                  </a:ext>
                </a:extLst>
              </p:cNvPr>
              <p:cNvPicPr>
                <a:picLocks noChangeAspect="1"/>
              </p:cNvPicPr>
              <p:nvPr/>
            </p:nvPicPr>
            <p:blipFill>
              <a:blip r:embed="rId22" cstate="screen">
                <a:extLst>
                  <a:ext uri="{28A0092B-C50C-407E-A947-70E740481C1C}">
                    <a14:useLocalDpi xmlns:a14="http://schemas.microsoft.com/office/drawing/2010/main"/>
                  </a:ext>
                </a:extLst>
              </a:blip>
              <a:srcRect/>
              <a:stretch/>
            </p:blipFill>
            <p:spPr>
              <a:xfrm>
                <a:off x="8943258" y="4708032"/>
                <a:ext cx="419748" cy="437424"/>
              </a:xfrm>
              <a:prstGeom prst="rect">
                <a:avLst/>
              </a:prstGeom>
              <a:ln>
                <a:noFill/>
              </a:ln>
            </p:spPr>
          </p:pic>
        </p:grpSp>
        <p:sp>
          <p:nvSpPr>
            <p:cNvPr id="111" name="Freeform: Shape 28">
              <a:extLst>
                <a:ext uri="{FF2B5EF4-FFF2-40B4-BE49-F238E27FC236}">
                  <a16:creationId xmlns:a16="http://schemas.microsoft.com/office/drawing/2014/main" id="{1EF38670-7364-4FAC-9BB4-D4D7916BFF46}"/>
                </a:ext>
              </a:extLst>
            </p:cNvPr>
            <p:cNvSpPr/>
            <p:nvPr/>
          </p:nvSpPr>
          <p:spPr bwMode="auto">
            <a:xfrm>
              <a:off x="7195317" y="3536797"/>
              <a:ext cx="0" cy="617220"/>
            </a:xfrm>
            <a:custGeom>
              <a:avLst/>
              <a:gdLst>
                <a:gd name="connsiteX0" fmla="*/ 0 w 0"/>
                <a:gd name="connsiteY0" fmla="*/ 0 h 617220"/>
                <a:gd name="connsiteX1" fmla="*/ 0 w 0"/>
                <a:gd name="connsiteY1" fmla="*/ 617220 h 617220"/>
              </a:gdLst>
              <a:ahLst/>
              <a:cxnLst>
                <a:cxn ang="0">
                  <a:pos x="connsiteX0" y="connsiteY0"/>
                </a:cxn>
                <a:cxn ang="0">
                  <a:pos x="connsiteX1" y="connsiteY1"/>
                </a:cxn>
              </a:cxnLst>
              <a:rect l="l" t="t" r="r" b="b"/>
              <a:pathLst>
                <a:path h="617220">
                  <a:moveTo>
                    <a:pt x="0" y="0"/>
                  </a:moveTo>
                  <a:lnTo>
                    <a:pt x="0" y="617220"/>
                  </a:lnTo>
                </a:path>
              </a:pathLst>
            </a:custGeom>
            <a:noFill/>
            <a:ln w="127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sz="1100"/>
            </a:p>
          </p:txBody>
        </p:sp>
      </p:grpSp>
    </p:spTree>
    <p:extLst>
      <p:ext uri="{BB962C8B-B14F-4D97-AF65-F5344CB8AC3E}">
        <p14:creationId xmlns:p14="http://schemas.microsoft.com/office/powerpoint/2010/main" val="410843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8BF369-22A5-4102-9438-95F612A0F991}"/>
              </a:ext>
            </a:extLst>
          </p:cNvPr>
          <p:cNvSpPr>
            <a:spLocks noGrp="1"/>
          </p:cNvSpPr>
          <p:nvPr>
            <p:ph sz="quarter" idx="4294967295"/>
          </p:nvPr>
        </p:nvSpPr>
        <p:spPr>
          <a:xfrm>
            <a:off x="389437" y="809027"/>
            <a:ext cx="4176362" cy="3717925"/>
          </a:xfrm>
        </p:spPr>
        <p:txBody>
          <a:bodyPr vert="horz" wrap="square" lIns="0" tIns="0" rIns="0" bIns="0" rtlCol="0" anchor="t">
            <a:noAutofit/>
          </a:bodyPr>
          <a:lstStyle/>
          <a:p>
            <a:pPr marL="0" indent="0">
              <a:buNone/>
            </a:pPr>
            <a:endParaRPr lang="en-US" sz="2400" b="1" dirty="0"/>
          </a:p>
          <a:p>
            <a:pPr marL="0" indent="0">
              <a:buNone/>
            </a:pPr>
            <a:r>
              <a:rPr lang="en-US" sz="2100" b="1" dirty="0">
                <a:solidFill>
                  <a:schemeClr val="bg1"/>
                </a:solidFill>
              </a:rPr>
              <a:t>Solution Benefits:</a:t>
            </a:r>
          </a:p>
          <a:p>
            <a:pPr marL="0" indent="0">
              <a:buNone/>
            </a:pPr>
            <a:endParaRPr lang="en-US" sz="2100" b="1" dirty="0">
              <a:solidFill>
                <a:schemeClr val="bg1"/>
              </a:solidFill>
            </a:endParaRPr>
          </a:p>
          <a:p>
            <a:pPr marL="285750" indent="-285750">
              <a:lnSpc>
                <a:spcPct val="150000"/>
              </a:lnSpc>
              <a:buFont typeface="Arial" panose="020B0604020202020204" pitchFamily="34" charset="0"/>
              <a:buChar char="•"/>
            </a:pPr>
            <a:r>
              <a:rPr lang="en-US" altLang="ko-KR" sz="1500" dirty="0"/>
              <a:t>2 </a:t>
            </a:r>
            <a:r>
              <a:rPr lang="ko-KR" altLang="en-US" sz="1500" dirty="0"/>
              <a:t>개의 </a:t>
            </a:r>
            <a:r>
              <a:rPr lang="en-US" altLang="ko-KR" sz="1500" dirty="0"/>
              <a:t>HPE </a:t>
            </a:r>
            <a:r>
              <a:rPr lang="en-US" altLang="ko-KR" sz="1500" dirty="0" err="1"/>
              <a:t>StoreOnce</a:t>
            </a:r>
            <a:r>
              <a:rPr lang="en-US" altLang="ko-KR" sz="1500" dirty="0"/>
              <a:t> </a:t>
            </a:r>
            <a:r>
              <a:rPr lang="ko-KR" altLang="en-US" sz="1500" dirty="0"/>
              <a:t>시스템 간에 백업 데이터 복사 성능 향상</a:t>
            </a:r>
          </a:p>
          <a:p>
            <a:pPr marL="285750" indent="-285750">
              <a:lnSpc>
                <a:spcPct val="150000"/>
              </a:lnSpc>
              <a:buFont typeface="Arial" panose="020B0604020202020204" pitchFamily="34" charset="0"/>
              <a:buChar char="•"/>
            </a:pPr>
            <a:r>
              <a:rPr lang="ko-KR" altLang="en-US" sz="1500" dirty="0"/>
              <a:t>데이터 </a:t>
            </a:r>
            <a:r>
              <a:rPr lang="ko-KR" altLang="en-US" sz="1500" dirty="0" err="1"/>
              <a:t>재회수</a:t>
            </a:r>
            <a:r>
              <a:rPr lang="ko-KR" altLang="en-US" sz="1500" dirty="0"/>
              <a:t> 제거 및 백업 및 복구 성능 향상</a:t>
            </a:r>
          </a:p>
          <a:p>
            <a:pPr marL="285750" indent="-285750">
              <a:lnSpc>
                <a:spcPct val="150000"/>
              </a:lnSpc>
              <a:buFont typeface="Arial" panose="020B0604020202020204" pitchFamily="34" charset="0"/>
              <a:buChar char="•"/>
            </a:pPr>
            <a:r>
              <a:rPr lang="en-US" altLang="ko-KR" sz="1500" dirty="0"/>
              <a:t>WAN</a:t>
            </a:r>
            <a:r>
              <a:rPr lang="ko-KR" altLang="en-US" sz="1500" dirty="0"/>
              <a:t>을 통해 전송되는 데이터 양을 줄여 다른 응용 프로그램의 대역폭을 확보</a:t>
            </a:r>
          </a:p>
          <a:p>
            <a:pPr marL="285750" indent="-285750">
              <a:lnSpc>
                <a:spcPct val="150000"/>
              </a:lnSpc>
              <a:buFont typeface="Arial" panose="020B0604020202020204" pitchFamily="34" charset="0"/>
              <a:buChar char="•"/>
            </a:pPr>
            <a:r>
              <a:rPr lang="ko-KR" altLang="en-US" sz="1500" dirty="0"/>
              <a:t>사이트 외부로 데이터를 이동하는 비용 감소</a:t>
            </a:r>
          </a:p>
          <a:p>
            <a:pPr marL="271139" indent="-271139"/>
            <a:endParaRPr lang="en-US" sz="1500" dirty="0">
              <a:ea typeface="Tahoma"/>
              <a:cs typeface="Tahoma"/>
            </a:endParaRPr>
          </a:p>
        </p:txBody>
      </p:sp>
      <p:sp>
        <p:nvSpPr>
          <p:cNvPr id="20" name="Title 2">
            <a:extLst>
              <a:ext uri="{FF2B5EF4-FFF2-40B4-BE49-F238E27FC236}">
                <a16:creationId xmlns:a16="http://schemas.microsoft.com/office/drawing/2014/main" id="{143BFC67-D95B-4B85-978E-EC58C138A9E8}"/>
              </a:ext>
            </a:extLst>
          </p:cNvPr>
          <p:cNvSpPr txBox="1">
            <a:spLocks/>
          </p:cNvSpPr>
          <p:nvPr/>
        </p:nvSpPr>
        <p:spPr>
          <a:xfrm>
            <a:off x="389436" y="171451"/>
            <a:ext cx="8363938" cy="369332"/>
          </a:xfrm>
          <a:prstGeom prst="rect">
            <a:avLst/>
          </a:prstGeom>
        </p:spPr>
        <p:txBody>
          <a:bodyPr anchor="ct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sz="2400" dirty="0"/>
              <a:t>HPE </a:t>
            </a:r>
            <a:r>
              <a:rPr lang="en-US" sz="2400" dirty="0" err="1"/>
              <a:t>StoreOnce</a:t>
            </a:r>
            <a:r>
              <a:rPr lang="en-US" sz="2400" dirty="0"/>
              <a:t> Catalyst Copy Integration </a:t>
            </a:r>
          </a:p>
        </p:txBody>
      </p:sp>
      <p:grpSp>
        <p:nvGrpSpPr>
          <p:cNvPr id="34" name="그룹 33">
            <a:extLst>
              <a:ext uri="{FF2B5EF4-FFF2-40B4-BE49-F238E27FC236}">
                <a16:creationId xmlns:a16="http://schemas.microsoft.com/office/drawing/2014/main" id="{1DE8A094-DD53-470A-B425-3DCDE6CE32CB}"/>
              </a:ext>
            </a:extLst>
          </p:cNvPr>
          <p:cNvGrpSpPr/>
          <p:nvPr/>
        </p:nvGrpSpPr>
        <p:grpSpPr>
          <a:xfrm>
            <a:off x="4719236" y="920218"/>
            <a:ext cx="4114799" cy="3606733"/>
            <a:chOff x="6991624" y="1487991"/>
            <a:chExt cx="5300620" cy="4664396"/>
          </a:xfrm>
        </p:grpSpPr>
        <p:sp>
          <p:nvSpPr>
            <p:cNvPr id="21" name="TextBox 20">
              <a:extLst>
                <a:ext uri="{FF2B5EF4-FFF2-40B4-BE49-F238E27FC236}">
                  <a16:creationId xmlns:a16="http://schemas.microsoft.com/office/drawing/2014/main" id="{114854A0-D8E2-4F60-9171-90015E7A0F17}"/>
                </a:ext>
              </a:extLst>
            </p:cNvPr>
            <p:cNvSpPr txBox="1"/>
            <p:nvPr/>
          </p:nvSpPr>
          <p:spPr>
            <a:xfrm>
              <a:off x="8742409" y="1886369"/>
              <a:ext cx="1516904" cy="646331"/>
            </a:xfrm>
            <a:prstGeom prst="rect">
              <a:avLst/>
            </a:prstGeom>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HPE </a:t>
              </a:r>
              <a:r>
                <a:rPr kumimoji="0" lang="en-US" sz="1200" b="0" i="0" u="none" strike="noStrike" kern="1200" cap="none" spc="0" normalizeH="0" baseline="0" noProof="0" dirty="0" err="1">
                  <a:ln>
                    <a:noFill/>
                  </a:ln>
                  <a:solidFill>
                    <a:schemeClr val="bg1"/>
                  </a:solidFill>
                  <a:effectLst/>
                  <a:uLnTx/>
                  <a:uFillTx/>
                  <a:latin typeface="Tahoma" panose="020B0604030504040204" pitchFamily="34" charset="0"/>
                  <a:ea typeface="+mn-ea"/>
                  <a:cs typeface="+mn-cs"/>
                </a:rPr>
                <a:t>StoreOnce</a:t>
              </a:r>
              <a:r>
                <a:rPr kumimoji="0" lang="en-US" sz="12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 Catalyst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Copy</a:t>
              </a:r>
            </a:p>
          </p:txBody>
        </p:sp>
        <p:sp>
          <p:nvSpPr>
            <p:cNvPr id="22" name="TextBox 21">
              <a:extLst>
                <a:ext uri="{FF2B5EF4-FFF2-40B4-BE49-F238E27FC236}">
                  <a16:creationId xmlns:a16="http://schemas.microsoft.com/office/drawing/2014/main" id="{1ECEBE35-D857-4871-9059-CB042FA0E2A2}"/>
                </a:ext>
              </a:extLst>
            </p:cNvPr>
            <p:cNvSpPr txBox="1"/>
            <p:nvPr/>
          </p:nvSpPr>
          <p:spPr>
            <a:xfrm>
              <a:off x="8235566" y="3762822"/>
              <a:ext cx="1513543" cy="646331"/>
            </a:xfrm>
            <a:prstGeom prst="rect">
              <a:avLst/>
            </a:prstGeom>
          </p:spPr>
          <p:txBody>
            <a:bodyPr wrap="square" rtlCol="0" anchor="ctr">
              <a:spAutoFit/>
            </a:bodyP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write to repository with catalyst protocol</a:t>
              </a:r>
            </a:p>
          </p:txBody>
        </p:sp>
        <p:sp>
          <p:nvSpPr>
            <p:cNvPr id="23" name="TextBox 22">
              <a:extLst>
                <a:ext uri="{FF2B5EF4-FFF2-40B4-BE49-F238E27FC236}">
                  <a16:creationId xmlns:a16="http://schemas.microsoft.com/office/drawing/2014/main" id="{EE9AE46A-8DC2-4E2E-9318-9E4F61F89A6A}"/>
                </a:ext>
              </a:extLst>
            </p:cNvPr>
            <p:cNvSpPr txBox="1"/>
            <p:nvPr/>
          </p:nvSpPr>
          <p:spPr>
            <a:xfrm>
              <a:off x="10102245" y="5629167"/>
              <a:ext cx="2189999" cy="523220"/>
            </a:xfrm>
            <a:prstGeom prst="rect">
              <a:avLst/>
            </a:prstGeom>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Backup server coordinates</a:t>
              </a:r>
            </a:p>
          </p:txBody>
        </p:sp>
        <p:pic>
          <p:nvPicPr>
            <p:cNvPr id="24" name="Picture 4" descr="C:\Users\averya\AppData\Local\Temp\Catalyst_RGB_blue_NT.png">
              <a:extLst>
                <a:ext uri="{FF2B5EF4-FFF2-40B4-BE49-F238E27FC236}">
                  <a16:creationId xmlns:a16="http://schemas.microsoft.com/office/drawing/2014/main" id="{C2DD4830-6459-439B-AE72-1EBEFBA0852B}"/>
                </a:ext>
              </a:extLst>
            </p:cNvPr>
            <p:cNvPicPr>
              <a:picLocks noChangeAspect="1" noChangeArrowheads="1"/>
            </p:cNvPicPr>
            <p:nvPr/>
          </p:nvPicPr>
          <p:blipFill>
            <a:blip r:embed="rId3"/>
            <a:srcRect/>
            <a:stretch>
              <a:fillRect/>
            </a:stretch>
          </p:blipFill>
          <p:spPr bwMode="auto">
            <a:xfrm>
              <a:off x="7694091" y="1487991"/>
              <a:ext cx="578937" cy="721544"/>
            </a:xfrm>
            <a:prstGeom prst="rect">
              <a:avLst/>
            </a:prstGeom>
            <a:noFill/>
          </p:spPr>
        </p:pic>
        <p:pic>
          <p:nvPicPr>
            <p:cNvPr id="25" name="Picture 15" descr="C:\Users\averya\AppData\Local\Temp\Catalyst_RGB_blue_NT.png">
              <a:extLst>
                <a:ext uri="{FF2B5EF4-FFF2-40B4-BE49-F238E27FC236}">
                  <a16:creationId xmlns:a16="http://schemas.microsoft.com/office/drawing/2014/main" id="{D160BFBA-557B-476A-8FB3-1370B7444207}"/>
                </a:ext>
              </a:extLst>
            </p:cNvPr>
            <p:cNvPicPr>
              <a:picLocks noChangeAspect="1" noChangeArrowheads="1"/>
            </p:cNvPicPr>
            <p:nvPr/>
          </p:nvPicPr>
          <p:blipFill>
            <a:blip r:embed="rId3"/>
            <a:srcRect/>
            <a:stretch>
              <a:fillRect/>
            </a:stretch>
          </p:blipFill>
          <p:spPr bwMode="auto">
            <a:xfrm>
              <a:off x="10912252" y="1487991"/>
              <a:ext cx="578937" cy="721544"/>
            </a:xfrm>
            <a:prstGeom prst="rect">
              <a:avLst/>
            </a:prstGeom>
            <a:noFill/>
          </p:spPr>
        </p:pic>
        <p:sp>
          <p:nvSpPr>
            <p:cNvPr id="26" name="TextBox 25">
              <a:extLst>
                <a:ext uri="{FF2B5EF4-FFF2-40B4-BE49-F238E27FC236}">
                  <a16:creationId xmlns:a16="http://schemas.microsoft.com/office/drawing/2014/main" id="{197CDB39-FC8E-403F-9502-38040C8A9150}"/>
                </a:ext>
              </a:extLst>
            </p:cNvPr>
            <p:cNvSpPr txBox="1"/>
            <p:nvPr/>
          </p:nvSpPr>
          <p:spPr>
            <a:xfrm>
              <a:off x="6991624" y="2974750"/>
              <a:ext cx="2025246" cy="307777"/>
            </a:xfrm>
            <a:prstGeom prst="rect">
              <a:avLst/>
            </a:prstGeom>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HPE </a:t>
              </a:r>
              <a:r>
                <a:rPr kumimoji="0" lang="en-US" sz="1400" i="0" u="none" strike="noStrike" kern="1200" cap="none" spc="0" normalizeH="0" baseline="0" noProof="0" dirty="0" err="1">
                  <a:ln>
                    <a:noFill/>
                  </a:ln>
                  <a:solidFill>
                    <a:schemeClr val="bg1"/>
                  </a:solidFill>
                  <a:effectLst/>
                  <a:uLnTx/>
                  <a:uFillTx/>
                  <a:latin typeface="Tahoma" panose="020B0604030504040204" pitchFamily="34" charset="0"/>
                  <a:ea typeface="+mn-ea"/>
                  <a:cs typeface="+mn-cs"/>
                </a:rPr>
                <a:t>StoreOnce</a:t>
              </a:r>
              <a:r>
                <a:rPr kumimoji="0" lang="en-US" sz="140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 1</a:t>
              </a:r>
            </a:p>
          </p:txBody>
        </p:sp>
        <p:sp>
          <p:nvSpPr>
            <p:cNvPr id="27" name="TextBox 26">
              <a:extLst>
                <a:ext uri="{FF2B5EF4-FFF2-40B4-BE49-F238E27FC236}">
                  <a16:creationId xmlns:a16="http://schemas.microsoft.com/office/drawing/2014/main" id="{C73DDDA3-5659-4188-87E0-ECB83D7C7073}"/>
                </a:ext>
              </a:extLst>
            </p:cNvPr>
            <p:cNvSpPr txBox="1"/>
            <p:nvPr/>
          </p:nvSpPr>
          <p:spPr>
            <a:xfrm>
              <a:off x="10142370" y="3011481"/>
              <a:ext cx="2025246" cy="307777"/>
            </a:xfrm>
            <a:prstGeom prst="rect">
              <a:avLst/>
            </a:prstGeom>
          </p:spPr>
          <p:txBody>
            <a:bodyPr wrap="square" rtlCol="0"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HPE </a:t>
              </a:r>
              <a:r>
                <a:rPr kumimoji="0" lang="en-US" sz="1400" i="0" u="none" strike="noStrike" kern="1200" cap="none" spc="0" normalizeH="0" baseline="0" noProof="0" dirty="0" err="1">
                  <a:ln>
                    <a:noFill/>
                  </a:ln>
                  <a:solidFill>
                    <a:schemeClr val="bg1"/>
                  </a:solidFill>
                  <a:effectLst/>
                  <a:uLnTx/>
                  <a:uFillTx/>
                  <a:latin typeface="Tahoma" panose="020B0604030504040204" pitchFamily="34" charset="0"/>
                  <a:ea typeface="+mn-ea"/>
                  <a:cs typeface="+mn-cs"/>
                </a:rPr>
                <a:t>StoreOnce</a:t>
              </a:r>
              <a:r>
                <a:rPr kumimoji="0" lang="en-US" sz="1400" i="0" u="none" strike="noStrike" kern="1200" cap="none" spc="0" normalizeH="0" baseline="0" noProof="0" dirty="0">
                  <a:ln>
                    <a:noFill/>
                  </a:ln>
                  <a:solidFill>
                    <a:schemeClr val="bg1"/>
                  </a:solidFill>
                  <a:effectLst/>
                  <a:uLnTx/>
                  <a:uFillTx/>
                  <a:latin typeface="Tahoma" panose="020B0604030504040204" pitchFamily="34" charset="0"/>
                  <a:ea typeface="+mn-ea"/>
                  <a:cs typeface="+mn-cs"/>
                </a:rPr>
                <a:t> 2</a:t>
              </a:r>
            </a:p>
          </p:txBody>
        </p:sp>
        <p:pic>
          <p:nvPicPr>
            <p:cNvPr id="28" name="Graphic 3">
              <a:extLst>
                <a:ext uri="{FF2B5EF4-FFF2-40B4-BE49-F238E27FC236}">
                  <a16:creationId xmlns:a16="http://schemas.microsoft.com/office/drawing/2014/main" id="{A7BFBEB2-02CD-40A2-B837-52276E262F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1554" y="4946799"/>
              <a:ext cx="504012" cy="504012"/>
            </a:xfrm>
            <a:prstGeom prst="rect">
              <a:avLst/>
            </a:prstGeom>
          </p:spPr>
        </p:pic>
        <p:pic>
          <p:nvPicPr>
            <p:cNvPr id="29" name="Graphic 5">
              <a:extLst>
                <a:ext uri="{FF2B5EF4-FFF2-40B4-BE49-F238E27FC236}">
                  <a16:creationId xmlns:a16="http://schemas.microsoft.com/office/drawing/2014/main" id="{300070B7-60A7-4D6C-841C-8CA64D8352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5984" y="2436631"/>
              <a:ext cx="1236524" cy="340044"/>
            </a:xfrm>
            <a:prstGeom prst="rect">
              <a:avLst/>
            </a:prstGeom>
          </p:spPr>
        </p:pic>
        <p:pic>
          <p:nvPicPr>
            <p:cNvPr id="30" name="Graphic 20">
              <a:extLst>
                <a:ext uri="{FF2B5EF4-FFF2-40B4-BE49-F238E27FC236}">
                  <a16:creationId xmlns:a16="http://schemas.microsoft.com/office/drawing/2014/main" id="{44037F45-047A-4AA6-9FC7-004C840E27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36728" y="2436631"/>
              <a:ext cx="1236524" cy="340044"/>
            </a:xfrm>
            <a:prstGeom prst="rect">
              <a:avLst/>
            </a:prstGeom>
          </p:spPr>
        </p:pic>
        <p:pic>
          <p:nvPicPr>
            <p:cNvPr id="31" name="Graphic 21">
              <a:extLst>
                <a:ext uri="{FF2B5EF4-FFF2-40B4-BE49-F238E27FC236}">
                  <a16:creationId xmlns:a16="http://schemas.microsoft.com/office/drawing/2014/main" id="{166F18C0-30B4-4BDD-95F8-269AAF7306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73990" y="4352967"/>
              <a:ext cx="846510" cy="1100463"/>
            </a:xfrm>
            <a:prstGeom prst="rect">
              <a:avLst/>
            </a:prstGeom>
          </p:spPr>
        </p:pic>
        <p:sp>
          <p:nvSpPr>
            <p:cNvPr id="32" name="Freeform: Shape 22">
              <a:extLst>
                <a:ext uri="{FF2B5EF4-FFF2-40B4-BE49-F238E27FC236}">
                  <a16:creationId xmlns:a16="http://schemas.microsoft.com/office/drawing/2014/main" id="{F189EEF5-680B-400F-B8FB-D1708DAB8B16}"/>
                </a:ext>
              </a:extLst>
            </p:cNvPr>
            <p:cNvSpPr/>
            <p:nvPr/>
          </p:nvSpPr>
          <p:spPr bwMode="auto">
            <a:xfrm>
              <a:off x="7962900" y="3416300"/>
              <a:ext cx="0" cy="1435100"/>
            </a:xfrm>
            <a:custGeom>
              <a:avLst/>
              <a:gdLst>
                <a:gd name="connsiteX0" fmla="*/ 0 w 0"/>
                <a:gd name="connsiteY0" fmla="*/ 1435100 h 1435100"/>
                <a:gd name="connsiteX1" fmla="*/ 0 w 0"/>
                <a:gd name="connsiteY1" fmla="*/ 0 h 1435100"/>
              </a:gdLst>
              <a:ahLst/>
              <a:cxnLst>
                <a:cxn ang="0">
                  <a:pos x="connsiteX0" y="connsiteY0"/>
                </a:cxn>
                <a:cxn ang="0">
                  <a:pos x="connsiteX1" y="connsiteY1"/>
                </a:cxn>
              </a:cxnLst>
              <a:rect l="l" t="t" r="r" b="b"/>
              <a:pathLst>
                <a:path h="1435100">
                  <a:moveTo>
                    <a:pt x="0" y="1435100"/>
                  </a:moveTo>
                  <a:lnTo>
                    <a:pt x="0" y="0"/>
                  </a:lnTo>
                </a:path>
              </a:pathLst>
            </a:custGeom>
            <a:noFill/>
            <a:ln w="127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sp>
          <p:nvSpPr>
            <p:cNvPr id="33" name="Freeform: Shape 23">
              <a:extLst>
                <a:ext uri="{FF2B5EF4-FFF2-40B4-BE49-F238E27FC236}">
                  <a16:creationId xmlns:a16="http://schemas.microsoft.com/office/drawing/2014/main" id="{E5146B8C-09DB-40A4-9B90-ED3F2160E5B3}"/>
                </a:ext>
              </a:extLst>
            </p:cNvPr>
            <p:cNvSpPr/>
            <p:nvPr/>
          </p:nvSpPr>
          <p:spPr bwMode="auto">
            <a:xfrm rot="5400000">
              <a:off x="9608970" y="1889103"/>
              <a:ext cx="0" cy="1435100"/>
            </a:xfrm>
            <a:custGeom>
              <a:avLst/>
              <a:gdLst>
                <a:gd name="connsiteX0" fmla="*/ 0 w 0"/>
                <a:gd name="connsiteY0" fmla="*/ 1435100 h 1435100"/>
                <a:gd name="connsiteX1" fmla="*/ 0 w 0"/>
                <a:gd name="connsiteY1" fmla="*/ 0 h 1435100"/>
              </a:gdLst>
              <a:ahLst/>
              <a:cxnLst>
                <a:cxn ang="0">
                  <a:pos x="connsiteX0" y="connsiteY0"/>
                </a:cxn>
                <a:cxn ang="0">
                  <a:pos x="connsiteX1" y="connsiteY1"/>
                </a:cxn>
              </a:cxnLst>
              <a:rect l="l" t="t" r="r" b="b"/>
              <a:pathLst>
                <a:path h="1435100">
                  <a:moveTo>
                    <a:pt x="0" y="1435100"/>
                  </a:moveTo>
                  <a:lnTo>
                    <a:pt x="0" y="0"/>
                  </a:lnTo>
                </a:path>
              </a:pathLst>
            </a:custGeom>
            <a:noFill/>
            <a:ln w="12700">
              <a:solidFill>
                <a:srgbClr val="00E296"/>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200927443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EB62E57C-B10C-40B6-BA1F-A5BCDA645567}"/>
              </a:ext>
            </a:extLst>
          </p:cNvPr>
          <p:cNvSpPr txBox="1"/>
          <p:nvPr/>
        </p:nvSpPr>
        <p:spPr>
          <a:xfrm>
            <a:off x="611105" y="4029317"/>
            <a:ext cx="1216058" cy="276999"/>
          </a:xfrm>
          <a:prstGeom prst="rect">
            <a:avLst/>
          </a:prstGeom>
        </p:spPr>
        <p:txBody>
          <a:bodyPr wrap="square"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ahoma"/>
                <a:ea typeface="+mn-ea"/>
                <a:cs typeface="+mn-cs"/>
              </a:rPr>
              <a:t>HPE Nimble</a:t>
            </a:r>
          </a:p>
        </p:txBody>
      </p:sp>
      <p:cxnSp>
        <p:nvCxnSpPr>
          <p:cNvPr id="46" name="Straight Connector 45">
            <a:extLst>
              <a:ext uri="{FF2B5EF4-FFF2-40B4-BE49-F238E27FC236}">
                <a16:creationId xmlns:a16="http://schemas.microsoft.com/office/drawing/2014/main" id="{5CC7D7C1-895E-433E-944C-B5DBC7DF40F6}"/>
              </a:ext>
            </a:extLst>
          </p:cNvPr>
          <p:cNvCxnSpPr>
            <a:cxnSpLocks/>
          </p:cNvCxnSpPr>
          <p:nvPr/>
        </p:nvCxnSpPr>
        <p:spPr>
          <a:xfrm flipV="1">
            <a:off x="1197469" y="3081017"/>
            <a:ext cx="0" cy="368153"/>
          </a:xfrm>
          <a:prstGeom prst="line">
            <a:avLst/>
          </a:prstGeom>
          <a:ln w="15875">
            <a:solidFill>
              <a:srgbClr val="9D9D9C"/>
            </a:solidFill>
            <a:tailEnd type="none"/>
          </a:ln>
        </p:spPr>
        <p:style>
          <a:lnRef idx="1">
            <a:schemeClr val="accent1"/>
          </a:lnRef>
          <a:fillRef idx="0">
            <a:schemeClr val="accent1"/>
          </a:fillRef>
          <a:effectRef idx="0">
            <a:schemeClr val="accent1"/>
          </a:effectRef>
          <a:fontRef idx="minor">
            <a:schemeClr val="tx1"/>
          </a:fontRef>
        </p:style>
      </p:cxnSp>
      <p:sp>
        <p:nvSpPr>
          <p:cNvPr id="30" name="Isosceles Triangle 169">
            <a:extLst>
              <a:ext uri="{FF2B5EF4-FFF2-40B4-BE49-F238E27FC236}">
                <a16:creationId xmlns:a16="http://schemas.microsoft.com/office/drawing/2014/main" id="{D8F747C4-863C-234F-98A8-D55B377B4E42}"/>
              </a:ext>
            </a:extLst>
          </p:cNvPr>
          <p:cNvSpPr/>
          <p:nvPr/>
        </p:nvSpPr>
        <p:spPr bwMode="auto">
          <a:xfrm rot="5400000">
            <a:off x="1971880" y="3467060"/>
            <a:ext cx="330716" cy="499744"/>
          </a:xfrm>
          <a:prstGeom prst="triangle">
            <a:avLst>
              <a:gd name="adj" fmla="val 50061"/>
            </a:avLst>
          </a:prstGeom>
          <a:gradFill>
            <a:gsLst>
              <a:gs pos="0">
                <a:schemeClr val="bg1">
                  <a:lumMod val="75000"/>
                  <a:alpha val="64000"/>
                </a:schemeClr>
              </a:gs>
              <a:gs pos="100000">
                <a:schemeClr val="bg1">
                  <a:lumMod val="85000"/>
                  <a:alpha val="3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ru-RU" sz="1200" b="0" i="0" u="none" strike="noStrike" kern="1200" cap="none" spc="0" normalizeH="0" baseline="0" noProof="0" dirty="0" err="1">
              <a:ln>
                <a:noFill/>
              </a:ln>
              <a:solidFill>
                <a:prstClr val="white"/>
              </a:solidFill>
              <a:effectLst/>
              <a:uLnTx/>
              <a:uFillTx/>
              <a:latin typeface="Arial"/>
              <a:ea typeface="+mn-ea"/>
              <a:cs typeface="+mn-cs"/>
            </a:endParaRPr>
          </a:p>
        </p:txBody>
      </p:sp>
      <p:sp>
        <p:nvSpPr>
          <p:cNvPr id="62" name="TextBox 61">
            <a:extLst>
              <a:ext uri="{FF2B5EF4-FFF2-40B4-BE49-F238E27FC236}">
                <a16:creationId xmlns:a16="http://schemas.microsoft.com/office/drawing/2014/main" id="{2AF21A0A-2EC3-AB4A-A0C6-19686808E217}"/>
              </a:ext>
            </a:extLst>
          </p:cNvPr>
          <p:cNvSpPr txBox="1"/>
          <p:nvPr/>
        </p:nvSpPr>
        <p:spPr>
          <a:xfrm>
            <a:off x="3731543" y="3851581"/>
            <a:ext cx="1529405" cy="219291"/>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825" b="0" i="0" u="none" strike="noStrike" kern="0" cap="none" spc="0" normalizeH="0" baseline="0" noProof="0" dirty="0">
                <a:ln>
                  <a:noFill/>
                </a:ln>
                <a:solidFill>
                  <a:srgbClr val="FFFFFF"/>
                </a:solidFill>
                <a:effectLst/>
                <a:uLnTx/>
                <a:uFillTx/>
                <a:latin typeface="Arial" panose="020B0604020202020204"/>
                <a:ea typeface="+mn-ea"/>
                <a:cs typeface="+mn-cs"/>
              </a:rPr>
              <a:t>HPE </a:t>
            </a:r>
            <a:r>
              <a:rPr kumimoji="0" lang="en-US" sz="825" b="0" i="0" u="none" strike="noStrike" kern="0" cap="none" spc="0" normalizeH="0" baseline="0" noProof="0" dirty="0" err="1">
                <a:ln>
                  <a:noFill/>
                </a:ln>
                <a:solidFill>
                  <a:srgbClr val="FFFFFF"/>
                </a:solidFill>
                <a:effectLst/>
                <a:uLnTx/>
                <a:uFillTx/>
                <a:latin typeface="Arial" panose="020B0604020202020204"/>
                <a:ea typeface="+mn-ea"/>
                <a:cs typeface="+mn-cs"/>
              </a:rPr>
              <a:t>StoreOnce</a:t>
            </a:r>
            <a:endParaRPr kumimoji="0" lang="en-US" sz="825" b="0" i="0" u="none" strike="noStrike" kern="0" cap="none" spc="0" normalizeH="0" baseline="0" noProof="0" dirty="0">
              <a:ln>
                <a:noFill/>
              </a:ln>
              <a:solidFill>
                <a:srgbClr val="FFFFFF"/>
              </a:solidFill>
              <a:effectLst/>
              <a:uLnTx/>
              <a:uFillTx/>
              <a:latin typeface="Arial" panose="020B0604020202020204"/>
              <a:ea typeface="+mn-ea"/>
              <a:cs typeface="+mn-cs"/>
            </a:endParaRPr>
          </a:p>
        </p:txBody>
      </p:sp>
      <p:cxnSp>
        <p:nvCxnSpPr>
          <p:cNvPr id="63" name="Straight Arrow Connector 62">
            <a:extLst>
              <a:ext uri="{FF2B5EF4-FFF2-40B4-BE49-F238E27FC236}">
                <a16:creationId xmlns:a16="http://schemas.microsoft.com/office/drawing/2014/main" id="{54A01FB2-1C6E-CA40-B1D6-B9CDC996F1F6}"/>
              </a:ext>
            </a:extLst>
          </p:cNvPr>
          <p:cNvCxnSpPr>
            <a:cxnSpLocks/>
            <a:stCxn id="30" idx="0"/>
          </p:cNvCxnSpPr>
          <p:nvPr/>
        </p:nvCxnSpPr>
        <p:spPr>
          <a:xfrm>
            <a:off x="2387110" y="3717134"/>
            <a:ext cx="4721006" cy="5505"/>
          </a:xfrm>
          <a:prstGeom prst="straightConnector1">
            <a:avLst/>
          </a:prstGeom>
          <a:ln w="4127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3CE343BF-E9FD-6644-841C-C6DE87E0A797}"/>
              </a:ext>
            </a:extLst>
          </p:cNvPr>
          <p:cNvPicPr>
            <a:picLocks noChangeAspect="1"/>
          </p:cNvPicPr>
          <p:nvPr/>
        </p:nvPicPr>
        <p:blipFill rotWithShape="1">
          <a:blip r:embed="rId3"/>
          <a:srcRect t="15565" r="2349"/>
          <a:stretch/>
        </p:blipFill>
        <p:spPr>
          <a:xfrm>
            <a:off x="3023309" y="3263465"/>
            <a:ext cx="612800" cy="684416"/>
          </a:xfrm>
          <a:prstGeom prst="rect">
            <a:avLst/>
          </a:prstGeom>
        </p:spPr>
      </p:pic>
      <p:pic>
        <p:nvPicPr>
          <p:cNvPr id="40" name="Picture 2" descr="HPE Nimble Storage Secondary Flash Arrays Center facing">
            <a:extLst>
              <a:ext uri="{FF2B5EF4-FFF2-40B4-BE49-F238E27FC236}">
                <a16:creationId xmlns:a16="http://schemas.microsoft.com/office/drawing/2014/main" id="{9E7D5AD7-6339-504E-B0A9-72179220DB2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2232" b="17913"/>
          <a:stretch/>
        </p:blipFill>
        <p:spPr bwMode="auto">
          <a:xfrm>
            <a:off x="431698" y="3452707"/>
            <a:ext cx="1520770" cy="5686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3FD5695E-FF12-E74A-9B1B-573EC786A6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58605" y="3436912"/>
            <a:ext cx="707192" cy="684416"/>
          </a:xfrm>
          <a:prstGeom prst="rect">
            <a:avLst/>
          </a:prstGeom>
        </p:spPr>
      </p:pic>
      <p:grpSp>
        <p:nvGrpSpPr>
          <p:cNvPr id="4" name="Group 3">
            <a:extLst>
              <a:ext uri="{FF2B5EF4-FFF2-40B4-BE49-F238E27FC236}">
                <a16:creationId xmlns:a16="http://schemas.microsoft.com/office/drawing/2014/main" id="{84407C90-A8F2-4B86-B115-0FAE7DFF3693}"/>
              </a:ext>
            </a:extLst>
          </p:cNvPr>
          <p:cNvGrpSpPr/>
          <p:nvPr/>
        </p:nvGrpSpPr>
        <p:grpSpPr>
          <a:xfrm>
            <a:off x="5461948" y="3605673"/>
            <a:ext cx="514356" cy="284833"/>
            <a:chOff x="7528995" y="3249322"/>
            <a:chExt cx="685808" cy="336815"/>
          </a:xfrm>
        </p:grpSpPr>
        <p:sp>
          <p:nvSpPr>
            <p:cNvPr id="32" name="Rectangle 31">
              <a:extLst>
                <a:ext uri="{FF2B5EF4-FFF2-40B4-BE49-F238E27FC236}">
                  <a16:creationId xmlns:a16="http://schemas.microsoft.com/office/drawing/2014/main" id="{F65A16BD-4545-4258-927E-9EA0FDE92BDB}"/>
                </a:ext>
              </a:extLst>
            </p:cNvPr>
            <p:cNvSpPr>
              <a:spLocks noChangeAspect="1"/>
            </p:cNvSpPr>
            <p:nvPr/>
          </p:nvSpPr>
          <p:spPr bwMode="ltGray">
            <a:xfrm>
              <a:off x="7528995" y="3249322"/>
              <a:ext cx="685808" cy="317290"/>
            </a:xfrm>
            <a:prstGeom prst="rect">
              <a:avLst/>
            </a:prstGeom>
            <a:solidFill>
              <a:schemeClr val="bg1"/>
            </a:solidFill>
            <a:ln w="15875">
              <a:solidFill>
                <a:srgbClr val="3F96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1350" b="0" i="0" u="none" strike="noStrike" kern="1200" cap="none" spc="0" normalizeH="0" baseline="0" noProof="0" dirty="0" err="1">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8DB802F4-A946-4A98-A16A-ACC1CF159B4E}"/>
                </a:ext>
              </a:extLst>
            </p:cNvPr>
            <p:cNvSpPr txBox="1"/>
            <p:nvPr/>
          </p:nvSpPr>
          <p:spPr>
            <a:xfrm>
              <a:off x="7591272" y="3264543"/>
              <a:ext cx="561253" cy="321594"/>
            </a:xfrm>
            <a:prstGeom prst="rect">
              <a:avLst/>
            </a:prstGeom>
            <a:noFill/>
          </p:spPr>
          <p:txBody>
            <a:bodyPr wrap="square" lIns="0" tIns="0" rIns="0" bIns="0" rtlCol="0">
              <a:noAutofit/>
            </a:bodyPr>
            <a:lstStyle/>
            <a:p>
              <a:pPr marL="0" marR="0" lvl="0" indent="0" algn="ctr" defTabSz="430202" rtl="0" eaLnBrk="1" fontAlgn="auto" latinLnBrk="0" hangingPunct="1">
                <a:lnSpc>
                  <a:spcPct val="80000"/>
                </a:lnSpc>
                <a:spcBef>
                  <a:spcPts val="0"/>
                </a:spcBef>
                <a:spcAft>
                  <a:spcPts val="0"/>
                </a:spcAft>
                <a:buClrTx/>
                <a:buSzPct val="100000"/>
                <a:buFontTx/>
                <a:buNone/>
                <a:tabLst/>
                <a:defRPr/>
              </a:pPr>
              <a:r>
                <a:rPr kumimoji="0" lang="en-US" sz="1050" b="0" i="0" u="none" strike="noStrike" kern="1200" cap="none" spc="0" normalizeH="0" baseline="0" noProof="0" dirty="0">
                  <a:ln>
                    <a:noFill/>
                  </a:ln>
                  <a:solidFill>
                    <a:srgbClr val="01B088"/>
                  </a:solidFill>
                  <a:effectLst/>
                  <a:uLnTx/>
                  <a:uFillTx/>
                  <a:latin typeface="Calibri" panose="020F0502020204030204" pitchFamily="34" charset="0"/>
                  <a:ea typeface="+mn-ea"/>
                  <a:cs typeface="Calibri" panose="020F0502020204030204" pitchFamily="34" charset="0"/>
                </a:rPr>
                <a:t>Secure</a:t>
              </a:r>
            </a:p>
            <a:p>
              <a:pPr marL="0" marR="0" lvl="0" indent="0" algn="ctr" defTabSz="430202" rtl="0" eaLnBrk="1" fontAlgn="auto" latinLnBrk="0" hangingPunct="1">
                <a:lnSpc>
                  <a:spcPct val="80000"/>
                </a:lnSpc>
                <a:spcBef>
                  <a:spcPts val="0"/>
                </a:spcBef>
                <a:spcAft>
                  <a:spcPts val="0"/>
                </a:spcAft>
                <a:buClrTx/>
                <a:buSzPct val="100000"/>
                <a:buFontTx/>
                <a:buNone/>
                <a:tabLst/>
                <a:defRPr/>
              </a:pPr>
              <a:r>
                <a:rPr kumimoji="0" lang="en-US" sz="1050" b="0" i="0" u="none" strike="noStrike" kern="1200" cap="none" spc="0" normalizeH="0" baseline="0" noProof="0" dirty="0">
                  <a:ln>
                    <a:noFill/>
                  </a:ln>
                  <a:solidFill>
                    <a:srgbClr val="01B088"/>
                  </a:solidFill>
                  <a:effectLst/>
                  <a:uLnTx/>
                  <a:uFillTx/>
                  <a:latin typeface="Calibri" panose="020F0502020204030204" pitchFamily="34" charset="0"/>
                  <a:ea typeface="+mn-ea"/>
                  <a:cs typeface="Calibri" panose="020F0502020204030204" pitchFamily="34" charset="0"/>
                </a:rPr>
                <a:t>client</a:t>
              </a:r>
            </a:p>
          </p:txBody>
        </p:sp>
      </p:grpSp>
      <p:pic>
        <p:nvPicPr>
          <p:cNvPr id="42" name="Picture 41">
            <a:extLst>
              <a:ext uri="{FF2B5EF4-FFF2-40B4-BE49-F238E27FC236}">
                <a16:creationId xmlns:a16="http://schemas.microsoft.com/office/drawing/2014/main" id="{9888F1C7-DE99-0B4E-A1D0-81DB60437113}"/>
              </a:ext>
            </a:extLst>
          </p:cNvPr>
          <p:cNvPicPr>
            <a:picLocks noChangeAspect="1"/>
          </p:cNvPicPr>
          <p:nvPr/>
        </p:nvPicPr>
        <p:blipFill>
          <a:blip r:embed="rId6"/>
          <a:stretch>
            <a:fillRect/>
          </a:stretch>
        </p:blipFill>
        <p:spPr>
          <a:xfrm>
            <a:off x="3683267" y="3584618"/>
            <a:ext cx="1625958" cy="284833"/>
          </a:xfrm>
          <a:prstGeom prst="rect">
            <a:avLst/>
          </a:prstGeom>
        </p:spPr>
      </p:pic>
      <p:sp>
        <p:nvSpPr>
          <p:cNvPr id="33" name="Freeform 66">
            <a:extLst>
              <a:ext uri="{FF2B5EF4-FFF2-40B4-BE49-F238E27FC236}">
                <a16:creationId xmlns:a16="http://schemas.microsoft.com/office/drawing/2014/main" id="{82F7CA09-B7A4-4AB9-A4C1-F5847318B56F}"/>
              </a:ext>
            </a:extLst>
          </p:cNvPr>
          <p:cNvSpPr>
            <a:spLocks noEditPoints="1"/>
          </p:cNvSpPr>
          <p:nvPr/>
        </p:nvSpPr>
        <p:spPr bwMode="auto">
          <a:xfrm>
            <a:off x="7168031" y="3529056"/>
            <a:ext cx="460690" cy="379819"/>
          </a:xfrm>
          <a:custGeom>
            <a:avLst/>
            <a:gdLst>
              <a:gd name="T0" fmla="*/ 1631 w 1961"/>
              <a:gd name="T1" fmla="*/ 333 h 1471"/>
              <a:gd name="T2" fmla="*/ 1253 w 1961"/>
              <a:gd name="T3" fmla="*/ 0 h 1471"/>
              <a:gd name="T4" fmla="*/ 953 w 1961"/>
              <a:gd name="T5" fmla="*/ 0 h 1471"/>
              <a:gd name="T6" fmla="*/ 576 w 1961"/>
              <a:gd name="T7" fmla="*/ 327 h 1471"/>
              <a:gd name="T8" fmla="*/ 408 w 1961"/>
              <a:gd name="T9" fmla="*/ 327 h 1471"/>
              <a:gd name="T10" fmla="*/ 0 w 1961"/>
              <a:gd name="T11" fmla="*/ 735 h 1471"/>
              <a:gd name="T12" fmla="*/ 357 w 1961"/>
              <a:gd name="T13" fmla="*/ 1141 h 1471"/>
              <a:gd name="T14" fmla="*/ 735 w 1961"/>
              <a:gd name="T15" fmla="*/ 1471 h 1471"/>
              <a:gd name="T16" fmla="*/ 1035 w 1961"/>
              <a:gd name="T17" fmla="*/ 1471 h 1471"/>
              <a:gd name="T18" fmla="*/ 1412 w 1961"/>
              <a:gd name="T19" fmla="*/ 1144 h 1471"/>
              <a:gd name="T20" fmla="*/ 1552 w 1961"/>
              <a:gd name="T21" fmla="*/ 1144 h 1471"/>
              <a:gd name="T22" fmla="*/ 1961 w 1961"/>
              <a:gd name="T23" fmla="*/ 735 h 1471"/>
              <a:gd name="T24" fmla="*/ 1631 w 1961"/>
              <a:gd name="T25" fmla="*/ 333 h 1471"/>
              <a:gd name="T26" fmla="*/ 1552 w 1961"/>
              <a:gd name="T27" fmla="*/ 1035 h 1471"/>
              <a:gd name="T28" fmla="*/ 926 w 1961"/>
              <a:gd name="T29" fmla="*/ 1035 h 1471"/>
              <a:gd name="T30" fmla="*/ 926 w 1961"/>
              <a:gd name="T31" fmla="*/ 1144 h 1471"/>
              <a:gd name="T32" fmla="*/ 1302 w 1961"/>
              <a:gd name="T33" fmla="*/ 1144 h 1471"/>
              <a:gd name="T34" fmla="*/ 1035 w 1961"/>
              <a:gd name="T35" fmla="*/ 1362 h 1471"/>
              <a:gd name="T36" fmla="*/ 735 w 1961"/>
              <a:gd name="T37" fmla="*/ 1362 h 1471"/>
              <a:gd name="T38" fmla="*/ 463 w 1961"/>
              <a:gd name="T39" fmla="*/ 1089 h 1471"/>
              <a:gd name="T40" fmla="*/ 463 w 1961"/>
              <a:gd name="T41" fmla="*/ 1035 h 1471"/>
              <a:gd name="T42" fmla="*/ 408 w 1961"/>
              <a:gd name="T43" fmla="*/ 1035 h 1471"/>
              <a:gd name="T44" fmla="*/ 109 w 1961"/>
              <a:gd name="T45" fmla="*/ 735 h 1471"/>
              <a:gd name="T46" fmla="*/ 408 w 1961"/>
              <a:gd name="T47" fmla="*/ 436 h 1471"/>
              <a:gd name="T48" fmla="*/ 1035 w 1961"/>
              <a:gd name="T49" fmla="*/ 436 h 1471"/>
              <a:gd name="T50" fmla="*/ 1035 w 1961"/>
              <a:gd name="T51" fmla="*/ 327 h 1471"/>
              <a:gd name="T52" fmla="*/ 686 w 1961"/>
              <a:gd name="T53" fmla="*/ 327 h 1471"/>
              <a:gd name="T54" fmla="*/ 953 w 1961"/>
              <a:gd name="T55" fmla="*/ 109 h 1471"/>
              <a:gd name="T56" fmla="*/ 1253 w 1961"/>
              <a:gd name="T57" fmla="*/ 109 h 1471"/>
              <a:gd name="T58" fmla="*/ 1525 w 1961"/>
              <a:gd name="T59" fmla="*/ 381 h 1471"/>
              <a:gd name="T60" fmla="*/ 1525 w 1961"/>
              <a:gd name="T61" fmla="*/ 432 h 1471"/>
              <a:gd name="T62" fmla="*/ 1575 w 1961"/>
              <a:gd name="T63" fmla="*/ 436 h 1471"/>
              <a:gd name="T64" fmla="*/ 1852 w 1961"/>
              <a:gd name="T65" fmla="*/ 735 h 1471"/>
              <a:gd name="T66" fmla="*/ 1552 w 1961"/>
              <a:gd name="T67" fmla="*/ 1035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1" h="1471">
                <a:moveTo>
                  <a:pt x="1631" y="333"/>
                </a:moveTo>
                <a:cubicBezTo>
                  <a:pt x="1607" y="146"/>
                  <a:pt x="1447" y="0"/>
                  <a:pt x="1253" y="0"/>
                </a:cubicBezTo>
                <a:cubicBezTo>
                  <a:pt x="953" y="0"/>
                  <a:pt x="953" y="0"/>
                  <a:pt x="953" y="0"/>
                </a:cubicBezTo>
                <a:cubicBezTo>
                  <a:pt x="761" y="0"/>
                  <a:pt x="603" y="142"/>
                  <a:pt x="576" y="327"/>
                </a:cubicBezTo>
                <a:cubicBezTo>
                  <a:pt x="408" y="327"/>
                  <a:pt x="408" y="327"/>
                  <a:pt x="408" y="327"/>
                </a:cubicBezTo>
                <a:cubicBezTo>
                  <a:pt x="183" y="327"/>
                  <a:pt x="0" y="510"/>
                  <a:pt x="0" y="735"/>
                </a:cubicBezTo>
                <a:cubicBezTo>
                  <a:pt x="0" y="943"/>
                  <a:pt x="156" y="1115"/>
                  <a:pt x="357" y="1141"/>
                </a:cubicBezTo>
                <a:cubicBezTo>
                  <a:pt x="383" y="1327"/>
                  <a:pt x="542" y="1471"/>
                  <a:pt x="735" y="1471"/>
                </a:cubicBezTo>
                <a:cubicBezTo>
                  <a:pt x="1035" y="1471"/>
                  <a:pt x="1035" y="1471"/>
                  <a:pt x="1035" y="1471"/>
                </a:cubicBezTo>
                <a:cubicBezTo>
                  <a:pt x="1226" y="1471"/>
                  <a:pt x="1385" y="1328"/>
                  <a:pt x="1412" y="1144"/>
                </a:cubicBezTo>
                <a:cubicBezTo>
                  <a:pt x="1552" y="1144"/>
                  <a:pt x="1552" y="1144"/>
                  <a:pt x="1552" y="1144"/>
                </a:cubicBezTo>
                <a:cubicBezTo>
                  <a:pt x="1777" y="1144"/>
                  <a:pt x="1961" y="961"/>
                  <a:pt x="1961" y="735"/>
                </a:cubicBezTo>
                <a:cubicBezTo>
                  <a:pt x="1961" y="539"/>
                  <a:pt x="1819" y="370"/>
                  <a:pt x="1631" y="333"/>
                </a:cubicBezTo>
                <a:close/>
                <a:moveTo>
                  <a:pt x="1552" y="1035"/>
                </a:moveTo>
                <a:cubicBezTo>
                  <a:pt x="926" y="1035"/>
                  <a:pt x="926" y="1035"/>
                  <a:pt x="926" y="1035"/>
                </a:cubicBezTo>
                <a:cubicBezTo>
                  <a:pt x="926" y="1144"/>
                  <a:pt x="926" y="1144"/>
                  <a:pt x="926" y="1144"/>
                </a:cubicBezTo>
                <a:cubicBezTo>
                  <a:pt x="1302" y="1144"/>
                  <a:pt x="1302" y="1144"/>
                  <a:pt x="1302" y="1144"/>
                </a:cubicBezTo>
                <a:cubicBezTo>
                  <a:pt x="1276" y="1268"/>
                  <a:pt x="1166" y="1362"/>
                  <a:pt x="1035" y="1362"/>
                </a:cubicBezTo>
                <a:cubicBezTo>
                  <a:pt x="735" y="1362"/>
                  <a:pt x="735" y="1362"/>
                  <a:pt x="735" y="1362"/>
                </a:cubicBezTo>
                <a:cubicBezTo>
                  <a:pt x="585" y="1362"/>
                  <a:pt x="463" y="1239"/>
                  <a:pt x="463" y="1089"/>
                </a:cubicBezTo>
                <a:cubicBezTo>
                  <a:pt x="463" y="1035"/>
                  <a:pt x="463" y="1035"/>
                  <a:pt x="463" y="1035"/>
                </a:cubicBezTo>
                <a:cubicBezTo>
                  <a:pt x="408" y="1035"/>
                  <a:pt x="408" y="1035"/>
                  <a:pt x="408" y="1035"/>
                </a:cubicBezTo>
                <a:cubicBezTo>
                  <a:pt x="243" y="1035"/>
                  <a:pt x="109" y="900"/>
                  <a:pt x="109" y="735"/>
                </a:cubicBezTo>
                <a:cubicBezTo>
                  <a:pt x="109" y="570"/>
                  <a:pt x="243" y="436"/>
                  <a:pt x="408" y="436"/>
                </a:cubicBezTo>
                <a:cubicBezTo>
                  <a:pt x="1035" y="436"/>
                  <a:pt x="1035" y="436"/>
                  <a:pt x="1035" y="436"/>
                </a:cubicBezTo>
                <a:cubicBezTo>
                  <a:pt x="1035" y="327"/>
                  <a:pt x="1035" y="327"/>
                  <a:pt x="1035" y="327"/>
                </a:cubicBezTo>
                <a:cubicBezTo>
                  <a:pt x="686" y="327"/>
                  <a:pt x="686" y="327"/>
                  <a:pt x="686" y="327"/>
                </a:cubicBezTo>
                <a:cubicBezTo>
                  <a:pt x="712" y="203"/>
                  <a:pt x="822" y="109"/>
                  <a:pt x="953" y="109"/>
                </a:cubicBezTo>
                <a:cubicBezTo>
                  <a:pt x="1253" y="109"/>
                  <a:pt x="1253" y="109"/>
                  <a:pt x="1253" y="109"/>
                </a:cubicBezTo>
                <a:cubicBezTo>
                  <a:pt x="1403" y="109"/>
                  <a:pt x="1525" y="231"/>
                  <a:pt x="1525" y="381"/>
                </a:cubicBezTo>
                <a:cubicBezTo>
                  <a:pt x="1525" y="432"/>
                  <a:pt x="1525" y="432"/>
                  <a:pt x="1525" y="432"/>
                </a:cubicBezTo>
                <a:cubicBezTo>
                  <a:pt x="1575" y="436"/>
                  <a:pt x="1575" y="436"/>
                  <a:pt x="1575" y="436"/>
                </a:cubicBezTo>
                <a:cubicBezTo>
                  <a:pt x="1730" y="447"/>
                  <a:pt x="1852" y="579"/>
                  <a:pt x="1852" y="735"/>
                </a:cubicBezTo>
                <a:cubicBezTo>
                  <a:pt x="1852" y="900"/>
                  <a:pt x="1717" y="1035"/>
                  <a:pt x="1552" y="1035"/>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marL="0" marR="0" lvl="0" indent="0" algn="l" defTabSz="685749" rtl="0" eaLnBrk="1" fontAlgn="auto" latinLnBrk="0" hangingPunct="1">
              <a:lnSpc>
                <a:spcPct val="100000"/>
              </a:lnSpc>
              <a:spcBef>
                <a:spcPts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8" name="TextBox 37">
            <a:extLst>
              <a:ext uri="{FF2B5EF4-FFF2-40B4-BE49-F238E27FC236}">
                <a16:creationId xmlns:a16="http://schemas.microsoft.com/office/drawing/2014/main" id="{FB55055C-20F5-43C7-A417-43171577C29E}"/>
              </a:ext>
            </a:extLst>
          </p:cNvPr>
          <p:cNvSpPr txBox="1"/>
          <p:nvPr/>
        </p:nvSpPr>
        <p:spPr>
          <a:xfrm>
            <a:off x="6842636" y="3995505"/>
            <a:ext cx="1112614" cy="369332"/>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panose="020B0604020202020204"/>
                <a:ea typeface="+mn-ea"/>
                <a:cs typeface="+mn-cs"/>
              </a:rPr>
              <a:t>Cloud Volumes Backup </a:t>
            </a:r>
          </a:p>
        </p:txBody>
      </p:sp>
      <p:sp>
        <p:nvSpPr>
          <p:cNvPr id="8" name="Rectangle: Rounded Corners 7">
            <a:extLst>
              <a:ext uri="{FF2B5EF4-FFF2-40B4-BE49-F238E27FC236}">
                <a16:creationId xmlns:a16="http://schemas.microsoft.com/office/drawing/2014/main" id="{EA7EEEA3-5B5D-466F-94FF-ACF37999F556}"/>
              </a:ext>
            </a:extLst>
          </p:cNvPr>
          <p:cNvSpPr/>
          <p:nvPr/>
        </p:nvSpPr>
        <p:spPr bwMode="auto">
          <a:xfrm>
            <a:off x="161365" y="1022173"/>
            <a:ext cx="5922085" cy="3606977"/>
          </a:xfrm>
          <a:prstGeom prst="roundRect">
            <a:avLst/>
          </a:prstGeom>
          <a:noFill/>
          <a:ln w="12700">
            <a:solidFill>
              <a:srgbClr val="00B49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ea typeface="+mn-ea"/>
              <a:cs typeface="+mn-cs"/>
            </a:endParaRPr>
          </a:p>
        </p:txBody>
      </p:sp>
      <p:sp>
        <p:nvSpPr>
          <p:cNvPr id="41" name="TextBox 40">
            <a:extLst>
              <a:ext uri="{FF2B5EF4-FFF2-40B4-BE49-F238E27FC236}">
                <a16:creationId xmlns:a16="http://schemas.microsoft.com/office/drawing/2014/main" id="{17D2DBAA-E784-4827-B1F8-2B72C6333FC2}"/>
              </a:ext>
            </a:extLst>
          </p:cNvPr>
          <p:cNvSpPr txBox="1"/>
          <p:nvPr/>
        </p:nvSpPr>
        <p:spPr>
          <a:xfrm>
            <a:off x="2153862" y="1132140"/>
            <a:ext cx="1529405" cy="323165"/>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Arial" panose="020B0604020202020204"/>
                <a:ea typeface="+mn-ea"/>
                <a:cs typeface="+mn-cs"/>
              </a:rPr>
              <a:t>On-Prem</a:t>
            </a:r>
          </a:p>
        </p:txBody>
      </p:sp>
      <p:sp>
        <p:nvSpPr>
          <p:cNvPr id="9" name="Rectangle: Rounded Corners 8">
            <a:extLst>
              <a:ext uri="{FF2B5EF4-FFF2-40B4-BE49-F238E27FC236}">
                <a16:creationId xmlns:a16="http://schemas.microsoft.com/office/drawing/2014/main" id="{C99EBB07-89DC-44A1-9D11-BF1F0F02C281}"/>
              </a:ext>
            </a:extLst>
          </p:cNvPr>
          <p:cNvSpPr/>
          <p:nvPr/>
        </p:nvSpPr>
        <p:spPr bwMode="auto">
          <a:xfrm>
            <a:off x="6277087" y="1022173"/>
            <a:ext cx="2533427" cy="3606977"/>
          </a:xfrm>
          <a:prstGeom prst="roundRect">
            <a:avLst/>
          </a:prstGeom>
          <a:noFill/>
          <a:ln w="12700">
            <a:solidFill>
              <a:srgbClr val="00B49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Arial"/>
              <a:ea typeface="+mn-ea"/>
              <a:cs typeface="+mn-cs"/>
            </a:endParaRPr>
          </a:p>
        </p:txBody>
      </p:sp>
      <p:sp>
        <p:nvSpPr>
          <p:cNvPr id="43" name="TextBox 42">
            <a:extLst>
              <a:ext uri="{FF2B5EF4-FFF2-40B4-BE49-F238E27FC236}">
                <a16:creationId xmlns:a16="http://schemas.microsoft.com/office/drawing/2014/main" id="{7335A23D-1C23-428A-A6B5-C8218C66C8BE}"/>
              </a:ext>
            </a:extLst>
          </p:cNvPr>
          <p:cNvSpPr txBox="1"/>
          <p:nvPr/>
        </p:nvSpPr>
        <p:spPr>
          <a:xfrm>
            <a:off x="6685618" y="1016724"/>
            <a:ext cx="1671998" cy="553998"/>
          </a:xfrm>
          <a:prstGeom prst="rect">
            <a:avLst/>
          </a:prstGeom>
        </p:spPr>
        <p:txBody>
          <a:bodyPr wrap="square" rtlCol="0" anchor="ctr">
            <a:spAutoFit/>
          </a:bodyPr>
          <a:lstStyle/>
          <a:p>
            <a:pPr marL="0" marR="0" lvl="0" indent="0" algn="ctr" defTabSz="914265"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Arial" panose="020B0604020202020204"/>
                <a:ea typeface="+mn-ea"/>
                <a:cs typeface="+mn-cs"/>
              </a:rPr>
              <a:t>HPE Cloud Volumes Service</a:t>
            </a:r>
          </a:p>
        </p:txBody>
      </p:sp>
      <p:grpSp>
        <p:nvGrpSpPr>
          <p:cNvPr id="24" name="Group 23">
            <a:extLst>
              <a:ext uri="{FF2B5EF4-FFF2-40B4-BE49-F238E27FC236}">
                <a16:creationId xmlns:a16="http://schemas.microsoft.com/office/drawing/2014/main" id="{90EC5F45-4119-48E3-959F-6B90866DB724}"/>
              </a:ext>
            </a:extLst>
          </p:cNvPr>
          <p:cNvGrpSpPr/>
          <p:nvPr/>
        </p:nvGrpSpPr>
        <p:grpSpPr>
          <a:xfrm>
            <a:off x="463360" y="1690793"/>
            <a:ext cx="1428854" cy="1431733"/>
            <a:chOff x="-495819" y="2447500"/>
            <a:chExt cx="1541190" cy="1774399"/>
          </a:xfrm>
        </p:grpSpPr>
        <p:cxnSp>
          <p:nvCxnSpPr>
            <p:cNvPr id="25" name="Straight Arrow Connector 24">
              <a:extLst>
                <a:ext uri="{FF2B5EF4-FFF2-40B4-BE49-F238E27FC236}">
                  <a16:creationId xmlns:a16="http://schemas.microsoft.com/office/drawing/2014/main" id="{5BE4B2E9-8CE1-4466-995E-BB56590778CE}"/>
                </a:ext>
              </a:extLst>
            </p:cNvPr>
            <p:cNvCxnSpPr/>
            <p:nvPr/>
          </p:nvCxnSpPr>
          <p:spPr>
            <a:xfrm flipV="1">
              <a:off x="251520" y="2822866"/>
              <a:ext cx="0" cy="10800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A349F74-E979-48E9-9A34-7ADD739F4DCB}"/>
                </a:ext>
              </a:extLst>
            </p:cNvPr>
            <p:cNvCxnSpPr/>
            <p:nvPr/>
          </p:nvCxnSpPr>
          <p:spPr>
            <a:xfrm flipV="1">
              <a:off x="-252536" y="2822866"/>
              <a:ext cx="0" cy="10800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B124E9-CBEB-4520-AFB8-9FF4A979EB5D}"/>
                </a:ext>
              </a:extLst>
            </p:cNvPr>
            <p:cNvCxnSpPr/>
            <p:nvPr/>
          </p:nvCxnSpPr>
          <p:spPr>
            <a:xfrm flipV="1">
              <a:off x="755576" y="2805135"/>
              <a:ext cx="0" cy="1080000"/>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185FF64D-BDEE-4295-A4E8-2509B1E1B59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419" y="3899101"/>
              <a:ext cx="1222719" cy="322798"/>
            </a:xfrm>
            <a:prstGeom prst="rect">
              <a:avLst/>
            </a:prstGeom>
          </p:spPr>
        </p:pic>
        <p:pic>
          <p:nvPicPr>
            <p:cNvPr id="34" name="Picture 33">
              <a:extLst>
                <a:ext uri="{FF2B5EF4-FFF2-40B4-BE49-F238E27FC236}">
                  <a16:creationId xmlns:a16="http://schemas.microsoft.com/office/drawing/2014/main" id="{89DC2F8D-5A36-4370-9273-BF83F089041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596" y="2447500"/>
              <a:ext cx="446168" cy="429643"/>
            </a:xfrm>
            <a:prstGeom prst="rect">
              <a:avLst/>
            </a:prstGeom>
          </p:spPr>
        </p:pic>
        <p:grpSp>
          <p:nvGrpSpPr>
            <p:cNvPr id="35" name="Group 34">
              <a:extLst>
                <a:ext uri="{FF2B5EF4-FFF2-40B4-BE49-F238E27FC236}">
                  <a16:creationId xmlns:a16="http://schemas.microsoft.com/office/drawing/2014/main" id="{581A46C9-2C6D-443F-AF19-A9CCE2862CC6}"/>
                </a:ext>
              </a:extLst>
            </p:cNvPr>
            <p:cNvGrpSpPr/>
            <p:nvPr/>
          </p:nvGrpSpPr>
          <p:grpSpPr>
            <a:xfrm>
              <a:off x="-495819" y="2974569"/>
              <a:ext cx="1527713" cy="924277"/>
              <a:chOff x="605823" y="2768244"/>
              <a:chExt cx="1788856" cy="965501"/>
            </a:xfrm>
          </p:grpSpPr>
          <p:sp>
            <p:nvSpPr>
              <p:cNvPr id="39" name="Rectangle 38">
                <a:extLst>
                  <a:ext uri="{FF2B5EF4-FFF2-40B4-BE49-F238E27FC236}">
                    <a16:creationId xmlns:a16="http://schemas.microsoft.com/office/drawing/2014/main" id="{E2A12208-7A4C-48A2-A63A-AA9D31E2D889}"/>
                  </a:ext>
                </a:extLst>
              </p:cNvPr>
              <p:cNvSpPr/>
              <p:nvPr/>
            </p:nvSpPr>
            <p:spPr bwMode="auto">
              <a:xfrm>
                <a:off x="605823" y="2768244"/>
                <a:ext cx="1788856" cy="508588"/>
              </a:xfrm>
              <a:prstGeom prst="rect">
                <a:avLst/>
              </a:prstGeom>
              <a:solidFill>
                <a:srgbClr val="F794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0" marR="0" lvl="0" indent="0" algn="ctr" defTabSz="685472"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gradFill>
                      <a:gsLst>
                        <a:gs pos="0">
                          <a:prstClr val="white"/>
                        </a:gs>
                        <a:gs pos="80000">
                          <a:prstClr val="white"/>
                        </a:gs>
                      </a:gsLst>
                      <a:lin ang="16200000" scaled="0"/>
                    </a:gradFill>
                    <a:effectLst/>
                    <a:uLnTx/>
                    <a:uFillTx/>
                    <a:latin typeface="Arial"/>
                    <a:ea typeface="Segoe UI" pitchFamily="34" charset="0"/>
                    <a:cs typeface="Segoe UI" pitchFamily="34" charset="0"/>
                  </a:rPr>
                  <a:t>ESXi</a:t>
                </a:r>
                <a:r>
                  <a:rPr kumimoji="0" lang="en-US" sz="1600" b="1" i="0" u="none" strike="noStrike" kern="0" cap="none" spc="0" normalizeH="0" baseline="0" noProof="0" dirty="0">
                    <a:ln>
                      <a:noFill/>
                    </a:ln>
                    <a:gradFill>
                      <a:gsLst>
                        <a:gs pos="0">
                          <a:prstClr val="white"/>
                        </a:gs>
                        <a:gs pos="80000">
                          <a:prstClr val="white"/>
                        </a:gs>
                      </a:gsLst>
                      <a:lin ang="16200000" scaled="0"/>
                    </a:gradFill>
                    <a:effectLst/>
                    <a:uLnTx/>
                    <a:uFillTx/>
                    <a:latin typeface="Arial"/>
                    <a:ea typeface="Segoe UI" pitchFamily="34" charset="0"/>
                    <a:cs typeface="Segoe UI" pitchFamily="34" charset="0"/>
                  </a:rPr>
                  <a:t> </a:t>
                </a:r>
              </a:p>
            </p:txBody>
          </p:sp>
          <p:sp>
            <p:nvSpPr>
              <p:cNvPr id="47" name="Isosceles Triangle 46">
                <a:extLst>
                  <a:ext uri="{FF2B5EF4-FFF2-40B4-BE49-F238E27FC236}">
                    <a16:creationId xmlns:a16="http://schemas.microsoft.com/office/drawing/2014/main" id="{D574F556-3B22-4992-8E5A-4A2FF4CADB54}"/>
                  </a:ext>
                </a:extLst>
              </p:cNvPr>
              <p:cNvSpPr/>
              <p:nvPr/>
            </p:nvSpPr>
            <p:spPr bwMode="auto">
              <a:xfrm rot="10800000">
                <a:off x="632661" y="3276831"/>
                <a:ext cx="1762017" cy="456914"/>
              </a:xfrm>
              <a:prstGeom prst="triangle">
                <a:avLst>
                  <a:gd name="adj" fmla="val 51734"/>
                </a:avLst>
              </a:prstGeom>
              <a:gradFill>
                <a:gsLst>
                  <a:gs pos="100000">
                    <a:schemeClr val="bg1">
                      <a:lumMod val="75000"/>
                      <a:alpha val="0"/>
                    </a:schemeClr>
                  </a:gs>
                  <a:gs pos="0">
                    <a:schemeClr val="bg1">
                      <a:lumMod val="75000"/>
                    </a:schemeClr>
                  </a:gs>
                </a:gsLst>
                <a:lin ang="16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685472" rtl="0" eaLnBrk="1" fontAlgn="base" latinLnBrk="0" hangingPunct="1">
                  <a:lnSpc>
                    <a:spcPct val="100000"/>
                  </a:lnSpc>
                  <a:spcBef>
                    <a:spcPct val="0"/>
                  </a:spcBef>
                  <a:spcAft>
                    <a:spcPct val="0"/>
                  </a:spcAft>
                  <a:buClrTx/>
                  <a:buSzTx/>
                  <a:buFontTx/>
                  <a:buNone/>
                  <a:tabLst/>
                  <a:defRPr/>
                </a:pPr>
                <a:endParaRPr kumimoji="0" lang="ru-RU" sz="1800" b="0" i="0" u="none" strike="noStrike" kern="0" cap="none" spc="-38" normalizeH="0" baseline="0" noProof="0" dirty="0" err="1">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5589018E-8F2F-49EC-8672-3B637DB39C6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03" y="2447500"/>
              <a:ext cx="446168" cy="429643"/>
            </a:xfrm>
            <a:prstGeom prst="rect">
              <a:avLst/>
            </a:prstGeom>
          </p:spPr>
        </p:pic>
        <p:pic>
          <p:nvPicPr>
            <p:cNvPr id="37" name="Picture 36">
              <a:extLst>
                <a:ext uri="{FF2B5EF4-FFF2-40B4-BE49-F238E27FC236}">
                  <a16:creationId xmlns:a16="http://schemas.microsoft.com/office/drawing/2014/main" id="{43DCC1DA-40A3-4A66-A960-FA95E4A20B0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9203" y="2447500"/>
              <a:ext cx="446168" cy="429643"/>
            </a:xfrm>
            <a:prstGeom prst="rect">
              <a:avLst/>
            </a:prstGeom>
          </p:spPr>
        </p:pic>
      </p:grpSp>
      <p:pic>
        <p:nvPicPr>
          <p:cNvPr id="44" name="Picture 2" descr="https://service.pcconnection.com/images/inhouse/774E7890-93B8-4479-93AD-08E733AE5D1B.jpg">
            <a:extLst>
              <a:ext uri="{FF2B5EF4-FFF2-40B4-BE49-F238E27FC236}">
                <a16:creationId xmlns:a16="http://schemas.microsoft.com/office/drawing/2014/main" id="{42A9097B-9D6B-48F4-94B8-0F4F30C79BB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345" t="45819" r="5978" b="34105"/>
          <a:stretch/>
        </p:blipFill>
        <p:spPr bwMode="auto">
          <a:xfrm>
            <a:off x="477655" y="2850797"/>
            <a:ext cx="1428854" cy="27423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A325371-A9AC-4A19-A0E0-233FD2FEF1EA}"/>
              </a:ext>
            </a:extLst>
          </p:cNvPr>
          <p:cNvGrpSpPr/>
          <p:nvPr/>
        </p:nvGrpSpPr>
        <p:grpSpPr>
          <a:xfrm>
            <a:off x="3620253" y="3300521"/>
            <a:ext cx="1706677" cy="805429"/>
            <a:chOff x="3620253" y="3300521"/>
            <a:chExt cx="1706677" cy="805429"/>
          </a:xfrm>
        </p:grpSpPr>
        <p:pic>
          <p:nvPicPr>
            <p:cNvPr id="48" name="Picture 47">
              <a:extLst>
                <a:ext uri="{FF2B5EF4-FFF2-40B4-BE49-F238E27FC236}">
                  <a16:creationId xmlns:a16="http://schemas.microsoft.com/office/drawing/2014/main" id="{DF37C29C-C9DD-4B71-ADC9-F16548A420B9}"/>
                </a:ext>
              </a:extLst>
            </p:cNvPr>
            <p:cNvPicPr>
              <a:picLocks noChangeAspect="1"/>
            </p:cNvPicPr>
            <p:nvPr/>
          </p:nvPicPr>
          <p:blipFill rotWithShape="1">
            <a:blip r:embed="rId10"/>
            <a:srcRect t="33544" r="6446" b="21850"/>
            <a:stretch/>
          </p:blipFill>
          <p:spPr>
            <a:xfrm>
              <a:off x="3620253" y="3300521"/>
              <a:ext cx="1706677" cy="610303"/>
            </a:xfrm>
            <a:prstGeom prst="rect">
              <a:avLst/>
            </a:prstGeom>
          </p:spPr>
        </p:pic>
        <p:sp>
          <p:nvSpPr>
            <p:cNvPr id="49" name="TextBox 48">
              <a:extLst>
                <a:ext uri="{FF2B5EF4-FFF2-40B4-BE49-F238E27FC236}">
                  <a16:creationId xmlns:a16="http://schemas.microsoft.com/office/drawing/2014/main" id="{04B8184C-F5E4-49A9-B10F-96990E95E899}"/>
                </a:ext>
              </a:extLst>
            </p:cNvPr>
            <p:cNvSpPr txBox="1"/>
            <p:nvPr/>
          </p:nvSpPr>
          <p:spPr>
            <a:xfrm>
              <a:off x="3837016" y="3890506"/>
              <a:ext cx="1329733" cy="215444"/>
            </a:xfrm>
            <a:prstGeom prst="rect">
              <a:avLst/>
            </a:prstGeom>
            <a:solidFill>
              <a:srgbClr val="003738"/>
            </a:solidFill>
          </p:spPr>
          <p:txBody>
            <a:bodyPr wrap="square" rtlCol="0" anchor="ctr">
              <a:spAutoFit/>
            </a:bodyPr>
            <a:lstStyle/>
            <a:p>
              <a:pPr marL="0" marR="0" lvl="0" indent="0" algn="ctr" defTabSz="121902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Arial" panose="020B0604020202020204"/>
                  <a:ea typeface="+mn-ea"/>
                  <a:cs typeface="+mn-cs"/>
                </a:rPr>
                <a:t>HPE Apollo 4200/4510</a:t>
              </a:r>
            </a:p>
          </p:txBody>
        </p:sp>
      </p:grpSp>
      <p:sp>
        <p:nvSpPr>
          <p:cNvPr id="50" name="TextBox 49">
            <a:extLst>
              <a:ext uri="{FF2B5EF4-FFF2-40B4-BE49-F238E27FC236}">
                <a16:creationId xmlns:a16="http://schemas.microsoft.com/office/drawing/2014/main" id="{A1EEDBCD-D462-421C-8B7D-FCC44A974ABF}"/>
              </a:ext>
            </a:extLst>
          </p:cNvPr>
          <p:cNvSpPr txBox="1"/>
          <p:nvPr/>
        </p:nvSpPr>
        <p:spPr>
          <a:xfrm>
            <a:off x="3939511" y="3880836"/>
            <a:ext cx="1175084" cy="215444"/>
          </a:xfrm>
          <a:prstGeom prst="rect">
            <a:avLst/>
          </a:prstGeom>
          <a:solidFill>
            <a:srgbClr val="003738"/>
          </a:solidFill>
        </p:spPr>
        <p:txBody>
          <a:bodyPr wrap="square" rtlCol="0" anchor="ctr">
            <a:sp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Tahoma"/>
                <a:ea typeface="+mn-ea"/>
                <a:cs typeface="+mn-cs"/>
              </a:rPr>
              <a:t>HPE Nimble</a:t>
            </a:r>
          </a:p>
        </p:txBody>
      </p:sp>
      <p:pic>
        <p:nvPicPr>
          <p:cNvPr id="51" name="Picture 2" descr="HPE Nimble Storage Secondary Flash Arrays Center facing">
            <a:extLst>
              <a:ext uri="{FF2B5EF4-FFF2-40B4-BE49-F238E27FC236}">
                <a16:creationId xmlns:a16="http://schemas.microsoft.com/office/drawing/2014/main" id="{3A6E68D6-2884-4099-BC69-F84D179DA74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2232" b="17913"/>
          <a:stretch/>
        </p:blipFill>
        <p:spPr bwMode="auto">
          <a:xfrm>
            <a:off x="3635073" y="3257868"/>
            <a:ext cx="1751772" cy="655012"/>
          </a:xfrm>
          <a:prstGeom prst="rect">
            <a:avLst/>
          </a:prstGeom>
          <a:noFill/>
          <a:extLst>
            <a:ext uri="{909E8E84-426E-40DD-AFC4-6F175D3DCCD1}">
              <a14:hiddenFill xmlns:a14="http://schemas.microsoft.com/office/drawing/2010/main">
                <a:solidFill>
                  <a:srgbClr val="FFFFFF"/>
                </a:solidFill>
              </a14:hiddenFill>
            </a:ext>
          </a:extLst>
        </p:spPr>
      </p:pic>
      <p:sp>
        <p:nvSpPr>
          <p:cNvPr id="52" name="Title 2">
            <a:extLst>
              <a:ext uri="{FF2B5EF4-FFF2-40B4-BE49-F238E27FC236}">
                <a16:creationId xmlns:a16="http://schemas.microsoft.com/office/drawing/2014/main" id="{C1CDDB10-3CF4-4586-A3B8-4ACC3BB78930}"/>
              </a:ext>
            </a:extLst>
          </p:cNvPr>
          <p:cNvSpPr txBox="1">
            <a:spLocks/>
          </p:cNvSpPr>
          <p:nvPr/>
        </p:nvSpPr>
        <p:spPr>
          <a:xfrm>
            <a:off x="389436" y="171451"/>
            <a:ext cx="8363938" cy="369332"/>
          </a:xfrm>
          <a:prstGeom prst="rect">
            <a:avLst/>
          </a:prstGeom>
        </p:spPr>
        <p:txBody>
          <a:bodyPr anchor="ct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sz="2400" dirty="0"/>
              <a:t>Veeam &amp; HPE Cloud Volumes Backup</a:t>
            </a:r>
          </a:p>
        </p:txBody>
      </p:sp>
    </p:spTree>
    <p:extLst>
      <p:ext uri="{BB962C8B-B14F-4D97-AF65-F5344CB8AC3E}">
        <p14:creationId xmlns:p14="http://schemas.microsoft.com/office/powerpoint/2010/main" val="3921081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fade">
                                      <p:cBhvr>
                                        <p:cTn id="1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2B0D0BD8-438E-4607-94E7-3BA15D23F610}"/>
              </a:ext>
            </a:extLst>
          </p:cNvPr>
          <p:cNvSpPr/>
          <p:nvPr/>
        </p:nvSpPr>
        <p:spPr bwMode="ltGray">
          <a:xfrm>
            <a:off x="665651" y="1307069"/>
            <a:ext cx="1424853" cy="617399"/>
          </a:xfrm>
          <a:prstGeom prst="rect">
            <a:avLst/>
          </a:prstGeom>
          <a:noFill/>
          <a:ln w="28575">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bg1"/>
                </a:solidFill>
                <a:effectLst/>
                <a:uLnTx/>
                <a:uFillTx/>
                <a:latin typeface="Arial"/>
                <a:ea typeface="+mn-ea"/>
                <a:cs typeface="+mn-cs"/>
              </a:rPr>
              <a:t>Application Data</a:t>
            </a:r>
          </a:p>
        </p:txBody>
      </p:sp>
      <p:grpSp>
        <p:nvGrpSpPr>
          <p:cNvPr id="4" name="Group 23">
            <a:extLst>
              <a:ext uri="{FF2B5EF4-FFF2-40B4-BE49-F238E27FC236}">
                <a16:creationId xmlns:a16="http://schemas.microsoft.com/office/drawing/2014/main" id="{B17B865D-3974-42CB-AA1F-2A1F76BE0D7C}"/>
              </a:ext>
            </a:extLst>
          </p:cNvPr>
          <p:cNvGrpSpPr/>
          <p:nvPr/>
        </p:nvGrpSpPr>
        <p:grpSpPr>
          <a:xfrm>
            <a:off x="468313" y="1053098"/>
            <a:ext cx="2353417" cy="3319566"/>
            <a:chOff x="435110" y="2108441"/>
            <a:chExt cx="2917122" cy="3319566"/>
          </a:xfrm>
        </p:grpSpPr>
        <p:cxnSp>
          <p:nvCxnSpPr>
            <p:cNvPr id="34" name="Elbow Connector 11">
              <a:extLst>
                <a:ext uri="{FF2B5EF4-FFF2-40B4-BE49-F238E27FC236}">
                  <a16:creationId xmlns:a16="http://schemas.microsoft.com/office/drawing/2014/main" id="{5930CE29-0258-4285-B9E6-9DB7B5019B08}"/>
                </a:ext>
              </a:extLst>
            </p:cNvPr>
            <p:cNvCxnSpPr/>
            <p:nvPr/>
          </p:nvCxnSpPr>
          <p:spPr>
            <a:xfrm flipH="1">
              <a:off x="2128321" y="2671109"/>
              <a:ext cx="344027" cy="1732619"/>
            </a:xfrm>
            <a:prstGeom prst="bentConnector3">
              <a:avLst>
                <a:gd name="adj1" fmla="val -61605"/>
              </a:avLst>
            </a:prstGeom>
            <a:ln w="28575">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 22">
              <a:extLst>
                <a:ext uri="{FF2B5EF4-FFF2-40B4-BE49-F238E27FC236}">
                  <a16:creationId xmlns:a16="http://schemas.microsoft.com/office/drawing/2014/main" id="{ACEC8C40-76F5-48C1-B26C-D9A5167C962F}"/>
                </a:ext>
              </a:extLst>
            </p:cNvPr>
            <p:cNvGrpSpPr/>
            <p:nvPr/>
          </p:nvGrpSpPr>
          <p:grpSpPr>
            <a:xfrm>
              <a:off x="435110" y="2108441"/>
              <a:ext cx="2917122" cy="3319566"/>
              <a:chOff x="435110" y="2108441"/>
              <a:chExt cx="2917122" cy="3319566"/>
            </a:xfrm>
          </p:grpSpPr>
          <p:sp>
            <p:nvSpPr>
              <p:cNvPr id="36" name="Rectangle 8">
                <a:extLst>
                  <a:ext uri="{FF2B5EF4-FFF2-40B4-BE49-F238E27FC236}">
                    <a16:creationId xmlns:a16="http://schemas.microsoft.com/office/drawing/2014/main" id="{98E86E28-8351-4DCF-B173-D64391F57946}"/>
                  </a:ext>
                </a:extLst>
              </p:cNvPr>
              <p:cNvSpPr/>
              <p:nvPr/>
            </p:nvSpPr>
            <p:spPr bwMode="ltGray">
              <a:xfrm>
                <a:off x="679713" y="3736862"/>
                <a:ext cx="1766143" cy="336763"/>
              </a:xfrm>
              <a:prstGeom prst="rect">
                <a:avLst/>
              </a:prstGeom>
              <a:solidFill>
                <a:schemeClr val="bg1"/>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Hypervisor</a:t>
                </a:r>
              </a:p>
            </p:txBody>
          </p:sp>
          <p:grpSp>
            <p:nvGrpSpPr>
              <p:cNvPr id="37" name="Group 11">
                <a:extLst>
                  <a:ext uri="{FF2B5EF4-FFF2-40B4-BE49-F238E27FC236}">
                    <a16:creationId xmlns:a16="http://schemas.microsoft.com/office/drawing/2014/main" id="{D0083114-ABCC-4A82-B95C-60B651973367}"/>
                  </a:ext>
                </a:extLst>
              </p:cNvPr>
              <p:cNvGrpSpPr/>
              <p:nvPr/>
            </p:nvGrpSpPr>
            <p:grpSpPr>
              <a:xfrm>
                <a:off x="940663" y="4200268"/>
                <a:ext cx="423363" cy="406924"/>
                <a:chOff x="1724227" y="4952999"/>
                <a:chExt cx="552450" cy="552451"/>
              </a:xfrm>
            </p:grpSpPr>
            <p:sp>
              <p:nvSpPr>
                <p:cNvPr id="46" name="Rectangle 12">
                  <a:extLst>
                    <a:ext uri="{FF2B5EF4-FFF2-40B4-BE49-F238E27FC236}">
                      <a16:creationId xmlns:a16="http://schemas.microsoft.com/office/drawing/2014/main" id="{A6989FD8-1D9E-4FD4-AF1B-18483E1F2154}"/>
                    </a:ext>
                  </a:extLst>
                </p:cNvPr>
                <p:cNvSpPr/>
                <p:nvPr/>
              </p:nvSpPr>
              <p:spPr bwMode="ltGray">
                <a:xfrm>
                  <a:off x="1752600" y="4953000"/>
                  <a:ext cx="495300" cy="55245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a:ea typeface="+mn-ea"/>
                    <a:cs typeface="+mn-cs"/>
                  </a:endParaRPr>
                </a:p>
              </p:txBody>
            </p:sp>
            <p:grpSp>
              <p:nvGrpSpPr>
                <p:cNvPr id="47" name="Group 13">
                  <a:extLst>
                    <a:ext uri="{FF2B5EF4-FFF2-40B4-BE49-F238E27FC236}">
                      <a16:creationId xmlns:a16="http://schemas.microsoft.com/office/drawing/2014/main" id="{B6EB8E99-3A71-4D1F-963F-D8257568E22C}"/>
                    </a:ext>
                  </a:extLst>
                </p:cNvPr>
                <p:cNvGrpSpPr>
                  <a:grpSpLocks noChangeAspect="1"/>
                </p:cNvGrpSpPr>
                <p:nvPr/>
              </p:nvGrpSpPr>
              <p:grpSpPr>
                <a:xfrm>
                  <a:off x="1724227" y="4952999"/>
                  <a:ext cx="552450" cy="552451"/>
                  <a:chOff x="5773738" y="-550863"/>
                  <a:chExt cx="550862" cy="550863"/>
                </a:xfrm>
              </p:grpSpPr>
              <p:sp>
                <p:nvSpPr>
                  <p:cNvPr id="48" name="Freeform 112">
                    <a:extLst>
                      <a:ext uri="{FF2B5EF4-FFF2-40B4-BE49-F238E27FC236}">
                        <a16:creationId xmlns:a16="http://schemas.microsoft.com/office/drawing/2014/main" id="{54CF5CAE-469A-4B69-A66B-74586885872A}"/>
                      </a:ext>
                    </a:extLst>
                  </p:cNvPr>
                  <p:cNvSpPr>
                    <a:spLocks noEditPoints="1"/>
                  </p:cNvSpPr>
                  <p:nvPr/>
                </p:nvSpPr>
                <p:spPr bwMode="auto">
                  <a:xfrm>
                    <a:off x="5972175" y="-352425"/>
                    <a:ext cx="153987" cy="153988"/>
                  </a:xfrm>
                  <a:custGeom>
                    <a:avLst/>
                    <a:gdLst>
                      <a:gd name="T0" fmla="*/ 97 w 97"/>
                      <a:gd name="T1" fmla="*/ 97 h 97"/>
                      <a:gd name="T2" fmla="*/ 0 w 97"/>
                      <a:gd name="T3" fmla="*/ 97 h 97"/>
                      <a:gd name="T4" fmla="*/ 0 w 97"/>
                      <a:gd name="T5" fmla="*/ 0 h 97"/>
                      <a:gd name="T6" fmla="*/ 97 w 97"/>
                      <a:gd name="T7" fmla="*/ 0 h 97"/>
                      <a:gd name="T8" fmla="*/ 97 w 97"/>
                      <a:gd name="T9" fmla="*/ 97 h 97"/>
                      <a:gd name="T10" fmla="*/ 20 w 97"/>
                      <a:gd name="T11" fmla="*/ 77 h 97"/>
                      <a:gd name="T12" fmla="*/ 77 w 97"/>
                      <a:gd name="T13" fmla="*/ 77 h 97"/>
                      <a:gd name="T14" fmla="*/ 77 w 97"/>
                      <a:gd name="T15" fmla="*/ 20 h 97"/>
                      <a:gd name="T16" fmla="*/ 20 w 97"/>
                      <a:gd name="T17" fmla="*/ 20 h 97"/>
                      <a:gd name="T18" fmla="*/ 20 w 97"/>
                      <a:gd name="T19" fmla="*/ 7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 h="97">
                        <a:moveTo>
                          <a:pt x="97" y="97"/>
                        </a:moveTo>
                        <a:lnTo>
                          <a:pt x="0" y="97"/>
                        </a:lnTo>
                        <a:lnTo>
                          <a:pt x="0" y="0"/>
                        </a:lnTo>
                        <a:lnTo>
                          <a:pt x="97" y="0"/>
                        </a:lnTo>
                        <a:lnTo>
                          <a:pt x="97" y="97"/>
                        </a:lnTo>
                        <a:close/>
                        <a:moveTo>
                          <a:pt x="20" y="77"/>
                        </a:moveTo>
                        <a:lnTo>
                          <a:pt x="77" y="77"/>
                        </a:lnTo>
                        <a:lnTo>
                          <a:pt x="77" y="20"/>
                        </a:lnTo>
                        <a:lnTo>
                          <a:pt x="20" y="20"/>
                        </a:lnTo>
                        <a:lnTo>
                          <a:pt x="20" y="77"/>
                        </a:lnTo>
                        <a:close/>
                      </a:path>
                    </a:pathLst>
                  </a:custGeom>
                  <a:solidFill>
                    <a:srgbClr val="00B388"/>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a:ea typeface="+mn-ea"/>
                      <a:cs typeface="+mn-cs"/>
                    </a:endParaRPr>
                  </a:p>
                </p:txBody>
              </p:sp>
              <p:sp>
                <p:nvSpPr>
                  <p:cNvPr id="49" name="Freeform 113">
                    <a:extLst>
                      <a:ext uri="{FF2B5EF4-FFF2-40B4-BE49-F238E27FC236}">
                        <a16:creationId xmlns:a16="http://schemas.microsoft.com/office/drawing/2014/main" id="{A9DD8358-B79E-4050-9876-B41F9BCE7132}"/>
                      </a:ext>
                    </a:extLst>
                  </p:cNvPr>
                  <p:cNvSpPr>
                    <a:spLocks noEditPoints="1"/>
                  </p:cNvSpPr>
                  <p:nvPr/>
                </p:nvSpPr>
                <p:spPr bwMode="auto">
                  <a:xfrm>
                    <a:off x="5773738" y="-550863"/>
                    <a:ext cx="550862" cy="550863"/>
                  </a:xfrm>
                  <a:custGeom>
                    <a:avLst/>
                    <a:gdLst>
                      <a:gd name="T0" fmla="*/ 280 w 347"/>
                      <a:gd name="T1" fmla="*/ 280 h 347"/>
                      <a:gd name="T2" fmla="*/ 67 w 347"/>
                      <a:gd name="T3" fmla="*/ 280 h 347"/>
                      <a:gd name="T4" fmla="*/ 67 w 347"/>
                      <a:gd name="T5" fmla="*/ 67 h 347"/>
                      <a:gd name="T6" fmla="*/ 280 w 347"/>
                      <a:gd name="T7" fmla="*/ 67 h 347"/>
                      <a:gd name="T8" fmla="*/ 280 w 347"/>
                      <a:gd name="T9" fmla="*/ 280 h 347"/>
                      <a:gd name="T10" fmla="*/ 87 w 347"/>
                      <a:gd name="T11" fmla="*/ 260 h 347"/>
                      <a:gd name="T12" fmla="*/ 260 w 347"/>
                      <a:gd name="T13" fmla="*/ 260 h 347"/>
                      <a:gd name="T14" fmla="*/ 260 w 347"/>
                      <a:gd name="T15" fmla="*/ 87 h 347"/>
                      <a:gd name="T16" fmla="*/ 87 w 347"/>
                      <a:gd name="T17" fmla="*/ 87 h 347"/>
                      <a:gd name="T18" fmla="*/ 87 w 347"/>
                      <a:gd name="T19" fmla="*/ 260 h 347"/>
                      <a:gd name="T20" fmla="*/ 347 w 347"/>
                      <a:gd name="T21" fmla="*/ 347 h 347"/>
                      <a:gd name="T22" fmla="*/ 0 w 347"/>
                      <a:gd name="T23" fmla="*/ 347 h 347"/>
                      <a:gd name="T24" fmla="*/ 0 w 347"/>
                      <a:gd name="T25" fmla="*/ 0 h 347"/>
                      <a:gd name="T26" fmla="*/ 347 w 347"/>
                      <a:gd name="T27" fmla="*/ 0 h 347"/>
                      <a:gd name="T28" fmla="*/ 347 w 347"/>
                      <a:gd name="T29" fmla="*/ 347 h 347"/>
                      <a:gd name="T30" fmla="*/ 19 w 347"/>
                      <a:gd name="T31" fmla="*/ 328 h 347"/>
                      <a:gd name="T32" fmla="*/ 328 w 347"/>
                      <a:gd name="T33" fmla="*/ 328 h 347"/>
                      <a:gd name="T34" fmla="*/ 328 w 347"/>
                      <a:gd name="T35" fmla="*/ 19 h 347"/>
                      <a:gd name="T36" fmla="*/ 19 w 347"/>
                      <a:gd name="T37" fmla="*/ 19 h 347"/>
                      <a:gd name="T38" fmla="*/ 19 w 347"/>
                      <a:gd name="T39" fmla="*/ 328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7" h="347">
                        <a:moveTo>
                          <a:pt x="280" y="280"/>
                        </a:moveTo>
                        <a:lnTo>
                          <a:pt x="67" y="280"/>
                        </a:lnTo>
                        <a:lnTo>
                          <a:pt x="67" y="67"/>
                        </a:lnTo>
                        <a:lnTo>
                          <a:pt x="280" y="67"/>
                        </a:lnTo>
                        <a:lnTo>
                          <a:pt x="280" y="280"/>
                        </a:lnTo>
                        <a:close/>
                        <a:moveTo>
                          <a:pt x="87" y="260"/>
                        </a:moveTo>
                        <a:lnTo>
                          <a:pt x="260" y="260"/>
                        </a:lnTo>
                        <a:lnTo>
                          <a:pt x="260" y="87"/>
                        </a:lnTo>
                        <a:lnTo>
                          <a:pt x="87" y="87"/>
                        </a:lnTo>
                        <a:lnTo>
                          <a:pt x="87" y="260"/>
                        </a:lnTo>
                        <a:close/>
                        <a:moveTo>
                          <a:pt x="347" y="347"/>
                        </a:moveTo>
                        <a:lnTo>
                          <a:pt x="0" y="347"/>
                        </a:lnTo>
                        <a:lnTo>
                          <a:pt x="0" y="0"/>
                        </a:lnTo>
                        <a:lnTo>
                          <a:pt x="347" y="0"/>
                        </a:lnTo>
                        <a:lnTo>
                          <a:pt x="347" y="347"/>
                        </a:lnTo>
                        <a:close/>
                        <a:moveTo>
                          <a:pt x="19" y="328"/>
                        </a:moveTo>
                        <a:lnTo>
                          <a:pt x="328" y="328"/>
                        </a:lnTo>
                        <a:lnTo>
                          <a:pt x="328" y="19"/>
                        </a:lnTo>
                        <a:lnTo>
                          <a:pt x="19" y="19"/>
                        </a:lnTo>
                        <a:lnTo>
                          <a:pt x="19" y="328"/>
                        </a:lnTo>
                        <a:close/>
                      </a:path>
                    </a:pathLst>
                  </a:custGeom>
                  <a:solidFill>
                    <a:srgbClr val="000000"/>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a:ea typeface="+mn-ea"/>
                      <a:cs typeface="+mn-cs"/>
                    </a:endParaRPr>
                  </a:p>
                </p:txBody>
              </p:sp>
            </p:grpSp>
          </p:grpSp>
          <p:sp>
            <p:nvSpPr>
              <p:cNvPr id="38" name="Rectangle 27">
                <a:extLst>
                  <a:ext uri="{FF2B5EF4-FFF2-40B4-BE49-F238E27FC236}">
                    <a16:creationId xmlns:a16="http://schemas.microsoft.com/office/drawing/2014/main" id="{1AC9DB5F-8EDD-4CE4-97B3-371979E450CE}"/>
                  </a:ext>
                </a:extLst>
              </p:cNvPr>
              <p:cNvSpPr/>
              <p:nvPr/>
            </p:nvSpPr>
            <p:spPr bwMode="ltGray">
              <a:xfrm>
                <a:off x="679711" y="3204318"/>
                <a:ext cx="423875" cy="336763"/>
              </a:xfrm>
              <a:prstGeom prst="rect">
                <a:avLst/>
              </a:prstGeom>
              <a:solidFill>
                <a:schemeClr val="bg1"/>
              </a:solidFill>
              <a:ln w="28575">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VM</a:t>
                </a:r>
              </a:p>
            </p:txBody>
          </p:sp>
          <p:sp>
            <p:nvSpPr>
              <p:cNvPr id="39" name="Rectangle 28">
                <a:extLst>
                  <a:ext uri="{FF2B5EF4-FFF2-40B4-BE49-F238E27FC236}">
                    <a16:creationId xmlns:a16="http://schemas.microsoft.com/office/drawing/2014/main" id="{969BF514-0D72-4968-9502-9F5137AC5DA1}"/>
                  </a:ext>
                </a:extLst>
              </p:cNvPr>
              <p:cNvSpPr/>
              <p:nvPr/>
            </p:nvSpPr>
            <p:spPr bwMode="ltGray">
              <a:xfrm>
                <a:off x="2021979" y="3204318"/>
                <a:ext cx="423875" cy="336763"/>
              </a:xfrm>
              <a:prstGeom prst="rect">
                <a:avLst/>
              </a:prstGeom>
              <a:solidFill>
                <a:schemeClr val="bg1"/>
              </a:solidFill>
              <a:ln w="28575">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VM</a:t>
                </a:r>
              </a:p>
            </p:txBody>
          </p:sp>
          <p:sp>
            <p:nvSpPr>
              <p:cNvPr id="40" name="Rectangle 29">
                <a:extLst>
                  <a:ext uri="{FF2B5EF4-FFF2-40B4-BE49-F238E27FC236}">
                    <a16:creationId xmlns:a16="http://schemas.microsoft.com/office/drawing/2014/main" id="{E8F8EC9C-764D-4E0A-854B-E89586A8CE1F}"/>
                  </a:ext>
                </a:extLst>
              </p:cNvPr>
              <p:cNvSpPr/>
              <p:nvPr/>
            </p:nvSpPr>
            <p:spPr bwMode="ltGray">
              <a:xfrm>
                <a:off x="1343167" y="3204318"/>
                <a:ext cx="423875" cy="336763"/>
              </a:xfrm>
              <a:prstGeom prst="rect">
                <a:avLst/>
              </a:prstGeom>
              <a:solidFill>
                <a:schemeClr val="bg1"/>
              </a:solidFill>
              <a:ln w="28575">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VM</a:t>
                </a:r>
              </a:p>
            </p:txBody>
          </p:sp>
          <p:sp>
            <p:nvSpPr>
              <p:cNvPr id="41" name="Rectangle 70">
                <a:extLst>
                  <a:ext uri="{FF2B5EF4-FFF2-40B4-BE49-F238E27FC236}">
                    <a16:creationId xmlns:a16="http://schemas.microsoft.com/office/drawing/2014/main" id="{C7E5450F-741F-4EDC-B694-5639247DA381}"/>
                  </a:ext>
                </a:extLst>
              </p:cNvPr>
              <p:cNvSpPr/>
              <p:nvPr/>
            </p:nvSpPr>
            <p:spPr>
              <a:xfrm>
                <a:off x="435110" y="4712426"/>
                <a:ext cx="2275923" cy="71558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880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latin typeface="Arial"/>
                    <a:ea typeface="+mn-ea"/>
                    <a:cs typeface="+mn-cs"/>
                  </a:rPr>
                  <a:t>HPE Primera/3PAR </a:t>
                </a:r>
              </a:p>
              <a:p>
                <a:pPr marL="0" marR="0" lvl="0" indent="0" algn="ctr" defTabSz="121880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latin typeface="Arial"/>
                    <a:ea typeface="+mn-ea"/>
                    <a:cs typeface="+mn-cs"/>
                  </a:rPr>
                  <a:t>or </a:t>
                </a:r>
              </a:p>
              <a:p>
                <a:pPr marL="0" marR="0" lvl="0" indent="0" algn="ctr" defTabSz="121880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latin typeface="Arial"/>
                    <a:ea typeface="+mn-ea"/>
                    <a:cs typeface="+mn-cs"/>
                  </a:rPr>
                  <a:t>HPE Nimble</a:t>
                </a:r>
              </a:p>
              <a:p>
                <a:pPr marL="0" marR="0" lvl="0" indent="0" algn="ctr" defTabSz="121880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latin typeface="Arial"/>
                    <a:ea typeface="+mn-ea"/>
                    <a:cs typeface="+mn-cs"/>
                  </a:rPr>
                  <a:t>or</a:t>
                </a:r>
              </a:p>
              <a:p>
                <a:pPr marL="0" marR="0" lvl="0" indent="0" algn="ctr" defTabSz="121880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latin typeface="Arial"/>
                    <a:ea typeface="+mn-ea"/>
                    <a:cs typeface="+mn-cs"/>
                  </a:rPr>
                  <a:t>HPE HCI</a:t>
                </a:r>
              </a:p>
            </p:txBody>
          </p:sp>
          <p:sp>
            <p:nvSpPr>
              <p:cNvPr id="42" name="Rectangle 17">
                <a:extLst>
                  <a:ext uri="{FF2B5EF4-FFF2-40B4-BE49-F238E27FC236}">
                    <a16:creationId xmlns:a16="http://schemas.microsoft.com/office/drawing/2014/main" id="{960CFB99-DE7A-4A8C-8471-3BE04B14BA08}"/>
                  </a:ext>
                </a:extLst>
              </p:cNvPr>
              <p:cNvSpPr/>
              <p:nvPr/>
            </p:nvSpPr>
            <p:spPr bwMode="ltGray">
              <a:xfrm>
                <a:off x="1459013" y="4215338"/>
                <a:ext cx="664360" cy="377665"/>
              </a:xfrm>
              <a:prstGeom prst="rect">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Arial"/>
                    <a:ea typeface="+mn-ea"/>
                    <a:cs typeface="+mn-cs"/>
                  </a:rPr>
                  <a:t>Snapshot</a:t>
                </a:r>
              </a:p>
            </p:txBody>
          </p:sp>
          <p:grpSp>
            <p:nvGrpSpPr>
              <p:cNvPr id="43" name="Group 4">
                <a:extLst>
                  <a:ext uri="{FF2B5EF4-FFF2-40B4-BE49-F238E27FC236}">
                    <a16:creationId xmlns:a16="http://schemas.microsoft.com/office/drawing/2014/main" id="{CA67D5FB-2F61-4697-886F-48B075F6FB89}"/>
                  </a:ext>
                </a:extLst>
              </p:cNvPr>
              <p:cNvGrpSpPr/>
              <p:nvPr/>
            </p:nvGrpSpPr>
            <p:grpSpPr>
              <a:xfrm>
                <a:off x="679712" y="2108441"/>
                <a:ext cx="2672520" cy="1454801"/>
                <a:chOff x="679712" y="2108441"/>
                <a:chExt cx="2672520" cy="1454801"/>
              </a:xfrm>
            </p:grpSpPr>
            <p:cxnSp>
              <p:nvCxnSpPr>
                <p:cNvPr id="44" name="Straight Arrow Connector 37">
                  <a:extLst>
                    <a:ext uri="{FF2B5EF4-FFF2-40B4-BE49-F238E27FC236}">
                      <a16:creationId xmlns:a16="http://schemas.microsoft.com/office/drawing/2014/main" id="{5D5434C3-F006-4D3B-8E1F-136140A707C9}"/>
                    </a:ext>
                  </a:extLst>
                </p:cNvPr>
                <p:cNvCxnSpPr>
                  <a:cxnSpLocks/>
                </p:cNvCxnSpPr>
                <p:nvPr/>
              </p:nvCxnSpPr>
              <p:spPr>
                <a:xfrm>
                  <a:off x="2691156" y="3563242"/>
                  <a:ext cx="661076"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9">
                  <a:extLst>
                    <a:ext uri="{FF2B5EF4-FFF2-40B4-BE49-F238E27FC236}">
                      <a16:creationId xmlns:a16="http://schemas.microsoft.com/office/drawing/2014/main" id="{3E10A0FA-C847-4A37-A895-F3E81A2AC811}"/>
                    </a:ext>
                  </a:extLst>
                </p:cNvPr>
                <p:cNvSpPr txBox="1"/>
                <p:nvPr/>
              </p:nvSpPr>
              <p:spPr>
                <a:xfrm>
                  <a:off x="679712" y="2108441"/>
                  <a:ext cx="1766143" cy="245991"/>
                </a:xfrm>
                <a:prstGeom prst="rect">
                  <a:avLst/>
                </a:prstGeom>
                <a:noFill/>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Arial"/>
                      <a:ea typeface="+mn-ea"/>
                      <a:cs typeface="+mn-cs"/>
                    </a:rPr>
                    <a:t>On-premises</a:t>
                  </a:r>
                </a:p>
              </p:txBody>
            </p:sp>
          </p:grpSp>
        </p:grpSp>
      </p:grpSp>
      <p:grpSp>
        <p:nvGrpSpPr>
          <p:cNvPr id="5" name="Group 20">
            <a:extLst>
              <a:ext uri="{FF2B5EF4-FFF2-40B4-BE49-F238E27FC236}">
                <a16:creationId xmlns:a16="http://schemas.microsoft.com/office/drawing/2014/main" id="{F0257BC6-59A6-4260-9BDB-DCBA391CC8BE}"/>
              </a:ext>
            </a:extLst>
          </p:cNvPr>
          <p:cNvGrpSpPr/>
          <p:nvPr/>
        </p:nvGrpSpPr>
        <p:grpSpPr>
          <a:xfrm>
            <a:off x="2941710" y="2228167"/>
            <a:ext cx="1531676" cy="620808"/>
            <a:chOff x="3500948" y="3283511"/>
            <a:chExt cx="1898553" cy="620808"/>
          </a:xfrm>
        </p:grpSpPr>
        <p:sp>
          <p:nvSpPr>
            <p:cNvPr id="32" name="Rectangle 73">
              <a:extLst>
                <a:ext uri="{FF2B5EF4-FFF2-40B4-BE49-F238E27FC236}">
                  <a16:creationId xmlns:a16="http://schemas.microsoft.com/office/drawing/2014/main" id="{07C1E4E3-F2D6-43A9-95C7-CF28B25066CB}"/>
                </a:ext>
              </a:extLst>
            </p:cNvPr>
            <p:cNvSpPr/>
            <p:nvPr/>
          </p:nvSpPr>
          <p:spPr bwMode="ltGray">
            <a:xfrm>
              <a:off x="3500948" y="3283511"/>
              <a:ext cx="1898553" cy="620808"/>
            </a:xfrm>
            <a:prstGeom prst="rect">
              <a:avLst/>
            </a:prstGeom>
            <a:noFill/>
            <a:ln w="28575">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Arial"/>
                <a:ea typeface="+mn-ea"/>
                <a:cs typeface="+mn-cs"/>
              </a:endParaRPr>
            </a:p>
          </p:txBody>
        </p:sp>
        <p:pic>
          <p:nvPicPr>
            <p:cNvPr id="33" name="Picture 3">
              <a:extLst>
                <a:ext uri="{FF2B5EF4-FFF2-40B4-BE49-F238E27FC236}">
                  <a16:creationId xmlns:a16="http://schemas.microsoft.com/office/drawing/2014/main" id="{3DCF66FF-272F-4F4A-942B-64EA7C3ABEBD}"/>
                </a:ext>
              </a:extLst>
            </p:cNvPr>
            <p:cNvPicPr>
              <a:picLocks noChangeAspect="1"/>
            </p:cNvPicPr>
            <p:nvPr/>
          </p:nvPicPr>
          <p:blipFill>
            <a:blip r:embed="rId2"/>
            <a:stretch>
              <a:fillRect/>
            </a:stretch>
          </p:blipFill>
          <p:spPr>
            <a:xfrm>
              <a:off x="3842848" y="3502803"/>
              <a:ext cx="1128304" cy="206712"/>
            </a:xfrm>
            <a:prstGeom prst="rect">
              <a:avLst/>
            </a:prstGeom>
          </p:spPr>
        </p:pic>
      </p:grpSp>
      <p:grpSp>
        <p:nvGrpSpPr>
          <p:cNvPr id="6" name="Group 21">
            <a:extLst>
              <a:ext uri="{FF2B5EF4-FFF2-40B4-BE49-F238E27FC236}">
                <a16:creationId xmlns:a16="http://schemas.microsoft.com/office/drawing/2014/main" id="{E8F9F0FF-71ED-4E50-8FC0-A38DB2A148AF}"/>
              </a:ext>
            </a:extLst>
          </p:cNvPr>
          <p:cNvGrpSpPr/>
          <p:nvPr/>
        </p:nvGrpSpPr>
        <p:grpSpPr>
          <a:xfrm>
            <a:off x="4388467" y="1047187"/>
            <a:ext cx="4287221" cy="3119999"/>
            <a:chOff x="5294244" y="2102531"/>
            <a:chExt cx="5314122" cy="3119998"/>
          </a:xfrm>
        </p:grpSpPr>
        <p:sp>
          <p:nvSpPr>
            <p:cNvPr id="8" name="Right Bracket 58">
              <a:extLst>
                <a:ext uri="{FF2B5EF4-FFF2-40B4-BE49-F238E27FC236}">
                  <a16:creationId xmlns:a16="http://schemas.microsoft.com/office/drawing/2014/main" id="{C2621115-72A8-4DDA-8760-3DAB24D8C7D6}"/>
                </a:ext>
              </a:extLst>
            </p:cNvPr>
            <p:cNvSpPr/>
            <p:nvPr/>
          </p:nvSpPr>
          <p:spPr>
            <a:xfrm>
              <a:off x="5294244" y="2756450"/>
              <a:ext cx="223078" cy="2466079"/>
            </a:xfrm>
            <a:prstGeom prst="rightBracket">
              <a:avLst/>
            </a:prstGeom>
            <a:ln w="190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a:ea typeface="+mn-ea"/>
                <a:cs typeface="+mn-cs"/>
              </a:endParaRPr>
            </a:p>
          </p:txBody>
        </p:sp>
        <p:cxnSp>
          <p:nvCxnSpPr>
            <p:cNvPr id="9" name="Straight Connector 60">
              <a:extLst>
                <a:ext uri="{FF2B5EF4-FFF2-40B4-BE49-F238E27FC236}">
                  <a16:creationId xmlns:a16="http://schemas.microsoft.com/office/drawing/2014/main" id="{598E73AF-A86F-4395-A735-FE926D94C541}"/>
                </a:ext>
              </a:extLst>
            </p:cNvPr>
            <p:cNvCxnSpPr/>
            <p:nvPr/>
          </p:nvCxnSpPr>
          <p:spPr>
            <a:xfrm>
              <a:off x="5570330" y="3543358"/>
              <a:ext cx="2743200" cy="0"/>
            </a:xfrm>
            <a:prstGeom prst="line">
              <a:avLst/>
            </a:prstGeom>
            <a:ln w="3810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 name="Group 6">
              <a:extLst>
                <a:ext uri="{FF2B5EF4-FFF2-40B4-BE49-F238E27FC236}">
                  <a16:creationId xmlns:a16="http://schemas.microsoft.com/office/drawing/2014/main" id="{DCDB56AE-E1DB-4067-9277-D9B1DD2998C0}"/>
                </a:ext>
              </a:extLst>
            </p:cNvPr>
            <p:cNvGrpSpPr/>
            <p:nvPr/>
          </p:nvGrpSpPr>
          <p:grpSpPr>
            <a:xfrm>
              <a:off x="8517794" y="3215833"/>
              <a:ext cx="2090571" cy="566439"/>
              <a:chOff x="8637064" y="4249499"/>
              <a:chExt cx="2090571" cy="566439"/>
            </a:xfrm>
          </p:grpSpPr>
          <p:sp>
            <p:nvSpPr>
              <p:cNvPr id="29" name="Rectangle 68">
                <a:extLst>
                  <a:ext uri="{FF2B5EF4-FFF2-40B4-BE49-F238E27FC236}">
                    <a16:creationId xmlns:a16="http://schemas.microsoft.com/office/drawing/2014/main" id="{7357A7A3-238E-4ED7-A6F2-5E16460803E5}"/>
                  </a:ext>
                </a:extLst>
              </p:cNvPr>
              <p:cNvSpPr/>
              <p:nvPr/>
            </p:nvSpPr>
            <p:spPr bwMode="ltGray">
              <a:xfrm>
                <a:off x="8637064" y="4249499"/>
                <a:ext cx="2090571" cy="566439"/>
              </a:xfrm>
              <a:prstGeom prst="rect">
                <a:avLst/>
              </a:prstGeom>
              <a:solidFill>
                <a:schemeClr val="bg1"/>
              </a:solidFill>
              <a:ln w="28575">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Arial"/>
                  <a:ea typeface="+mn-ea"/>
                  <a:cs typeface="+mn-cs"/>
                </a:endParaRPr>
              </a:p>
            </p:txBody>
          </p:sp>
          <p:pic>
            <p:nvPicPr>
              <p:cNvPr id="30" name="Picture 80">
                <a:extLst>
                  <a:ext uri="{FF2B5EF4-FFF2-40B4-BE49-F238E27FC236}">
                    <a16:creationId xmlns:a16="http://schemas.microsoft.com/office/drawing/2014/main" id="{88CEFC32-3C4E-45EE-9D4E-D1CAD1D90A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9144" y="4337968"/>
                <a:ext cx="403023" cy="387372"/>
              </a:xfrm>
              <a:prstGeom prst="rect">
                <a:avLst/>
              </a:prstGeom>
            </p:spPr>
          </p:pic>
          <p:sp>
            <p:nvSpPr>
              <p:cNvPr id="31" name="TextBox 83">
                <a:extLst>
                  <a:ext uri="{FF2B5EF4-FFF2-40B4-BE49-F238E27FC236}">
                    <a16:creationId xmlns:a16="http://schemas.microsoft.com/office/drawing/2014/main" id="{43287219-9AD2-4481-B89C-D29D67439B75}"/>
                  </a:ext>
                </a:extLst>
              </p:cNvPr>
              <p:cNvSpPr txBox="1"/>
              <p:nvPr/>
            </p:nvSpPr>
            <p:spPr>
              <a:xfrm>
                <a:off x="9326042" y="4378929"/>
                <a:ext cx="1335332" cy="345467"/>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HPE Nimble </a:t>
                </a:r>
                <a:r>
                  <a:rPr kumimoji="0" lang="en-US" sz="900" b="1" i="0" u="sng" strike="noStrike" kern="1200" cap="none" spc="0" normalizeH="0" baseline="0" noProof="0" dirty="0">
                    <a:ln>
                      <a:noFill/>
                    </a:ln>
                    <a:solidFill>
                      <a:prstClr val="black"/>
                    </a:solidFill>
                    <a:effectLst/>
                    <a:uLnTx/>
                    <a:uFillTx/>
                    <a:latin typeface="Arial"/>
                    <a:ea typeface="+mn-ea"/>
                    <a:cs typeface="+mn-cs"/>
                  </a:rPr>
                  <a:t>or</a:t>
                </a:r>
                <a:r>
                  <a:rPr kumimoji="0" lang="en-US" sz="900" b="1" i="0" u="none" strike="noStrike" kern="1200" cap="none" spc="0" normalizeH="0" baseline="0" noProof="0" dirty="0">
                    <a:ln>
                      <a:noFill/>
                    </a:ln>
                    <a:solidFill>
                      <a:prstClr val="black"/>
                    </a:solidFill>
                    <a:effectLst/>
                    <a:uLnTx/>
                    <a:uFillTx/>
                    <a:latin typeface="Arial"/>
                    <a:ea typeface="+mn-ea"/>
                    <a:cs typeface="+mn-cs"/>
                  </a:rPr>
                  <a: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Arial"/>
                    <a:ea typeface="+mn-ea"/>
                    <a:cs typeface="+mn-cs"/>
                  </a:rPr>
                  <a:t>HPE </a:t>
                </a:r>
                <a:r>
                  <a:rPr kumimoji="0" lang="en-US" sz="900" b="1" i="0" u="none" strike="noStrike" kern="1200" cap="none" spc="0" normalizeH="0" baseline="0" noProof="0" dirty="0" err="1">
                    <a:ln>
                      <a:noFill/>
                    </a:ln>
                    <a:solidFill>
                      <a:prstClr val="black"/>
                    </a:solidFill>
                    <a:effectLst/>
                    <a:uLnTx/>
                    <a:uFillTx/>
                    <a:latin typeface="Arial"/>
                    <a:ea typeface="+mn-ea"/>
                    <a:cs typeface="+mn-cs"/>
                  </a:rPr>
                  <a:t>StoreOnce</a:t>
                </a:r>
                <a:endParaRPr kumimoji="0" lang="en-US" sz="900" b="1"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11" name="Group 5">
              <a:extLst>
                <a:ext uri="{FF2B5EF4-FFF2-40B4-BE49-F238E27FC236}">
                  <a16:creationId xmlns:a16="http://schemas.microsoft.com/office/drawing/2014/main" id="{85A7CDBE-9891-4F61-807F-44138C10A0C5}"/>
                </a:ext>
              </a:extLst>
            </p:cNvPr>
            <p:cNvGrpSpPr/>
            <p:nvPr/>
          </p:nvGrpSpPr>
          <p:grpSpPr>
            <a:xfrm>
              <a:off x="8386296" y="2102531"/>
              <a:ext cx="2083331" cy="1112135"/>
              <a:chOff x="8426055" y="3109697"/>
              <a:chExt cx="2083331" cy="1112135"/>
            </a:xfrm>
          </p:grpSpPr>
          <p:sp>
            <p:nvSpPr>
              <p:cNvPr id="22" name="TextBox 64">
                <a:extLst>
                  <a:ext uri="{FF2B5EF4-FFF2-40B4-BE49-F238E27FC236}">
                    <a16:creationId xmlns:a16="http://schemas.microsoft.com/office/drawing/2014/main" id="{EC6E023E-0A64-4344-8E6B-836A759AAC8B}"/>
                  </a:ext>
                </a:extLst>
              </p:cNvPr>
              <p:cNvSpPr txBox="1"/>
              <p:nvPr/>
            </p:nvSpPr>
            <p:spPr>
              <a:xfrm>
                <a:off x="8449044" y="3109697"/>
                <a:ext cx="391344" cy="180739"/>
              </a:xfrm>
              <a:prstGeom prst="rect">
                <a:avLst/>
              </a:prstGeom>
              <a:noFill/>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Arial"/>
                    <a:ea typeface="+mn-ea"/>
                    <a:cs typeface="+mn-cs"/>
                  </a:rPr>
                  <a:t>Private</a:t>
                </a:r>
              </a:p>
            </p:txBody>
          </p:sp>
          <p:sp>
            <p:nvSpPr>
              <p:cNvPr id="23" name="Freeform 22">
                <a:extLst>
                  <a:ext uri="{FF2B5EF4-FFF2-40B4-BE49-F238E27FC236}">
                    <a16:creationId xmlns:a16="http://schemas.microsoft.com/office/drawing/2014/main" id="{9EFB49B9-8C71-4DBB-9065-DEAE433695E4}"/>
                  </a:ext>
                </a:extLst>
              </p:cNvPr>
              <p:cNvSpPr>
                <a:spLocks noChangeAspect="1" noEditPoints="1"/>
              </p:cNvSpPr>
              <p:nvPr/>
            </p:nvSpPr>
            <p:spPr bwMode="auto">
              <a:xfrm>
                <a:off x="9333945" y="3426160"/>
                <a:ext cx="636223" cy="461721"/>
              </a:xfrm>
              <a:custGeom>
                <a:avLst/>
                <a:gdLst>
                  <a:gd name="T0" fmla="*/ 120 w 144"/>
                  <a:gd name="T1" fmla="*/ 24 h 108"/>
                  <a:gd name="T2" fmla="*/ 92 w 144"/>
                  <a:gd name="T3" fmla="*/ 0 h 108"/>
                  <a:gd name="T4" fmla="*/ 70 w 144"/>
                  <a:gd name="T5" fmla="*/ 0 h 108"/>
                  <a:gd name="T6" fmla="*/ 42 w 144"/>
                  <a:gd name="T7" fmla="*/ 24 h 108"/>
                  <a:gd name="T8" fmla="*/ 30 w 144"/>
                  <a:gd name="T9" fmla="*/ 24 h 108"/>
                  <a:gd name="T10" fmla="*/ 0 w 144"/>
                  <a:gd name="T11" fmla="*/ 54 h 108"/>
                  <a:gd name="T12" fmla="*/ 26 w 144"/>
                  <a:gd name="T13" fmla="*/ 84 h 108"/>
                  <a:gd name="T14" fmla="*/ 54 w 144"/>
                  <a:gd name="T15" fmla="*/ 108 h 108"/>
                  <a:gd name="T16" fmla="*/ 76 w 144"/>
                  <a:gd name="T17" fmla="*/ 108 h 108"/>
                  <a:gd name="T18" fmla="*/ 104 w 144"/>
                  <a:gd name="T19" fmla="*/ 84 h 108"/>
                  <a:gd name="T20" fmla="*/ 114 w 144"/>
                  <a:gd name="T21" fmla="*/ 84 h 108"/>
                  <a:gd name="T22" fmla="*/ 144 w 144"/>
                  <a:gd name="T23" fmla="*/ 54 h 108"/>
                  <a:gd name="T24" fmla="*/ 120 w 144"/>
                  <a:gd name="T25" fmla="*/ 24 h 108"/>
                  <a:gd name="T26" fmla="*/ 114 w 144"/>
                  <a:gd name="T27" fmla="*/ 76 h 108"/>
                  <a:gd name="T28" fmla="*/ 68 w 144"/>
                  <a:gd name="T29" fmla="*/ 76 h 108"/>
                  <a:gd name="T30" fmla="*/ 68 w 144"/>
                  <a:gd name="T31" fmla="*/ 84 h 108"/>
                  <a:gd name="T32" fmla="*/ 96 w 144"/>
                  <a:gd name="T33" fmla="*/ 84 h 108"/>
                  <a:gd name="T34" fmla="*/ 76 w 144"/>
                  <a:gd name="T35" fmla="*/ 100 h 108"/>
                  <a:gd name="T36" fmla="*/ 54 w 144"/>
                  <a:gd name="T37" fmla="*/ 100 h 108"/>
                  <a:gd name="T38" fmla="*/ 34 w 144"/>
                  <a:gd name="T39" fmla="*/ 80 h 108"/>
                  <a:gd name="T40" fmla="*/ 34 w 144"/>
                  <a:gd name="T41" fmla="*/ 76 h 108"/>
                  <a:gd name="T42" fmla="*/ 30 w 144"/>
                  <a:gd name="T43" fmla="*/ 76 h 108"/>
                  <a:gd name="T44" fmla="*/ 8 w 144"/>
                  <a:gd name="T45" fmla="*/ 54 h 108"/>
                  <a:gd name="T46" fmla="*/ 30 w 144"/>
                  <a:gd name="T47" fmla="*/ 32 h 108"/>
                  <a:gd name="T48" fmla="*/ 76 w 144"/>
                  <a:gd name="T49" fmla="*/ 32 h 108"/>
                  <a:gd name="T50" fmla="*/ 76 w 144"/>
                  <a:gd name="T51" fmla="*/ 24 h 108"/>
                  <a:gd name="T52" fmla="*/ 50 w 144"/>
                  <a:gd name="T53" fmla="*/ 24 h 108"/>
                  <a:gd name="T54" fmla="*/ 70 w 144"/>
                  <a:gd name="T55" fmla="*/ 8 h 108"/>
                  <a:gd name="T56" fmla="*/ 92 w 144"/>
                  <a:gd name="T57" fmla="*/ 8 h 108"/>
                  <a:gd name="T58" fmla="*/ 112 w 144"/>
                  <a:gd name="T59" fmla="*/ 28 h 108"/>
                  <a:gd name="T60" fmla="*/ 112 w 144"/>
                  <a:gd name="T61" fmla="*/ 32 h 108"/>
                  <a:gd name="T62" fmla="*/ 116 w 144"/>
                  <a:gd name="T63" fmla="*/ 32 h 108"/>
                  <a:gd name="T64" fmla="*/ 136 w 144"/>
                  <a:gd name="T65" fmla="*/ 54 h 108"/>
                  <a:gd name="T66" fmla="*/ 114 w 144"/>
                  <a:gd name="T67" fmla="*/ 7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108">
                    <a:moveTo>
                      <a:pt x="120" y="24"/>
                    </a:moveTo>
                    <a:cubicBezTo>
                      <a:pt x="118" y="11"/>
                      <a:pt x="106" y="0"/>
                      <a:pt x="92" y="0"/>
                    </a:cubicBezTo>
                    <a:cubicBezTo>
                      <a:pt x="70" y="0"/>
                      <a:pt x="70" y="0"/>
                      <a:pt x="70" y="0"/>
                    </a:cubicBezTo>
                    <a:cubicBezTo>
                      <a:pt x="56" y="0"/>
                      <a:pt x="44" y="10"/>
                      <a:pt x="42" y="24"/>
                    </a:cubicBezTo>
                    <a:cubicBezTo>
                      <a:pt x="30" y="24"/>
                      <a:pt x="30" y="24"/>
                      <a:pt x="30" y="24"/>
                    </a:cubicBezTo>
                    <a:cubicBezTo>
                      <a:pt x="13" y="24"/>
                      <a:pt x="0" y="37"/>
                      <a:pt x="0" y="54"/>
                    </a:cubicBezTo>
                    <a:cubicBezTo>
                      <a:pt x="0" y="69"/>
                      <a:pt x="11" y="82"/>
                      <a:pt x="26" y="84"/>
                    </a:cubicBezTo>
                    <a:cubicBezTo>
                      <a:pt x="28" y="97"/>
                      <a:pt x="40" y="108"/>
                      <a:pt x="54" y="108"/>
                    </a:cubicBezTo>
                    <a:cubicBezTo>
                      <a:pt x="76" y="108"/>
                      <a:pt x="76" y="108"/>
                      <a:pt x="76" y="108"/>
                    </a:cubicBezTo>
                    <a:cubicBezTo>
                      <a:pt x="90" y="108"/>
                      <a:pt x="102" y="98"/>
                      <a:pt x="104" y="84"/>
                    </a:cubicBezTo>
                    <a:cubicBezTo>
                      <a:pt x="114" y="84"/>
                      <a:pt x="114" y="84"/>
                      <a:pt x="114" y="84"/>
                    </a:cubicBezTo>
                    <a:cubicBezTo>
                      <a:pt x="131" y="84"/>
                      <a:pt x="144" y="71"/>
                      <a:pt x="144" y="54"/>
                    </a:cubicBezTo>
                    <a:cubicBezTo>
                      <a:pt x="144" y="40"/>
                      <a:pt x="134" y="27"/>
                      <a:pt x="120" y="24"/>
                    </a:cubicBezTo>
                    <a:close/>
                    <a:moveTo>
                      <a:pt x="114" y="76"/>
                    </a:moveTo>
                    <a:cubicBezTo>
                      <a:pt x="68" y="76"/>
                      <a:pt x="68" y="76"/>
                      <a:pt x="68" y="76"/>
                    </a:cubicBezTo>
                    <a:cubicBezTo>
                      <a:pt x="68" y="84"/>
                      <a:pt x="68" y="84"/>
                      <a:pt x="68" y="84"/>
                    </a:cubicBezTo>
                    <a:cubicBezTo>
                      <a:pt x="96" y="84"/>
                      <a:pt x="96" y="84"/>
                      <a:pt x="96" y="84"/>
                    </a:cubicBezTo>
                    <a:cubicBezTo>
                      <a:pt x="94" y="93"/>
                      <a:pt x="86" y="100"/>
                      <a:pt x="76" y="100"/>
                    </a:cubicBezTo>
                    <a:cubicBezTo>
                      <a:pt x="54" y="100"/>
                      <a:pt x="54" y="100"/>
                      <a:pt x="54" y="100"/>
                    </a:cubicBezTo>
                    <a:cubicBezTo>
                      <a:pt x="43" y="100"/>
                      <a:pt x="34" y="91"/>
                      <a:pt x="34" y="80"/>
                    </a:cubicBezTo>
                    <a:cubicBezTo>
                      <a:pt x="34" y="76"/>
                      <a:pt x="34" y="76"/>
                      <a:pt x="34" y="76"/>
                    </a:cubicBezTo>
                    <a:cubicBezTo>
                      <a:pt x="30" y="76"/>
                      <a:pt x="30" y="76"/>
                      <a:pt x="30" y="76"/>
                    </a:cubicBezTo>
                    <a:cubicBezTo>
                      <a:pt x="18" y="76"/>
                      <a:pt x="8" y="66"/>
                      <a:pt x="8" y="54"/>
                    </a:cubicBezTo>
                    <a:cubicBezTo>
                      <a:pt x="8" y="42"/>
                      <a:pt x="18" y="32"/>
                      <a:pt x="30" y="32"/>
                    </a:cubicBezTo>
                    <a:cubicBezTo>
                      <a:pt x="76" y="32"/>
                      <a:pt x="76" y="32"/>
                      <a:pt x="76" y="32"/>
                    </a:cubicBezTo>
                    <a:cubicBezTo>
                      <a:pt x="76" y="24"/>
                      <a:pt x="76" y="24"/>
                      <a:pt x="76" y="24"/>
                    </a:cubicBezTo>
                    <a:cubicBezTo>
                      <a:pt x="50" y="24"/>
                      <a:pt x="50" y="24"/>
                      <a:pt x="50" y="24"/>
                    </a:cubicBezTo>
                    <a:cubicBezTo>
                      <a:pt x="52" y="15"/>
                      <a:pt x="60" y="8"/>
                      <a:pt x="70" y="8"/>
                    </a:cubicBezTo>
                    <a:cubicBezTo>
                      <a:pt x="92" y="8"/>
                      <a:pt x="92" y="8"/>
                      <a:pt x="92" y="8"/>
                    </a:cubicBezTo>
                    <a:cubicBezTo>
                      <a:pt x="103" y="8"/>
                      <a:pt x="112" y="17"/>
                      <a:pt x="112" y="28"/>
                    </a:cubicBezTo>
                    <a:cubicBezTo>
                      <a:pt x="112" y="32"/>
                      <a:pt x="112" y="32"/>
                      <a:pt x="112" y="32"/>
                    </a:cubicBezTo>
                    <a:cubicBezTo>
                      <a:pt x="116" y="32"/>
                      <a:pt x="116" y="32"/>
                      <a:pt x="116" y="32"/>
                    </a:cubicBezTo>
                    <a:cubicBezTo>
                      <a:pt x="127" y="33"/>
                      <a:pt x="136" y="43"/>
                      <a:pt x="136" y="54"/>
                    </a:cubicBezTo>
                    <a:cubicBezTo>
                      <a:pt x="136" y="66"/>
                      <a:pt x="126" y="76"/>
                      <a:pt x="114" y="76"/>
                    </a:cubicBezTo>
                    <a:close/>
                  </a:path>
                </a:pathLst>
              </a:custGeom>
              <a:solidFill>
                <a:schemeClr val="bg1">
                  <a:lumMod val="95000"/>
                </a:schemeClr>
              </a:solid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Arial"/>
                  <a:ea typeface="+mn-ea"/>
                  <a:cs typeface="+mn-cs"/>
                </a:endParaRPr>
              </a:p>
            </p:txBody>
          </p:sp>
          <p:sp>
            <p:nvSpPr>
              <p:cNvPr id="24" name="Rectangle 75">
                <a:extLst>
                  <a:ext uri="{FF2B5EF4-FFF2-40B4-BE49-F238E27FC236}">
                    <a16:creationId xmlns:a16="http://schemas.microsoft.com/office/drawing/2014/main" id="{F915AAC9-DD20-4637-8891-A6FCC9F750FC}"/>
                  </a:ext>
                </a:extLst>
              </p:cNvPr>
              <p:cNvSpPr/>
              <p:nvPr/>
            </p:nvSpPr>
            <p:spPr bwMode="ltGray">
              <a:xfrm>
                <a:off x="8426055" y="4014305"/>
                <a:ext cx="2083331" cy="20752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Arial"/>
                    <a:ea typeface="+mn-ea"/>
                    <a:cs typeface="+mn-cs"/>
                  </a:rPr>
                  <a:t>Cloud</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900" b="1" i="0" u="none" strike="noStrike" kern="1200" cap="none" spc="0" normalizeH="0" baseline="0" noProof="0" dirty="0">
                  <a:ln>
                    <a:noFill/>
                  </a:ln>
                  <a:solidFill>
                    <a:schemeClr val="bg1"/>
                  </a:solidFill>
                  <a:effectLst/>
                  <a:uLnTx/>
                  <a:uFillTx/>
                  <a:latin typeface="Arial"/>
                  <a:ea typeface="+mn-ea"/>
                  <a:cs typeface="+mn-cs"/>
                </a:endParaRPr>
              </a:p>
            </p:txBody>
          </p:sp>
          <p:grpSp>
            <p:nvGrpSpPr>
              <p:cNvPr id="25" name="Group 76">
                <a:extLst>
                  <a:ext uri="{FF2B5EF4-FFF2-40B4-BE49-F238E27FC236}">
                    <a16:creationId xmlns:a16="http://schemas.microsoft.com/office/drawing/2014/main" id="{B23CBDEE-A894-47E0-9906-084655CA3242}"/>
                  </a:ext>
                </a:extLst>
              </p:cNvPr>
              <p:cNvGrpSpPr>
                <a:grpSpLocks noChangeAspect="1"/>
              </p:cNvGrpSpPr>
              <p:nvPr/>
            </p:nvGrpSpPr>
            <p:grpSpPr>
              <a:xfrm>
                <a:off x="8434794" y="3508917"/>
                <a:ext cx="689217" cy="628189"/>
                <a:chOff x="5819775" y="3167063"/>
                <a:chExt cx="552450" cy="523876"/>
              </a:xfrm>
            </p:grpSpPr>
            <p:sp>
              <p:nvSpPr>
                <p:cNvPr id="27" name="Freeform 58">
                  <a:extLst>
                    <a:ext uri="{FF2B5EF4-FFF2-40B4-BE49-F238E27FC236}">
                      <a16:creationId xmlns:a16="http://schemas.microsoft.com/office/drawing/2014/main" id="{256F850A-6606-422D-BFE3-5F6E0B8D48B7}"/>
                    </a:ext>
                  </a:extLst>
                </p:cNvPr>
                <p:cNvSpPr>
                  <a:spLocks noEditPoints="1"/>
                </p:cNvSpPr>
                <p:nvPr/>
              </p:nvSpPr>
              <p:spPr bwMode="auto">
                <a:xfrm>
                  <a:off x="5988050" y="3352801"/>
                  <a:ext cx="215900" cy="338138"/>
                </a:xfrm>
                <a:custGeom>
                  <a:avLst/>
                  <a:gdLst>
                    <a:gd name="T0" fmla="*/ 48 w 56"/>
                    <a:gd name="T1" fmla="*/ 32 h 88"/>
                    <a:gd name="T2" fmla="*/ 48 w 56"/>
                    <a:gd name="T3" fmla="*/ 20 h 88"/>
                    <a:gd name="T4" fmla="*/ 28 w 56"/>
                    <a:gd name="T5" fmla="*/ 0 h 88"/>
                    <a:gd name="T6" fmla="*/ 8 w 56"/>
                    <a:gd name="T7" fmla="*/ 20 h 88"/>
                    <a:gd name="T8" fmla="*/ 8 w 56"/>
                    <a:gd name="T9" fmla="*/ 32 h 88"/>
                    <a:gd name="T10" fmla="*/ 0 w 56"/>
                    <a:gd name="T11" fmla="*/ 32 h 88"/>
                    <a:gd name="T12" fmla="*/ 0 w 56"/>
                    <a:gd name="T13" fmla="*/ 88 h 88"/>
                    <a:gd name="T14" fmla="*/ 56 w 56"/>
                    <a:gd name="T15" fmla="*/ 88 h 88"/>
                    <a:gd name="T16" fmla="*/ 56 w 56"/>
                    <a:gd name="T17" fmla="*/ 32 h 88"/>
                    <a:gd name="T18" fmla="*/ 48 w 56"/>
                    <a:gd name="T19" fmla="*/ 32 h 88"/>
                    <a:gd name="T20" fmla="*/ 16 w 56"/>
                    <a:gd name="T21" fmla="*/ 20 h 88"/>
                    <a:gd name="T22" fmla="*/ 28 w 56"/>
                    <a:gd name="T23" fmla="*/ 8 h 88"/>
                    <a:gd name="T24" fmla="*/ 40 w 56"/>
                    <a:gd name="T25" fmla="*/ 20 h 88"/>
                    <a:gd name="T26" fmla="*/ 40 w 56"/>
                    <a:gd name="T27" fmla="*/ 32 h 88"/>
                    <a:gd name="T28" fmla="*/ 16 w 56"/>
                    <a:gd name="T29" fmla="*/ 32 h 88"/>
                    <a:gd name="T30" fmla="*/ 16 w 56"/>
                    <a:gd name="T31" fmla="*/ 20 h 88"/>
                    <a:gd name="T32" fmla="*/ 48 w 56"/>
                    <a:gd name="T33" fmla="*/ 80 h 88"/>
                    <a:gd name="T34" fmla="*/ 8 w 56"/>
                    <a:gd name="T35" fmla="*/ 80 h 88"/>
                    <a:gd name="T36" fmla="*/ 8 w 56"/>
                    <a:gd name="T37" fmla="*/ 40 h 88"/>
                    <a:gd name="T38" fmla="*/ 48 w 56"/>
                    <a:gd name="T39" fmla="*/ 40 h 88"/>
                    <a:gd name="T40" fmla="*/ 48 w 56"/>
                    <a:gd name="T4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88">
                      <a:moveTo>
                        <a:pt x="48" y="32"/>
                      </a:moveTo>
                      <a:cubicBezTo>
                        <a:pt x="48" y="20"/>
                        <a:pt x="48" y="20"/>
                        <a:pt x="48" y="20"/>
                      </a:cubicBezTo>
                      <a:cubicBezTo>
                        <a:pt x="48" y="9"/>
                        <a:pt x="39" y="0"/>
                        <a:pt x="28" y="0"/>
                      </a:cubicBezTo>
                      <a:cubicBezTo>
                        <a:pt x="17" y="0"/>
                        <a:pt x="8" y="9"/>
                        <a:pt x="8" y="20"/>
                      </a:cubicBezTo>
                      <a:cubicBezTo>
                        <a:pt x="8" y="32"/>
                        <a:pt x="8" y="32"/>
                        <a:pt x="8" y="32"/>
                      </a:cubicBezTo>
                      <a:cubicBezTo>
                        <a:pt x="0" y="32"/>
                        <a:pt x="0" y="32"/>
                        <a:pt x="0" y="32"/>
                      </a:cubicBezTo>
                      <a:cubicBezTo>
                        <a:pt x="0" y="88"/>
                        <a:pt x="0" y="88"/>
                        <a:pt x="0" y="88"/>
                      </a:cubicBezTo>
                      <a:cubicBezTo>
                        <a:pt x="56" y="88"/>
                        <a:pt x="56" y="88"/>
                        <a:pt x="56" y="88"/>
                      </a:cubicBezTo>
                      <a:cubicBezTo>
                        <a:pt x="56" y="32"/>
                        <a:pt x="56" y="32"/>
                        <a:pt x="56" y="32"/>
                      </a:cubicBezTo>
                      <a:lnTo>
                        <a:pt x="48" y="32"/>
                      </a:lnTo>
                      <a:close/>
                      <a:moveTo>
                        <a:pt x="16" y="20"/>
                      </a:moveTo>
                      <a:cubicBezTo>
                        <a:pt x="16" y="13"/>
                        <a:pt x="21" y="8"/>
                        <a:pt x="28" y="8"/>
                      </a:cubicBezTo>
                      <a:cubicBezTo>
                        <a:pt x="35" y="8"/>
                        <a:pt x="40" y="13"/>
                        <a:pt x="40" y="20"/>
                      </a:cubicBezTo>
                      <a:cubicBezTo>
                        <a:pt x="40" y="32"/>
                        <a:pt x="40" y="32"/>
                        <a:pt x="40" y="32"/>
                      </a:cubicBezTo>
                      <a:cubicBezTo>
                        <a:pt x="16" y="32"/>
                        <a:pt x="16" y="32"/>
                        <a:pt x="16" y="32"/>
                      </a:cubicBezTo>
                      <a:lnTo>
                        <a:pt x="16" y="20"/>
                      </a:lnTo>
                      <a:close/>
                      <a:moveTo>
                        <a:pt x="48" y="80"/>
                      </a:moveTo>
                      <a:cubicBezTo>
                        <a:pt x="8" y="80"/>
                        <a:pt x="8" y="80"/>
                        <a:pt x="8" y="80"/>
                      </a:cubicBezTo>
                      <a:cubicBezTo>
                        <a:pt x="8" y="40"/>
                        <a:pt x="8" y="40"/>
                        <a:pt x="8" y="40"/>
                      </a:cubicBezTo>
                      <a:cubicBezTo>
                        <a:pt x="48" y="40"/>
                        <a:pt x="48" y="40"/>
                        <a:pt x="48" y="40"/>
                      </a:cubicBezTo>
                      <a:lnTo>
                        <a:pt x="48" y="80"/>
                      </a:lnTo>
                      <a:close/>
                    </a:path>
                  </a:pathLst>
                </a:custGeom>
                <a:solidFill>
                  <a:srgbClr val="00AF86"/>
                </a:solidFill>
                <a:ln>
                  <a:noFill/>
                </a:ln>
                <a:extLst>
                  <a:ext uri="{91240B29-F687-4f45-9708-019B960494DF}">
                    <a14:hiddenLine xmlns:a14="http://schemas.microsoft.com/office/drawing/2010/main" xmlns=""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Arial"/>
                    <a:ea typeface="+mn-ea"/>
                    <a:cs typeface="+mn-cs"/>
                  </a:endParaRPr>
                </a:p>
              </p:txBody>
            </p:sp>
            <p:sp>
              <p:nvSpPr>
                <p:cNvPr id="28" name="Freeform 59">
                  <a:extLst>
                    <a:ext uri="{FF2B5EF4-FFF2-40B4-BE49-F238E27FC236}">
                      <a16:creationId xmlns:a16="http://schemas.microsoft.com/office/drawing/2014/main" id="{950D1183-28DF-41FB-89F2-DD6843417473}"/>
                    </a:ext>
                  </a:extLst>
                </p:cNvPr>
                <p:cNvSpPr>
                  <a:spLocks noEditPoints="1"/>
                </p:cNvSpPr>
                <p:nvPr/>
              </p:nvSpPr>
              <p:spPr bwMode="auto">
                <a:xfrm>
                  <a:off x="5819775" y="3167063"/>
                  <a:ext cx="552450" cy="277813"/>
                </a:xfrm>
                <a:custGeom>
                  <a:avLst/>
                  <a:gdLst>
                    <a:gd name="T0" fmla="*/ 60 w 144"/>
                    <a:gd name="T1" fmla="*/ 72 h 72"/>
                    <a:gd name="T2" fmla="*/ 60 w 144"/>
                    <a:gd name="T3" fmla="*/ 68 h 72"/>
                    <a:gd name="T4" fmla="*/ 61 w 144"/>
                    <a:gd name="T5" fmla="*/ 64 h 72"/>
                    <a:gd name="T6" fmla="*/ 72 w 144"/>
                    <a:gd name="T7" fmla="*/ 64 h 72"/>
                    <a:gd name="T8" fmla="*/ 72 w 144"/>
                    <a:gd name="T9" fmla="*/ 72 h 72"/>
                    <a:gd name="T10" fmla="*/ 60 w 144"/>
                    <a:gd name="T11" fmla="*/ 72 h 72"/>
                    <a:gd name="T12" fmla="*/ 118 w 144"/>
                    <a:gd name="T13" fmla="*/ 0 h 72"/>
                    <a:gd name="T14" fmla="*/ 71 w 144"/>
                    <a:gd name="T15" fmla="*/ 0 h 72"/>
                    <a:gd name="T16" fmla="*/ 45 w 144"/>
                    <a:gd name="T17" fmla="*/ 20 h 72"/>
                    <a:gd name="T18" fmla="*/ 26 w 144"/>
                    <a:gd name="T19" fmla="*/ 20 h 72"/>
                    <a:gd name="T20" fmla="*/ 0 w 144"/>
                    <a:gd name="T21" fmla="*/ 46 h 72"/>
                    <a:gd name="T22" fmla="*/ 26 w 144"/>
                    <a:gd name="T23" fmla="*/ 72 h 72"/>
                    <a:gd name="T24" fmla="*/ 52 w 144"/>
                    <a:gd name="T25" fmla="*/ 72 h 72"/>
                    <a:gd name="T26" fmla="*/ 52 w 144"/>
                    <a:gd name="T27" fmla="*/ 68 h 72"/>
                    <a:gd name="T28" fmla="*/ 52 w 144"/>
                    <a:gd name="T29" fmla="*/ 64 h 72"/>
                    <a:gd name="T30" fmla="*/ 26 w 144"/>
                    <a:gd name="T31" fmla="*/ 64 h 72"/>
                    <a:gd name="T32" fmla="*/ 8 w 144"/>
                    <a:gd name="T33" fmla="*/ 46 h 72"/>
                    <a:gd name="T34" fmla="*/ 26 w 144"/>
                    <a:gd name="T35" fmla="*/ 28 h 72"/>
                    <a:gd name="T36" fmla="*/ 72 w 144"/>
                    <a:gd name="T37" fmla="*/ 28 h 72"/>
                    <a:gd name="T38" fmla="*/ 72 w 144"/>
                    <a:gd name="T39" fmla="*/ 20 h 72"/>
                    <a:gd name="T40" fmla="*/ 54 w 144"/>
                    <a:gd name="T41" fmla="*/ 20 h 72"/>
                    <a:gd name="T42" fmla="*/ 71 w 144"/>
                    <a:gd name="T43" fmla="*/ 8 h 72"/>
                    <a:gd name="T44" fmla="*/ 118 w 144"/>
                    <a:gd name="T45" fmla="*/ 8 h 72"/>
                    <a:gd name="T46" fmla="*/ 136 w 144"/>
                    <a:gd name="T47" fmla="*/ 26 h 72"/>
                    <a:gd name="T48" fmla="*/ 118 w 144"/>
                    <a:gd name="T49" fmla="*/ 44 h 72"/>
                    <a:gd name="T50" fmla="*/ 92 w 144"/>
                    <a:gd name="T51" fmla="*/ 44 h 72"/>
                    <a:gd name="T52" fmla="*/ 92 w 144"/>
                    <a:gd name="T53" fmla="*/ 52 h 72"/>
                    <a:gd name="T54" fmla="*/ 104 w 144"/>
                    <a:gd name="T55" fmla="*/ 52 h 72"/>
                    <a:gd name="T56" fmla="*/ 91 w 144"/>
                    <a:gd name="T57" fmla="*/ 64 h 72"/>
                    <a:gd name="T58" fmla="*/ 92 w 144"/>
                    <a:gd name="T59" fmla="*/ 68 h 72"/>
                    <a:gd name="T60" fmla="*/ 92 w 144"/>
                    <a:gd name="T61" fmla="*/ 72 h 72"/>
                    <a:gd name="T62" fmla="*/ 112 w 144"/>
                    <a:gd name="T63" fmla="*/ 52 h 72"/>
                    <a:gd name="T64" fmla="*/ 118 w 144"/>
                    <a:gd name="T65" fmla="*/ 52 h 72"/>
                    <a:gd name="T66" fmla="*/ 144 w 144"/>
                    <a:gd name="T67" fmla="*/ 26 h 72"/>
                    <a:gd name="T68" fmla="*/ 118 w 144"/>
                    <a:gd name="T6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72">
                      <a:moveTo>
                        <a:pt x="60" y="72"/>
                      </a:moveTo>
                      <a:cubicBezTo>
                        <a:pt x="60" y="68"/>
                        <a:pt x="60" y="68"/>
                        <a:pt x="60" y="68"/>
                      </a:cubicBezTo>
                      <a:cubicBezTo>
                        <a:pt x="60" y="67"/>
                        <a:pt x="60" y="65"/>
                        <a:pt x="61" y="64"/>
                      </a:cubicBezTo>
                      <a:cubicBezTo>
                        <a:pt x="72" y="64"/>
                        <a:pt x="72" y="64"/>
                        <a:pt x="72" y="64"/>
                      </a:cubicBezTo>
                      <a:cubicBezTo>
                        <a:pt x="72" y="72"/>
                        <a:pt x="72" y="72"/>
                        <a:pt x="72" y="72"/>
                      </a:cubicBezTo>
                      <a:lnTo>
                        <a:pt x="60" y="72"/>
                      </a:lnTo>
                      <a:close/>
                      <a:moveTo>
                        <a:pt x="118" y="0"/>
                      </a:moveTo>
                      <a:cubicBezTo>
                        <a:pt x="71" y="0"/>
                        <a:pt x="71" y="0"/>
                        <a:pt x="71" y="0"/>
                      </a:cubicBezTo>
                      <a:cubicBezTo>
                        <a:pt x="58" y="0"/>
                        <a:pt x="48" y="8"/>
                        <a:pt x="45" y="20"/>
                      </a:cubicBezTo>
                      <a:cubicBezTo>
                        <a:pt x="26" y="20"/>
                        <a:pt x="26" y="20"/>
                        <a:pt x="26" y="20"/>
                      </a:cubicBezTo>
                      <a:cubicBezTo>
                        <a:pt x="12" y="20"/>
                        <a:pt x="0" y="32"/>
                        <a:pt x="0" y="46"/>
                      </a:cubicBezTo>
                      <a:cubicBezTo>
                        <a:pt x="0" y="60"/>
                        <a:pt x="12" y="72"/>
                        <a:pt x="26" y="72"/>
                      </a:cubicBezTo>
                      <a:cubicBezTo>
                        <a:pt x="52" y="72"/>
                        <a:pt x="52" y="72"/>
                        <a:pt x="52" y="72"/>
                      </a:cubicBezTo>
                      <a:cubicBezTo>
                        <a:pt x="52" y="68"/>
                        <a:pt x="52" y="68"/>
                        <a:pt x="52" y="68"/>
                      </a:cubicBezTo>
                      <a:cubicBezTo>
                        <a:pt x="52" y="67"/>
                        <a:pt x="52" y="65"/>
                        <a:pt x="52" y="64"/>
                      </a:cubicBezTo>
                      <a:cubicBezTo>
                        <a:pt x="26" y="64"/>
                        <a:pt x="26" y="64"/>
                        <a:pt x="26" y="64"/>
                      </a:cubicBezTo>
                      <a:cubicBezTo>
                        <a:pt x="16" y="64"/>
                        <a:pt x="8" y="56"/>
                        <a:pt x="8" y="46"/>
                      </a:cubicBezTo>
                      <a:cubicBezTo>
                        <a:pt x="8" y="36"/>
                        <a:pt x="16" y="28"/>
                        <a:pt x="26" y="28"/>
                      </a:cubicBezTo>
                      <a:cubicBezTo>
                        <a:pt x="72" y="28"/>
                        <a:pt x="72" y="28"/>
                        <a:pt x="72" y="28"/>
                      </a:cubicBezTo>
                      <a:cubicBezTo>
                        <a:pt x="72" y="20"/>
                        <a:pt x="72" y="20"/>
                        <a:pt x="72" y="20"/>
                      </a:cubicBezTo>
                      <a:cubicBezTo>
                        <a:pt x="54" y="20"/>
                        <a:pt x="54" y="20"/>
                        <a:pt x="54" y="20"/>
                      </a:cubicBezTo>
                      <a:cubicBezTo>
                        <a:pt x="56" y="13"/>
                        <a:pt x="63" y="8"/>
                        <a:pt x="71" y="8"/>
                      </a:cubicBezTo>
                      <a:cubicBezTo>
                        <a:pt x="118" y="8"/>
                        <a:pt x="118" y="8"/>
                        <a:pt x="118" y="8"/>
                      </a:cubicBezTo>
                      <a:cubicBezTo>
                        <a:pt x="128" y="8"/>
                        <a:pt x="136" y="16"/>
                        <a:pt x="136" y="26"/>
                      </a:cubicBezTo>
                      <a:cubicBezTo>
                        <a:pt x="136" y="36"/>
                        <a:pt x="128" y="44"/>
                        <a:pt x="118" y="44"/>
                      </a:cubicBezTo>
                      <a:cubicBezTo>
                        <a:pt x="92" y="44"/>
                        <a:pt x="92" y="44"/>
                        <a:pt x="92" y="44"/>
                      </a:cubicBezTo>
                      <a:cubicBezTo>
                        <a:pt x="92" y="52"/>
                        <a:pt x="92" y="52"/>
                        <a:pt x="92" y="52"/>
                      </a:cubicBezTo>
                      <a:cubicBezTo>
                        <a:pt x="104" y="52"/>
                        <a:pt x="104" y="52"/>
                        <a:pt x="104" y="52"/>
                      </a:cubicBezTo>
                      <a:cubicBezTo>
                        <a:pt x="102" y="58"/>
                        <a:pt x="97" y="62"/>
                        <a:pt x="91" y="64"/>
                      </a:cubicBezTo>
                      <a:cubicBezTo>
                        <a:pt x="92" y="65"/>
                        <a:pt x="92" y="66"/>
                        <a:pt x="92" y="68"/>
                      </a:cubicBezTo>
                      <a:cubicBezTo>
                        <a:pt x="92" y="72"/>
                        <a:pt x="92" y="72"/>
                        <a:pt x="92" y="72"/>
                      </a:cubicBezTo>
                      <a:cubicBezTo>
                        <a:pt x="102" y="70"/>
                        <a:pt x="110" y="62"/>
                        <a:pt x="112" y="52"/>
                      </a:cubicBezTo>
                      <a:cubicBezTo>
                        <a:pt x="118" y="52"/>
                        <a:pt x="118" y="52"/>
                        <a:pt x="118" y="52"/>
                      </a:cubicBezTo>
                      <a:cubicBezTo>
                        <a:pt x="132" y="52"/>
                        <a:pt x="144" y="40"/>
                        <a:pt x="144" y="26"/>
                      </a:cubicBezTo>
                      <a:cubicBezTo>
                        <a:pt x="144" y="12"/>
                        <a:pt x="132" y="0"/>
                        <a:pt x="118" y="0"/>
                      </a:cubicBezTo>
                      <a:close/>
                    </a:path>
                  </a:pathLst>
                </a:custGeom>
                <a:solidFill>
                  <a:schemeClr val="bg1">
                    <a:lumMod val="95000"/>
                  </a:schemeClr>
                </a:solidFill>
                <a:ln>
                  <a:noFill/>
                </a:ln>
                <a:extLst>
                  <a:ext uri="{91240B29-F687-4f45-9708-019B960494DF}">
                    <a14:hiddenLine xmlns:a14="http://schemas.microsoft.com/office/drawing/2010/main" xmlns="" xmlns:lc="http://schemas.openxmlformats.org/drawingml/2006/lockedCanva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chemeClr val="bg1"/>
                    </a:solidFill>
                    <a:effectLst/>
                    <a:uLnTx/>
                    <a:uFillTx/>
                    <a:latin typeface="Arial"/>
                    <a:ea typeface="+mn-ea"/>
                    <a:cs typeface="+mn-cs"/>
                  </a:endParaRPr>
                </a:p>
              </p:txBody>
            </p:sp>
          </p:grpSp>
          <p:sp>
            <p:nvSpPr>
              <p:cNvPr id="26" name="TextBox 79">
                <a:extLst>
                  <a:ext uri="{FF2B5EF4-FFF2-40B4-BE49-F238E27FC236}">
                    <a16:creationId xmlns:a16="http://schemas.microsoft.com/office/drawing/2014/main" id="{EE20DDC8-2EDC-429E-B016-5C98EC88E731}"/>
                  </a:ext>
                </a:extLst>
              </p:cNvPr>
              <p:cNvSpPr txBox="1"/>
              <p:nvPr/>
            </p:nvSpPr>
            <p:spPr>
              <a:xfrm>
                <a:off x="9349130" y="3114214"/>
                <a:ext cx="391344" cy="180739"/>
              </a:xfrm>
              <a:prstGeom prst="rect">
                <a:avLst/>
              </a:prstGeom>
              <a:noFill/>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bg1"/>
                    </a:solidFill>
                    <a:effectLst/>
                    <a:uLnTx/>
                    <a:uFillTx/>
                    <a:latin typeface="Arial"/>
                    <a:ea typeface="+mn-ea"/>
                    <a:cs typeface="+mn-cs"/>
                  </a:rPr>
                  <a:t>Public</a:t>
                </a:r>
              </a:p>
            </p:txBody>
          </p:sp>
        </p:grpSp>
        <p:cxnSp>
          <p:nvCxnSpPr>
            <p:cNvPr id="12" name="Straight Connector 50">
              <a:extLst>
                <a:ext uri="{FF2B5EF4-FFF2-40B4-BE49-F238E27FC236}">
                  <a16:creationId xmlns:a16="http://schemas.microsoft.com/office/drawing/2014/main" id="{598E73AF-A86F-4395-A735-FE926D94C541}"/>
                </a:ext>
              </a:extLst>
            </p:cNvPr>
            <p:cNvCxnSpPr/>
            <p:nvPr/>
          </p:nvCxnSpPr>
          <p:spPr>
            <a:xfrm>
              <a:off x="5576957" y="2887385"/>
              <a:ext cx="2743200" cy="0"/>
            </a:xfrm>
            <a:prstGeom prst="line">
              <a:avLst/>
            </a:prstGeom>
            <a:ln w="3810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 name="Group 51">
              <a:extLst>
                <a:ext uri="{FF2B5EF4-FFF2-40B4-BE49-F238E27FC236}">
                  <a16:creationId xmlns:a16="http://schemas.microsoft.com/office/drawing/2014/main" id="{2508062D-3B48-4611-915A-D0C208895375}"/>
                </a:ext>
              </a:extLst>
            </p:cNvPr>
            <p:cNvGrpSpPr/>
            <p:nvPr/>
          </p:nvGrpSpPr>
          <p:grpSpPr>
            <a:xfrm>
              <a:off x="8521148" y="3889513"/>
              <a:ext cx="2087218" cy="563217"/>
              <a:chOff x="8693426" y="4340087"/>
              <a:chExt cx="2087218" cy="563217"/>
            </a:xfrm>
          </p:grpSpPr>
          <p:sp>
            <p:nvSpPr>
              <p:cNvPr id="20" name="Rectangle 52">
                <a:extLst>
                  <a:ext uri="{FF2B5EF4-FFF2-40B4-BE49-F238E27FC236}">
                    <a16:creationId xmlns:a16="http://schemas.microsoft.com/office/drawing/2014/main" id="{7357A7A3-238E-4ED7-A6F2-5E16460803E5}"/>
                  </a:ext>
                </a:extLst>
              </p:cNvPr>
              <p:cNvSpPr/>
              <p:nvPr/>
            </p:nvSpPr>
            <p:spPr bwMode="ltGray">
              <a:xfrm>
                <a:off x="8693426" y="4340087"/>
                <a:ext cx="2087218" cy="563217"/>
              </a:xfrm>
              <a:prstGeom prst="rect">
                <a:avLst/>
              </a:prstGeom>
              <a:solidFill>
                <a:schemeClr val="bg1"/>
              </a:solidFill>
              <a:ln w="28575">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Arial"/>
                  <a:ea typeface="+mn-ea"/>
                  <a:cs typeface="+mn-cs"/>
                </a:endParaRPr>
              </a:p>
            </p:txBody>
          </p:sp>
          <p:pic>
            <p:nvPicPr>
              <p:cNvPr id="21" name="Picture 53">
                <a:extLst>
                  <a:ext uri="{FF2B5EF4-FFF2-40B4-BE49-F238E27FC236}">
                    <a16:creationId xmlns:a16="http://schemas.microsoft.com/office/drawing/2014/main" id="{88CEFC32-3C4E-45EE-9D4E-D1CAD1D90A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5430" y="4425784"/>
                <a:ext cx="403023" cy="387372"/>
              </a:xfrm>
              <a:prstGeom prst="rect">
                <a:avLst/>
              </a:prstGeom>
            </p:spPr>
          </p:pic>
        </p:grpSp>
        <p:cxnSp>
          <p:nvCxnSpPr>
            <p:cNvPr id="14" name="Straight Connector 54">
              <a:extLst>
                <a:ext uri="{FF2B5EF4-FFF2-40B4-BE49-F238E27FC236}">
                  <a16:creationId xmlns:a16="http://schemas.microsoft.com/office/drawing/2014/main" id="{598E73AF-A86F-4395-A735-FE926D94C541}"/>
                </a:ext>
              </a:extLst>
            </p:cNvPr>
            <p:cNvCxnSpPr/>
            <p:nvPr/>
          </p:nvCxnSpPr>
          <p:spPr>
            <a:xfrm>
              <a:off x="5583582" y="4172836"/>
              <a:ext cx="2743200" cy="0"/>
            </a:xfrm>
            <a:prstGeom prst="line">
              <a:avLst/>
            </a:prstGeom>
            <a:ln w="3810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55">
              <a:extLst>
                <a:ext uri="{FF2B5EF4-FFF2-40B4-BE49-F238E27FC236}">
                  <a16:creationId xmlns:a16="http://schemas.microsoft.com/office/drawing/2014/main" id="{43287219-9AD2-4481-B89C-D29D67439B75}"/>
                </a:ext>
              </a:extLst>
            </p:cNvPr>
            <p:cNvSpPr txBox="1"/>
            <p:nvPr/>
          </p:nvSpPr>
          <p:spPr>
            <a:xfrm>
              <a:off x="9034493" y="3994622"/>
              <a:ext cx="1467854" cy="395674"/>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a:ea typeface="+mn-ea"/>
                  <a:cs typeface="+mn-cs"/>
                </a:rPr>
                <a:t>HPE</a:t>
              </a:r>
              <a:r>
                <a:rPr kumimoji="0" lang="en-US" sz="900" b="0" i="0" u="none" strike="noStrike" kern="1200" cap="none" spc="0" normalizeH="0" baseline="0" noProof="0">
                  <a:ln>
                    <a:noFill/>
                  </a:ln>
                  <a:solidFill>
                    <a:prstClr val="black"/>
                  </a:solidFill>
                  <a:effectLst/>
                  <a:uLnTx/>
                  <a:uFillTx/>
                  <a:latin typeface="Arial"/>
                  <a:ea typeface="+mn-ea"/>
                  <a:cs typeface="+mn-cs"/>
                </a:rPr>
                <a:t> </a:t>
              </a:r>
              <a:r>
                <a:rPr kumimoji="0" lang="en-US" sz="900" b="1" i="0" u="none" strike="noStrike" kern="1200" cap="none" spc="0" normalizeH="0" baseline="0" noProof="0">
                  <a:ln>
                    <a:noFill/>
                  </a:ln>
                  <a:solidFill>
                    <a:prstClr val="black"/>
                  </a:solidFill>
                  <a:effectLst/>
                  <a:uLnTx/>
                  <a:uFillTx/>
                  <a:latin typeface="Arial"/>
                  <a:ea typeface="+mn-ea"/>
                  <a:cs typeface="+mn-cs"/>
                </a:rPr>
                <a:t>StoreEver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a:ea typeface="+mn-ea"/>
                  <a:cs typeface="+mn-cs"/>
                </a:rPr>
                <a:t>(tape)</a:t>
              </a:r>
            </a:p>
          </p:txBody>
        </p:sp>
        <p:grpSp>
          <p:nvGrpSpPr>
            <p:cNvPr id="16" name="Group 61">
              <a:extLst>
                <a:ext uri="{FF2B5EF4-FFF2-40B4-BE49-F238E27FC236}">
                  <a16:creationId xmlns:a16="http://schemas.microsoft.com/office/drawing/2014/main" id="{B429F3F3-100A-4ADF-86E6-26537106E0DC}"/>
                </a:ext>
              </a:extLst>
            </p:cNvPr>
            <p:cNvGrpSpPr/>
            <p:nvPr/>
          </p:nvGrpSpPr>
          <p:grpSpPr>
            <a:xfrm>
              <a:off x="8521147" y="4559636"/>
              <a:ext cx="2087218" cy="563217"/>
              <a:chOff x="8693426" y="4340087"/>
              <a:chExt cx="2087218" cy="563217"/>
            </a:xfrm>
          </p:grpSpPr>
          <p:sp>
            <p:nvSpPr>
              <p:cNvPr id="18" name="Rectangle 62">
                <a:extLst>
                  <a:ext uri="{FF2B5EF4-FFF2-40B4-BE49-F238E27FC236}">
                    <a16:creationId xmlns:a16="http://schemas.microsoft.com/office/drawing/2014/main" id="{BD6AC21C-A575-4B1E-A976-87705743E519}"/>
                  </a:ext>
                </a:extLst>
              </p:cNvPr>
              <p:cNvSpPr/>
              <p:nvPr/>
            </p:nvSpPr>
            <p:spPr bwMode="ltGray">
              <a:xfrm>
                <a:off x="8693426" y="4340087"/>
                <a:ext cx="2087218" cy="563217"/>
              </a:xfrm>
              <a:prstGeom prst="rect">
                <a:avLst/>
              </a:prstGeom>
              <a:solidFill>
                <a:schemeClr val="bg1"/>
              </a:solidFill>
              <a:ln w="28575">
                <a:solidFill>
                  <a:srgbClr val="01A982"/>
                </a:solidFill>
              </a:ln>
            </p:spPr>
            <p:style>
              <a:lnRef idx="2">
                <a:schemeClr val="accent1">
                  <a:shade val="50000"/>
                </a:schemeClr>
              </a:lnRef>
              <a:fillRef idx="1">
                <a:schemeClr val="accent1"/>
              </a:fillRef>
              <a:effectRef idx="0">
                <a:schemeClr val="accent1"/>
              </a:effectRef>
              <a:fontRef idx="minor">
                <a:schemeClr val="lt1"/>
              </a:fontRef>
            </p:style>
            <p:txBody>
              <a:bodyPr lIns="0" tIns="18288"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HPE Servers </a:t>
                </a:r>
                <a:r>
                  <a:rPr kumimoji="0" lang="en-US" sz="800" b="1" i="0" u="sng" strike="noStrike" kern="1200" cap="none" spc="0" normalizeH="0" baseline="0" noProof="0" dirty="0">
                    <a:ln>
                      <a:noFill/>
                    </a:ln>
                    <a:solidFill>
                      <a:prstClr val="black"/>
                    </a:solidFill>
                    <a:effectLst/>
                    <a:uLnTx/>
                    <a:uFillTx/>
                    <a:latin typeface="Arial"/>
                    <a:ea typeface="+mn-ea"/>
                    <a:cs typeface="+mn-cs"/>
                  </a:rPr>
                  <a:t>or</a:t>
                </a:r>
                <a:r>
                  <a:rPr kumimoji="0" lang="en-US" sz="800" b="1" i="0" u="none" strike="noStrike" kern="1200" cap="none" spc="0" normalizeH="0" baseline="0" noProof="0" dirty="0">
                    <a:ln>
                      <a:noFill/>
                    </a:ln>
                    <a:solidFill>
                      <a:prstClr val="black"/>
                    </a:solidFill>
                    <a:effectLst/>
                    <a:uLnTx/>
                    <a:uFillTx/>
                    <a:latin typeface="Arial"/>
                    <a:ea typeface="+mn-ea"/>
                    <a:cs typeface="+mn-cs"/>
                  </a:rPr>
                  <a: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a:ea typeface="+mn-ea"/>
                    <a:cs typeface="+mn-cs"/>
                  </a:rPr>
                  <a:t>HPE HCI</a:t>
                </a:r>
              </a:p>
            </p:txBody>
          </p:sp>
          <p:pic>
            <p:nvPicPr>
              <p:cNvPr id="19" name="Picture 63">
                <a:extLst>
                  <a:ext uri="{FF2B5EF4-FFF2-40B4-BE49-F238E27FC236}">
                    <a16:creationId xmlns:a16="http://schemas.microsoft.com/office/drawing/2014/main" id="{730CA127-1B0A-470F-B581-8000B9BAF8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5430" y="4425784"/>
                <a:ext cx="403023" cy="387372"/>
              </a:xfrm>
              <a:prstGeom prst="rect">
                <a:avLst/>
              </a:prstGeom>
            </p:spPr>
          </p:pic>
        </p:grpSp>
        <p:cxnSp>
          <p:nvCxnSpPr>
            <p:cNvPr id="17" name="Straight Connector 65">
              <a:extLst>
                <a:ext uri="{FF2B5EF4-FFF2-40B4-BE49-F238E27FC236}">
                  <a16:creationId xmlns:a16="http://schemas.microsoft.com/office/drawing/2014/main" id="{543BBDD2-05F8-4422-81FF-030AE1754A5D}"/>
                </a:ext>
              </a:extLst>
            </p:cNvPr>
            <p:cNvCxnSpPr/>
            <p:nvPr/>
          </p:nvCxnSpPr>
          <p:spPr>
            <a:xfrm>
              <a:off x="5583581" y="4842959"/>
              <a:ext cx="2743200" cy="0"/>
            </a:xfrm>
            <a:prstGeom prst="line">
              <a:avLst/>
            </a:prstGeom>
            <a:ln w="38100">
              <a:solidFill>
                <a:schemeClr val="accent5"/>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 name="Rectangle 56">
            <a:extLst>
              <a:ext uri="{FF2B5EF4-FFF2-40B4-BE49-F238E27FC236}">
                <a16:creationId xmlns:a16="http://schemas.microsoft.com/office/drawing/2014/main" id="{3F3A7AE9-835C-442D-93FA-8EE85FF99F03}"/>
              </a:ext>
            </a:extLst>
          </p:cNvPr>
          <p:cNvSpPr/>
          <p:nvPr/>
        </p:nvSpPr>
        <p:spPr>
          <a:xfrm>
            <a:off x="2757812" y="2961902"/>
            <a:ext cx="1836124" cy="46628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880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latin typeface="Arial"/>
                <a:ea typeface="+mn-ea"/>
                <a:cs typeface="+mn-cs"/>
              </a:rPr>
              <a:t>HPE ProLiant</a:t>
            </a:r>
          </a:p>
          <a:p>
            <a:pPr marL="0" marR="0" lvl="0" indent="0" algn="ctr" defTabSz="121880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latin typeface="Arial"/>
                <a:ea typeface="+mn-ea"/>
                <a:cs typeface="+mn-cs"/>
              </a:rPr>
              <a:t>or</a:t>
            </a:r>
          </a:p>
          <a:p>
            <a:pPr marL="0" marR="0" lvl="0" indent="0" algn="ctr" defTabSz="1218804" rtl="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chemeClr val="bg1"/>
                </a:solidFill>
                <a:effectLst/>
                <a:uLnTx/>
                <a:uFillTx/>
                <a:latin typeface="Arial"/>
                <a:ea typeface="+mn-ea"/>
                <a:cs typeface="+mn-cs"/>
              </a:rPr>
              <a:t>HPE Apollo</a:t>
            </a:r>
          </a:p>
        </p:txBody>
      </p:sp>
      <p:sp>
        <p:nvSpPr>
          <p:cNvPr id="50" name="Title 2">
            <a:extLst>
              <a:ext uri="{FF2B5EF4-FFF2-40B4-BE49-F238E27FC236}">
                <a16:creationId xmlns:a16="http://schemas.microsoft.com/office/drawing/2014/main" id="{D9196DD0-94AF-4B7E-93AC-2DB290A9B85B}"/>
              </a:ext>
            </a:extLst>
          </p:cNvPr>
          <p:cNvSpPr txBox="1">
            <a:spLocks/>
          </p:cNvSpPr>
          <p:nvPr/>
        </p:nvSpPr>
        <p:spPr>
          <a:xfrm>
            <a:off x="389436" y="171451"/>
            <a:ext cx="8363938" cy="369332"/>
          </a:xfrm>
          <a:prstGeom prst="rect">
            <a:avLst/>
          </a:prstGeom>
        </p:spPr>
        <p:txBody>
          <a:bodyPr anchor="ct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sz="2400" dirty="0"/>
              <a:t>Follow the Data to increase opportunity size</a:t>
            </a:r>
          </a:p>
        </p:txBody>
      </p:sp>
    </p:spTree>
    <p:extLst>
      <p:ext uri="{BB962C8B-B14F-4D97-AF65-F5344CB8AC3E}">
        <p14:creationId xmlns:p14="http://schemas.microsoft.com/office/powerpoint/2010/main" val="7617097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4E2EC6-E2B5-4436-83FF-90A7D9372C97}"/>
              </a:ext>
            </a:extLst>
          </p:cNvPr>
          <p:cNvSpPr>
            <a:spLocks noGrp="1"/>
          </p:cNvSpPr>
          <p:nvPr>
            <p:ph type="body" sz="quarter" idx="14"/>
          </p:nvPr>
        </p:nvSpPr>
        <p:spPr>
          <a:ln w="57150">
            <a:solidFill>
              <a:srgbClr val="01A982"/>
            </a:solidFill>
          </a:ln>
        </p:spPr>
        <p:txBody>
          <a:bodyPr>
            <a:normAutofit fontScale="92500" lnSpcReduction="20000"/>
          </a:bodyPr>
          <a:lstStyle/>
          <a:p>
            <a:pPr algn="ctr">
              <a:spcBef>
                <a:spcPts val="1350"/>
              </a:spcBef>
            </a:pPr>
            <a:endParaRPr lang="en-US" b="1"/>
          </a:p>
          <a:p>
            <a:pPr algn="ctr">
              <a:spcBef>
                <a:spcPts val="1350"/>
              </a:spcBef>
            </a:pPr>
            <a:r>
              <a:rPr lang="en-US" b="1"/>
              <a:t>Data Protection Powered by Intelligent Storage</a:t>
            </a:r>
          </a:p>
          <a:p>
            <a:pPr algn="ctr">
              <a:spcBef>
                <a:spcPts val="1350"/>
              </a:spcBef>
            </a:pPr>
            <a:r>
              <a:rPr lang="en-US"/>
              <a:t>Veeam + HPE Storage Systems deliver unique capabilities for Intelligent Data Management</a:t>
            </a:r>
          </a:p>
          <a:p>
            <a:pPr algn="ctr">
              <a:spcBef>
                <a:spcPts val="1350"/>
              </a:spcBef>
            </a:pPr>
            <a:endParaRPr lang="en-US" b="1"/>
          </a:p>
          <a:p>
            <a:pPr algn="ctr">
              <a:spcBef>
                <a:spcPts val="1350"/>
              </a:spcBef>
            </a:pPr>
            <a:endParaRPr lang="en-US" b="1"/>
          </a:p>
          <a:p>
            <a:pPr algn="ctr">
              <a:spcBef>
                <a:spcPts val="1350"/>
              </a:spcBef>
            </a:pPr>
            <a:endParaRPr lang="en-US" b="1"/>
          </a:p>
          <a:p>
            <a:pPr algn="ctr">
              <a:spcBef>
                <a:spcPts val="450"/>
              </a:spcBef>
            </a:pPr>
            <a:endParaRPr lang="en-US" b="1"/>
          </a:p>
          <a:p>
            <a:pPr algn="ctr">
              <a:spcBef>
                <a:spcPts val="450"/>
              </a:spcBef>
            </a:pPr>
            <a:r>
              <a:rPr lang="en-US" b="1"/>
              <a:t>\</a:t>
            </a:r>
          </a:p>
          <a:p>
            <a:pPr algn="ctr">
              <a:spcBef>
                <a:spcPts val="450"/>
              </a:spcBef>
            </a:pPr>
            <a:endParaRPr lang="en-US" b="1"/>
          </a:p>
          <a:p>
            <a:pPr algn="ctr">
              <a:spcBef>
                <a:spcPts val="225"/>
              </a:spcBef>
            </a:pPr>
            <a:r>
              <a:rPr lang="en-US" b="1"/>
              <a:t>Focus Products</a:t>
            </a:r>
          </a:p>
          <a:p>
            <a:pPr algn="ctr">
              <a:spcBef>
                <a:spcPts val="225"/>
              </a:spcBef>
            </a:pPr>
            <a:r>
              <a:rPr lang="en-US"/>
              <a:t>Veeam: Veeam Availability Suite</a:t>
            </a:r>
          </a:p>
          <a:p>
            <a:pPr algn="ctr">
              <a:spcBef>
                <a:spcPts val="225"/>
              </a:spcBef>
            </a:pPr>
            <a:r>
              <a:rPr lang="en-US"/>
              <a:t>HPE: HPE Primera/HPE 3PAR &amp; HPE Nimble</a:t>
            </a:r>
            <a:endParaRPr lang="en-US" b="1"/>
          </a:p>
        </p:txBody>
      </p:sp>
      <p:sp>
        <p:nvSpPr>
          <p:cNvPr id="10" name="Text Placeholder 9">
            <a:extLst>
              <a:ext uri="{FF2B5EF4-FFF2-40B4-BE49-F238E27FC236}">
                <a16:creationId xmlns:a16="http://schemas.microsoft.com/office/drawing/2014/main" id="{09E4DDF3-0E8E-4B1D-B40F-5C9B8880F05C}"/>
              </a:ext>
            </a:extLst>
          </p:cNvPr>
          <p:cNvSpPr>
            <a:spLocks noGrp="1"/>
          </p:cNvSpPr>
          <p:nvPr>
            <p:ph type="body" sz="quarter" idx="15"/>
          </p:nvPr>
        </p:nvSpPr>
        <p:spPr>
          <a:ln w="57150">
            <a:solidFill>
              <a:srgbClr val="01A982"/>
            </a:solidFill>
          </a:ln>
        </p:spPr>
        <p:txBody>
          <a:bodyPr/>
          <a:lstStyle/>
          <a:p>
            <a:pPr algn="ctr">
              <a:spcBef>
                <a:spcPts val="1350"/>
              </a:spcBef>
            </a:pPr>
            <a:endParaRPr lang="en-US" b="1" dirty="0"/>
          </a:p>
          <a:p>
            <a:pPr algn="ctr">
              <a:spcBef>
                <a:spcPts val="1350"/>
              </a:spcBef>
            </a:pPr>
            <a:r>
              <a:rPr lang="en-US" b="1" dirty="0"/>
              <a:t>Data Protection As a Service</a:t>
            </a:r>
          </a:p>
          <a:p>
            <a:pPr algn="ctr">
              <a:spcBef>
                <a:spcPts val="1350"/>
              </a:spcBef>
            </a:pPr>
            <a:r>
              <a:rPr lang="en-US" dirty="0"/>
              <a:t>with Veeam delivered through HPE GreenLake Flex Capacity</a:t>
            </a:r>
          </a:p>
          <a:p>
            <a:pPr algn="ctr">
              <a:spcBef>
                <a:spcPts val="1350"/>
              </a:spcBef>
            </a:pPr>
            <a:endParaRPr lang="en-US" b="1" dirty="0"/>
          </a:p>
          <a:p>
            <a:pPr algn="ctr">
              <a:spcBef>
                <a:spcPts val="1350"/>
              </a:spcBef>
            </a:pPr>
            <a:endParaRPr lang="en-US" b="1" dirty="0"/>
          </a:p>
          <a:p>
            <a:pPr algn="ctr">
              <a:spcBef>
                <a:spcPts val="1350"/>
              </a:spcBef>
            </a:pPr>
            <a:endParaRPr lang="en-US" b="1" dirty="0"/>
          </a:p>
          <a:p>
            <a:pPr algn="ctr">
              <a:spcBef>
                <a:spcPts val="1350"/>
              </a:spcBef>
            </a:pPr>
            <a:endParaRPr lang="en-US" b="1" dirty="0"/>
          </a:p>
          <a:p>
            <a:pPr algn="ctr">
              <a:spcBef>
                <a:spcPts val="225"/>
              </a:spcBef>
            </a:pPr>
            <a:endParaRPr lang="en-US" b="1" dirty="0"/>
          </a:p>
          <a:p>
            <a:pPr algn="ctr">
              <a:spcBef>
                <a:spcPts val="450"/>
              </a:spcBef>
            </a:pPr>
            <a:r>
              <a:rPr lang="en-US" b="1" dirty="0"/>
              <a:t>Focus Products</a:t>
            </a:r>
          </a:p>
          <a:p>
            <a:pPr algn="ctr">
              <a:spcBef>
                <a:spcPts val="225"/>
              </a:spcBef>
            </a:pPr>
            <a:r>
              <a:rPr lang="en-US" dirty="0"/>
              <a:t>Veeam: VBR</a:t>
            </a:r>
          </a:p>
          <a:p>
            <a:pPr algn="ctr">
              <a:spcBef>
                <a:spcPts val="225"/>
              </a:spcBef>
            </a:pPr>
            <a:r>
              <a:rPr lang="en-US" dirty="0"/>
              <a:t>HPE: HPE GreenLake</a:t>
            </a:r>
          </a:p>
          <a:p>
            <a:pPr algn="ctr">
              <a:spcBef>
                <a:spcPts val="1350"/>
              </a:spcBef>
            </a:pPr>
            <a:endParaRPr lang="en-US" b="1" dirty="0"/>
          </a:p>
        </p:txBody>
      </p:sp>
      <p:sp>
        <p:nvSpPr>
          <p:cNvPr id="11" name="Text Placeholder 10">
            <a:extLst>
              <a:ext uri="{FF2B5EF4-FFF2-40B4-BE49-F238E27FC236}">
                <a16:creationId xmlns:a16="http://schemas.microsoft.com/office/drawing/2014/main" id="{922A2877-FD41-4F90-8077-D6CBFADE9F7C}"/>
              </a:ext>
            </a:extLst>
          </p:cNvPr>
          <p:cNvSpPr>
            <a:spLocks noGrp="1"/>
          </p:cNvSpPr>
          <p:nvPr>
            <p:ph type="body" sz="quarter" idx="16"/>
          </p:nvPr>
        </p:nvSpPr>
        <p:spPr>
          <a:ln w="57150">
            <a:solidFill>
              <a:srgbClr val="01A982"/>
            </a:solidFill>
          </a:ln>
        </p:spPr>
        <p:txBody>
          <a:bodyPr>
            <a:normAutofit lnSpcReduction="10000"/>
          </a:bodyPr>
          <a:lstStyle/>
          <a:p>
            <a:pPr algn="ctr">
              <a:spcBef>
                <a:spcPts val="1350"/>
              </a:spcBef>
            </a:pPr>
            <a:endParaRPr lang="en-US" b="1"/>
          </a:p>
          <a:p>
            <a:pPr algn="ctr">
              <a:spcBef>
                <a:spcPts val="1350"/>
              </a:spcBef>
            </a:pPr>
            <a:r>
              <a:rPr lang="en-US" b="1"/>
              <a:t>Extending Data Management from on-prem to the Cloud</a:t>
            </a:r>
          </a:p>
          <a:p>
            <a:pPr algn="ctr">
              <a:spcBef>
                <a:spcPts val="1350"/>
              </a:spcBef>
            </a:pPr>
            <a:r>
              <a:rPr lang="en-US"/>
              <a:t>Veeam + HPE SimpliVity provide a single pain-of-glass data-protection solution across hybrid environments</a:t>
            </a:r>
          </a:p>
          <a:p>
            <a:pPr algn="ctr">
              <a:spcBef>
                <a:spcPts val="1350"/>
              </a:spcBef>
            </a:pPr>
            <a:endParaRPr lang="en-US" b="1"/>
          </a:p>
          <a:p>
            <a:pPr algn="ctr">
              <a:spcBef>
                <a:spcPts val="1350"/>
              </a:spcBef>
            </a:pPr>
            <a:endParaRPr lang="en-US" b="1"/>
          </a:p>
          <a:p>
            <a:pPr algn="ctr">
              <a:spcBef>
                <a:spcPts val="1350"/>
              </a:spcBef>
            </a:pPr>
            <a:endParaRPr lang="en-US" b="1"/>
          </a:p>
          <a:p>
            <a:pPr algn="ctr">
              <a:spcBef>
                <a:spcPts val="1350"/>
              </a:spcBef>
            </a:pPr>
            <a:endParaRPr lang="en-US" b="1"/>
          </a:p>
          <a:p>
            <a:pPr algn="ctr">
              <a:spcBef>
                <a:spcPts val="450"/>
              </a:spcBef>
            </a:pPr>
            <a:r>
              <a:rPr lang="en-US" b="1"/>
              <a:t>Focus Products</a:t>
            </a:r>
          </a:p>
          <a:p>
            <a:pPr algn="ctr">
              <a:spcBef>
                <a:spcPts val="225"/>
              </a:spcBef>
            </a:pPr>
            <a:r>
              <a:rPr lang="en-US"/>
              <a:t>Veeam: Veeam Availability Suite</a:t>
            </a:r>
          </a:p>
          <a:p>
            <a:pPr algn="ctr">
              <a:spcBef>
                <a:spcPts val="225"/>
              </a:spcBef>
            </a:pPr>
            <a:r>
              <a:rPr lang="en-US"/>
              <a:t>HPE: HPE SimpliVity</a:t>
            </a:r>
            <a:endParaRPr lang="en-US" b="1"/>
          </a:p>
        </p:txBody>
      </p:sp>
      <p:sp>
        <p:nvSpPr>
          <p:cNvPr id="5" name="Slide Number Placeholder 4">
            <a:extLst>
              <a:ext uri="{FF2B5EF4-FFF2-40B4-BE49-F238E27FC236}">
                <a16:creationId xmlns:a16="http://schemas.microsoft.com/office/drawing/2014/main" id="{38283623-7F39-46C6-877C-8E5EA128551B}"/>
              </a:ext>
            </a:extLst>
          </p:cNvPr>
          <p:cNvSpPr>
            <a:spLocks noGrp="1"/>
          </p:cNvSpPr>
          <p:nvPr>
            <p:ph type="sldNum" sz="quarter" idx="12"/>
          </p:nvPr>
        </p:nvSpPr>
        <p:spPr/>
        <p:txBody>
          <a:bodyPr/>
          <a:lstStyle/>
          <a:p>
            <a:endParaRPr lang="en-US" dirty="0"/>
          </a:p>
        </p:txBody>
      </p:sp>
      <p:grpSp>
        <p:nvGrpSpPr>
          <p:cNvPr id="24" name="Group 23">
            <a:extLst>
              <a:ext uri="{FF2B5EF4-FFF2-40B4-BE49-F238E27FC236}">
                <a16:creationId xmlns:a16="http://schemas.microsoft.com/office/drawing/2014/main" id="{48370451-1E7B-49B2-94CA-E5FEFF2CDC60}"/>
              </a:ext>
            </a:extLst>
          </p:cNvPr>
          <p:cNvGrpSpPr/>
          <p:nvPr/>
        </p:nvGrpSpPr>
        <p:grpSpPr>
          <a:xfrm>
            <a:off x="876453" y="2606289"/>
            <a:ext cx="1580998" cy="1165612"/>
            <a:chOff x="1035017" y="3647007"/>
            <a:chExt cx="2527802" cy="2175830"/>
          </a:xfrm>
        </p:grpSpPr>
        <p:pic>
          <p:nvPicPr>
            <p:cNvPr id="22" name="Picture 21">
              <a:extLst>
                <a:ext uri="{FF2B5EF4-FFF2-40B4-BE49-F238E27FC236}">
                  <a16:creationId xmlns:a16="http://schemas.microsoft.com/office/drawing/2014/main" id="{744F689A-4AEF-47B8-8624-FEAFA188093B}"/>
                </a:ext>
              </a:extLst>
            </p:cNvPr>
            <p:cNvPicPr>
              <a:picLocks noChangeAspect="1"/>
            </p:cNvPicPr>
            <p:nvPr/>
          </p:nvPicPr>
          <p:blipFill>
            <a:blip r:embed="rId3"/>
            <a:stretch>
              <a:fillRect/>
            </a:stretch>
          </p:blipFill>
          <p:spPr>
            <a:xfrm>
              <a:off x="1035017" y="3647007"/>
              <a:ext cx="2527802" cy="2175830"/>
            </a:xfrm>
            <a:prstGeom prst="rect">
              <a:avLst/>
            </a:prstGeom>
          </p:spPr>
        </p:pic>
        <p:sp>
          <p:nvSpPr>
            <p:cNvPr id="23" name="Rectangle 22">
              <a:extLst>
                <a:ext uri="{FF2B5EF4-FFF2-40B4-BE49-F238E27FC236}">
                  <a16:creationId xmlns:a16="http://schemas.microsoft.com/office/drawing/2014/main" id="{6B0B616B-0869-480A-B484-1070E61D3BA6}"/>
                </a:ext>
              </a:extLst>
            </p:cNvPr>
            <p:cNvSpPr/>
            <p:nvPr/>
          </p:nvSpPr>
          <p:spPr bwMode="ltGray">
            <a:xfrm>
              <a:off x="1045534" y="3654641"/>
              <a:ext cx="460409" cy="552449"/>
            </a:xfrm>
            <a:prstGeom prst="rect">
              <a:avLst/>
            </a:prstGeom>
            <a:solidFill>
              <a:schemeClr val="bg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13" err="1">
                <a:solidFill>
                  <a:schemeClr val="bg1"/>
                </a:solidFill>
              </a:endParaRPr>
            </a:p>
          </p:txBody>
        </p:sp>
      </p:grpSp>
      <p:sp>
        <p:nvSpPr>
          <p:cNvPr id="26" name="TextBox 25">
            <a:extLst>
              <a:ext uri="{FF2B5EF4-FFF2-40B4-BE49-F238E27FC236}">
                <a16:creationId xmlns:a16="http://schemas.microsoft.com/office/drawing/2014/main" id="{513EC0E4-3A95-4010-96C7-3310B988AB72}"/>
              </a:ext>
            </a:extLst>
          </p:cNvPr>
          <p:cNvSpPr txBox="1"/>
          <p:nvPr/>
        </p:nvSpPr>
        <p:spPr>
          <a:xfrm>
            <a:off x="3131117" y="3136052"/>
            <a:ext cx="1439295" cy="246221"/>
          </a:xfrm>
          <a:prstGeom prst="rect">
            <a:avLst/>
          </a:prstGeom>
        </p:spPr>
        <p:txBody>
          <a:bodyPr wrap="square" rtlCol="0" anchor="ctr">
            <a:spAutoFit/>
          </a:bodyPr>
          <a:lstStyle/>
          <a:p>
            <a:pPr algn="ctr" defTabSz="685766">
              <a:defRPr/>
            </a:pPr>
            <a:r>
              <a:rPr lang="en-US" sz="1000">
                <a:solidFill>
                  <a:schemeClr val="bg1"/>
                </a:solidFill>
                <a:latin typeface="Arial"/>
              </a:rPr>
              <a:t>On-prem</a:t>
            </a:r>
          </a:p>
        </p:txBody>
      </p:sp>
      <p:sp>
        <p:nvSpPr>
          <p:cNvPr id="27" name="TextBox 26">
            <a:extLst>
              <a:ext uri="{FF2B5EF4-FFF2-40B4-BE49-F238E27FC236}">
                <a16:creationId xmlns:a16="http://schemas.microsoft.com/office/drawing/2014/main" id="{2A64B58F-8B5F-432C-9BF8-9259E3B904C9}"/>
              </a:ext>
            </a:extLst>
          </p:cNvPr>
          <p:cNvSpPr txBox="1"/>
          <p:nvPr/>
        </p:nvSpPr>
        <p:spPr>
          <a:xfrm>
            <a:off x="3900802" y="3090298"/>
            <a:ext cx="1339220" cy="400110"/>
          </a:xfrm>
          <a:prstGeom prst="rect">
            <a:avLst/>
          </a:prstGeom>
        </p:spPr>
        <p:txBody>
          <a:bodyPr wrap="square" rtlCol="0" anchor="ctr">
            <a:spAutoFit/>
          </a:bodyPr>
          <a:lstStyle/>
          <a:p>
            <a:pPr algn="ctr" defTabSz="685766">
              <a:defRPr/>
            </a:pPr>
            <a:r>
              <a:rPr lang="en-US" sz="1000">
                <a:solidFill>
                  <a:schemeClr val="bg1"/>
                </a:solidFill>
                <a:latin typeface="Arial"/>
              </a:rPr>
              <a:t>Private </a:t>
            </a:r>
          </a:p>
          <a:p>
            <a:pPr algn="ctr" defTabSz="685766">
              <a:defRPr/>
            </a:pPr>
            <a:r>
              <a:rPr lang="en-US" sz="1000">
                <a:solidFill>
                  <a:schemeClr val="bg1"/>
                </a:solidFill>
                <a:latin typeface="Arial"/>
              </a:rPr>
              <a:t>cloud</a:t>
            </a:r>
          </a:p>
        </p:txBody>
      </p:sp>
      <p:grpSp>
        <p:nvGrpSpPr>
          <p:cNvPr id="28" name="Group 27">
            <a:extLst>
              <a:ext uri="{FF2B5EF4-FFF2-40B4-BE49-F238E27FC236}">
                <a16:creationId xmlns:a16="http://schemas.microsoft.com/office/drawing/2014/main" id="{9918B672-CDD3-4F38-A34B-3CECED38D7E2}"/>
              </a:ext>
            </a:extLst>
          </p:cNvPr>
          <p:cNvGrpSpPr>
            <a:grpSpLocks noChangeAspect="1"/>
          </p:cNvGrpSpPr>
          <p:nvPr/>
        </p:nvGrpSpPr>
        <p:grpSpPr>
          <a:xfrm>
            <a:off x="4370978" y="2747760"/>
            <a:ext cx="354599" cy="336259"/>
            <a:chOff x="5819775" y="3167063"/>
            <a:chExt cx="552450" cy="523876"/>
          </a:xfrm>
        </p:grpSpPr>
        <p:sp>
          <p:nvSpPr>
            <p:cNvPr id="29" name="Freeform 58">
              <a:extLst>
                <a:ext uri="{FF2B5EF4-FFF2-40B4-BE49-F238E27FC236}">
                  <a16:creationId xmlns:a16="http://schemas.microsoft.com/office/drawing/2014/main" id="{62CFC98F-E160-48C7-B781-743023844D13}"/>
                </a:ext>
              </a:extLst>
            </p:cNvPr>
            <p:cNvSpPr>
              <a:spLocks noEditPoints="1"/>
            </p:cNvSpPr>
            <p:nvPr/>
          </p:nvSpPr>
          <p:spPr bwMode="auto">
            <a:xfrm>
              <a:off x="5988050" y="3352801"/>
              <a:ext cx="215900" cy="338138"/>
            </a:xfrm>
            <a:custGeom>
              <a:avLst/>
              <a:gdLst>
                <a:gd name="T0" fmla="*/ 48 w 56"/>
                <a:gd name="T1" fmla="*/ 32 h 88"/>
                <a:gd name="T2" fmla="*/ 48 w 56"/>
                <a:gd name="T3" fmla="*/ 20 h 88"/>
                <a:gd name="T4" fmla="*/ 28 w 56"/>
                <a:gd name="T5" fmla="*/ 0 h 88"/>
                <a:gd name="T6" fmla="*/ 8 w 56"/>
                <a:gd name="T7" fmla="*/ 20 h 88"/>
                <a:gd name="T8" fmla="*/ 8 w 56"/>
                <a:gd name="T9" fmla="*/ 32 h 88"/>
                <a:gd name="T10" fmla="*/ 0 w 56"/>
                <a:gd name="T11" fmla="*/ 32 h 88"/>
                <a:gd name="T12" fmla="*/ 0 w 56"/>
                <a:gd name="T13" fmla="*/ 88 h 88"/>
                <a:gd name="T14" fmla="*/ 56 w 56"/>
                <a:gd name="T15" fmla="*/ 88 h 88"/>
                <a:gd name="T16" fmla="*/ 56 w 56"/>
                <a:gd name="T17" fmla="*/ 32 h 88"/>
                <a:gd name="T18" fmla="*/ 48 w 56"/>
                <a:gd name="T19" fmla="*/ 32 h 88"/>
                <a:gd name="T20" fmla="*/ 16 w 56"/>
                <a:gd name="T21" fmla="*/ 20 h 88"/>
                <a:gd name="T22" fmla="*/ 28 w 56"/>
                <a:gd name="T23" fmla="*/ 8 h 88"/>
                <a:gd name="T24" fmla="*/ 40 w 56"/>
                <a:gd name="T25" fmla="*/ 20 h 88"/>
                <a:gd name="T26" fmla="*/ 40 w 56"/>
                <a:gd name="T27" fmla="*/ 32 h 88"/>
                <a:gd name="T28" fmla="*/ 16 w 56"/>
                <a:gd name="T29" fmla="*/ 32 h 88"/>
                <a:gd name="T30" fmla="*/ 16 w 56"/>
                <a:gd name="T31" fmla="*/ 20 h 88"/>
                <a:gd name="T32" fmla="*/ 48 w 56"/>
                <a:gd name="T33" fmla="*/ 80 h 88"/>
                <a:gd name="T34" fmla="*/ 8 w 56"/>
                <a:gd name="T35" fmla="*/ 80 h 88"/>
                <a:gd name="T36" fmla="*/ 8 w 56"/>
                <a:gd name="T37" fmla="*/ 40 h 88"/>
                <a:gd name="T38" fmla="*/ 48 w 56"/>
                <a:gd name="T39" fmla="*/ 40 h 88"/>
                <a:gd name="T40" fmla="*/ 48 w 56"/>
                <a:gd name="T41" fmla="*/ 8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88">
                  <a:moveTo>
                    <a:pt x="48" y="32"/>
                  </a:moveTo>
                  <a:cubicBezTo>
                    <a:pt x="48" y="20"/>
                    <a:pt x="48" y="20"/>
                    <a:pt x="48" y="20"/>
                  </a:cubicBezTo>
                  <a:cubicBezTo>
                    <a:pt x="48" y="9"/>
                    <a:pt x="39" y="0"/>
                    <a:pt x="28" y="0"/>
                  </a:cubicBezTo>
                  <a:cubicBezTo>
                    <a:pt x="17" y="0"/>
                    <a:pt x="8" y="9"/>
                    <a:pt x="8" y="20"/>
                  </a:cubicBezTo>
                  <a:cubicBezTo>
                    <a:pt x="8" y="32"/>
                    <a:pt x="8" y="32"/>
                    <a:pt x="8" y="32"/>
                  </a:cubicBezTo>
                  <a:cubicBezTo>
                    <a:pt x="0" y="32"/>
                    <a:pt x="0" y="32"/>
                    <a:pt x="0" y="32"/>
                  </a:cubicBezTo>
                  <a:cubicBezTo>
                    <a:pt x="0" y="88"/>
                    <a:pt x="0" y="88"/>
                    <a:pt x="0" y="88"/>
                  </a:cubicBezTo>
                  <a:cubicBezTo>
                    <a:pt x="56" y="88"/>
                    <a:pt x="56" y="88"/>
                    <a:pt x="56" y="88"/>
                  </a:cubicBezTo>
                  <a:cubicBezTo>
                    <a:pt x="56" y="32"/>
                    <a:pt x="56" y="32"/>
                    <a:pt x="56" y="32"/>
                  </a:cubicBezTo>
                  <a:lnTo>
                    <a:pt x="48" y="32"/>
                  </a:lnTo>
                  <a:close/>
                  <a:moveTo>
                    <a:pt x="16" y="20"/>
                  </a:moveTo>
                  <a:cubicBezTo>
                    <a:pt x="16" y="13"/>
                    <a:pt x="21" y="8"/>
                    <a:pt x="28" y="8"/>
                  </a:cubicBezTo>
                  <a:cubicBezTo>
                    <a:pt x="35" y="8"/>
                    <a:pt x="40" y="13"/>
                    <a:pt x="40" y="20"/>
                  </a:cubicBezTo>
                  <a:cubicBezTo>
                    <a:pt x="40" y="32"/>
                    <a:pt x="40" y="32"/>
                    <a:pt x="40" y="32"/>
                  </a:cubicBezTo>
                  <a:cubicBezTo>
                    <a:pt x="16" y="32"/>
                    <a:pt x="16" y="32"/>
                    <a:pt x="16" y="32"/>
                  </a:cubicBezTo>
                  <a:lnTo>
                    <a:pt x="16" y="20"/>
                  </a:lnTo>
                  <a:close/>
                  <a:moveTo>
                    <a:pt x="48" y="80"/>
                  </a:moveTo>
                  <a:cubicBezTo>
                    <a:pt x="8" y="80"/>
                    <a:pt x="8" y="80"/>
                    <a:pt x="8" y="80"/>
                  </a:cubicBezTo>
                  <a:cubicBezTo>
                    <a:pt x="8" y="40"/>
                    <a:pt x="8" y="40"/>
                    <a:pt x="8" y="40"/>
                  </a:cubicBezTo>
                  <a:cubicBezTo>
                    <a:pt x="48" y="40"/>
                    <a:pt x="48" y="40"/>
                    <a:pt x="48" y="40"/>
                  </a:cubicBezTo>
                  <a:lnTo>
                    <a:pt x="48" y="80"/>
                  </a:lnTo>
                  <a:close/>
                </a:path>
              </a:pathLst>
            </a:custGeom>
            <a:solidFill>
              <a:srgbClr val="00AF8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defRPr/>
              </a:pPr>
              <a:endParaRPr lang="en-US" sz="1013">
                <a:solidFill>
                  <a:schemeClr val="bg1"/>
                </a:solidFill>
                <a:latin typeface="Arial"/>
              </a:endParaRPr>
            </a:p>
          </p:txBody>
        </p:sp>
        <p:sp>
          <p:nvSpPr>
            <p:cNvPr id="30" name="Freeform 59">
              <a:extLst>
                <a:ext uri="{FF2B5EF4-FFF2-40B4-BE49-F238E27FC236}">
                  <a16:creationId xmlns:a16="http://schemas.microsoft.com/office/drawing/2014/main" id="{B9A0F78E-4B23-425C-B65A-749A8307F327}"/>
                </a:ext>
              </a:extLst>
            </p:cNvPr>
            <p:cNvSpPr>
              <a:spLocks noEditPoints="1"/>
            </p:cNvSpPr>
            <p:nvPr/>
          </p:nvSpPr>
          <p:spPr bwMode="auto">
            <a:xfrm>
              <a:off x="5819775" y="3167063"/>
              <a:ext cx="552450" cy="277813"/>
            </a:xfrm>
            <a:custGeom>
              <a:avLst/>
              <a:gdLst>
                <a:gd name="T0" fmla="*/ 60 w 144"/>
                <a:gd name="T1" fmla="*/ 72 h 72"/>
                <a:gd name="T2" fmla="*/ 60 w 144"/>
                <a:gd name="T3" fmla="*/ 68 h 72"/>
                <a:gd name="T4" fmla="*/ 61 w 144"/>
                <a:gd name="T5" fmla="*/ 64 h 72"/>
                <a:gd name="T6" fmla="*/ 72 w 144"/>
                <a:gd name="T7" fmla="*/ 64 h 72"/>
                <a:gd name="T8" fmla="*/ 72 w 144"/>
                <a:gd name="T9" fmla="*/ 72 h 72"/>
                <a:gd name="T10" fmla="*/ 60 w 144"/>
                <a:gd name="T11" fmla="*/ 72 h 72"/>
                <a:gd name="T12" fmla="*/ 118 w 144"/>
                <a:gd name="T13" fmla="*/ 0 h 72"/>
                <a:gd name="T14" fmla="*/ 71 w 144"/>
                <a:gd name="T15" fmla="*/ 0 h 72"/>
                <a:gd name="T16" fmla="*/ 45 w 144"/>
                <a:gd name="T17" fmla="*/ 20 h 72"/>
                <a:gd name="T18" fmla="*/ 26 w 144"/>
                <a:gd name="T19" fmla="*/ 20 h 72"/>
                <a:gd name="T20" fmla="*/ 0 w 144"/>
                <a:gd name="T21" fmla="*/ 46 h 72"/>
                <a:gd name="T22" fmla="*/ 26 w 144"/>
                <a:gd name="T23" fmla="*/ 72 h 72"/>
                <a:gd name="T24" fmla="*/ 52 w 144"/>
                <a:gd name="T25" fmla="*/ 72 h 72"/>
                <a:gd name="T26" fmla="*/ 52 w 144"/>
                <a:gd name="T27" fmla="*/ 68 h 72"/>
                <a:gd name="T28" fmla="*/ 52 w 144"/>
                <a:gd name="T29" fmla="*/ 64 h 72"/>
                <a:gd name="T30" fmla="*/ 26 w 144"/>
                <a:gd name="T31" fmla="*/ 64 h 72"/>
                <a:gd name="T32" fmla="*/ 8 w 144"/>
                <a:gd name="T33" fmla="*/ 46 h 72"/>
                <a:gd name="T34" fmla="*/ 26 w 144"/>
                <a:gd name="T35" fmla="*/ 28 h 72"/>
                <a:gd name="T36" fmla="*/ 72 w 144"/>
                <a:gd name="T37" fmla="*/ 28 h 72"/>
                <a:gd name="T38" fmla="*/ 72 w 144"/>
                <a:gd name="T39" fmla="*/ 20 h 72"/>
                <a:gd name="T40" fmla="*/ 54 w 144"/>
                <a:gd name="T41" fmla="*/ 20 h 72"/>
                <a:gd name="T42" fmla="*/ 71 w 144"/>
                <a:gd name="T43" fmla="*/ 8 h 72"/>
                <a:gd name="T44" fmla="*/ 118 w 144"/>
                <a:gd name="T45" fmla="*/ 8 h 72"/>
                <a:gd name="T46" fmla="*/ 136 w 144"/>
                <a:gd name="T47" fmla="*/ 26 h 72"/>
                <a:gd name="T48" fmla="*/ 118 w 144"/>
                <a:gd name="T49" fmla="*/ 44 h 72"/>
                <a:gd name="T50" fmla="*/ 92 w 144"/>
                <a:gd name="T51" fmla="*/ 44 h 72"/>
                <a:gd name="T52" fmla="*/ 92 w 144"/>
                <a:gd name="T53" fmla="*/ 52 h 72"/>
                <a:gd name="T54" fmla="*/ 104 w 144"/>
                <a:gd name="T55" fmla="*/ 52 h 72"/>
                <a:gd name="T56" fmla="*/ 91 w 144"/>
                <a:gd name="T57" fmla="*/ 64 h 72"/>
                <a:gd name="T58" fmla="*/ 92 w 144"/>
                <a:gd name="T59" fmla="*/ 68 h 72"/>
                <a:gd name="T60" fmla="*/ 92 w 144"/>
                <a:gd name="T61" fmla="*/ 72 h 72"/>
                <a:gd name="T62" fmla="*/ 112 w 144"/>
                <a:gd name="T63" fmla="*/ 52 h 72"/>
                <a:gd name="T64" fmla="*/ 118 w 144"/>
                <a:gd name="T65" fmla="*/ 52 h 72"/>
                <a:gd name="T66" fmla="*/ 144 w 144"/>
                <a:gd name="T67" fmla="*/ 26 h 72"/>
                <a:gd name="T68" fmla="*/ 118 w 144"/>
                <a:gd name="T6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72">
                  <a:moveTo>
                    <a:pt x="60" y="72"/>
                  </a:moveTo>
                  <a:cubicBezTo>
                    <a:pt x="60" y="68"/>
                    <a:pt x="60" y="68"/>
                    <a:pt x="60" y="68"/>
                  </a:cubicBezTo>
                  <a:cubicBezTo>
                    <a:pt x="60" y="67"/>
                    <a:pt x="60" y="65"/>
                    <a:pt x="61" y="64"/>
                  </a:cubicBezTo>
                  <a:cubicBezTo>
                    <a:pt x="72" y="64"/>
                    <a:pt x="72" y="64"/>
                    <a:pt x="72" y="64"/>
                  </a:cubicBezTo>
                  <a:cubicBezTo>
                    <a:pt x="72" y="72"/>
                    <a:pt x="72" y="72"/>
                    <a:pt x="72" y="72"/>
                  </a:cubicBezTo>
                  <a:lnTo>
                    <a:pt x="60" y="72"/>
                  </a:lnTo>
                  <a:close/>
                  <a:moveTo>
                    <a:pt x="118" y="0"/>
                  </a:moveTo>
                  <a:cubicBezTo>
                    <a:pt x="71" y="0"/>
                    <a:pt x="71" y="0"/>
                    <a:pt x="71" y="0"/>
                  </a:cubicBezTo>
                  <a:cubicBezTo>
                    <a:pt x="58" y="0"/>
                    <a:pt x="48" y="8"/>
                    <a:pt x="45" y="20"/>
                  </a:cubicBezTo>
                  <a:cubicBezTo>
                    <a:pt x="26" y="20"/>
                    <a:pt x="26" y="20"/>
                    <a:pt x="26" y="20"/>
                  </a:cubicBezTo>
                  <a:cubicBezTo>
                    <a:pt x="12" y="20"/>
                    <a:pt x="0" y="32"/>
                    <a:pt x="0" y="46"/>
                  </a:cubicBezTo>
                  <a:cubicBezTo>
                    <a:pt x="0" y="60"/>
                    <a:pt x="12" y="72"/>
                    <a:pt x="26" y="72"/>
                  </a:cubicBezTo>
                  <a:cubicBezTo>
                    <a:pt x="52" y="72"/>
                    <a:pt x="52" y="72"/>
                    <a:pt x="52" y="72"/>
                  </a:cubicBezTo>
                  <a:cubicBezTo>
                    <a:pt x="52" y="68"/>
                    <a:pt x="52" y="68"/>
                    <a:pt x="52" y="68"/>
                  </a:cubicBezTo>
                  <a:cubicBezTo>
                    <a:pt x="52" y="67"/>
                    <a:pt x="52" y="65"/>
                    <a:pt x="52" y="64"/>
                  </a:cubicBezTo>
                  <a:cubicBezTo>
                    <a:pt x="26" y="64"/>
                    <a:pt x="26" y="64"/>
                    <a:pt x="26" y="64"/>
                  </a:cubicBezTo>
                  <a:cubicBezTo>
                    <a:pt x="16" y="64"/>
                    <a:pt x="8" y="56"/>
                    <a:pt x="8" y="46"/>
                  </a:cubicBezTo>
                  <a:cubicBezTo>
                    <a:pt x="8" y="36"/>
                    <a:pt x="16" y="28"/>
                    <a:pt x="26" y="28"/>
                  </a:cubicBezTo>
                  <a:cubicBezTo>
                    <a:pt x="72" y="28"/>
                    <a:pt x="72" y="28"/>
                    <a:pt x="72" y="28"/>
                  </a:cubicBezTo>
                  <a:cubicBezTo>
                    <a:pt x="72" y="20"/>
                    <a:pt x="72" y="20"/>
                    <a:pt x="72" y="20"/>
                  </a:cubicBezTo>
                  <a:cubicBezTo>
                    <a:pt x="54" y="20"/>
                    <a:pt x="54" y="20"/>
                    <a:pt x="54" y="20"/>
                  </a:cubicBezTo>
                  <a:cubicBezTo>
                    <a:pt x="56" y="13"/>
                    <a:pt x="63" y="8"/>
                    <a:pt x="71" y="8"/>
                  </a:cubicBezTo>
                  <a:cubicBezTo>
                    <a:pt x="118" y="8"/>
                    <a:pt x="118" y="8"/>
                    <a:pt x="118" y="8"/>
                  </a:cubicBezTo>
                  <a:cubicBezTo>
                    <a:pt x="128" y="8"/>
                    <a:pt x="136" y="16"/>
                    <a:pt x="136" y="26"/>
                  </a:cubicBezTo>
                  <a:cubicBezTo>
                    <a:pt x="136" y="36"/>
                    <a:pt x="128" y="44"/>
                    <a:pt x="118" y="44"/>
                  </a:cubicBezTo>
                  <a:cubicBezTo>
                    <a:pt x="92" y="44"/>
                    <a:pt x="92" y="44"/>
                    <a:pt x="92" y="44"/>
                  </a:cubicBezTo>
                  <a:cubicBezTo>
                    <a:pt x="92" y="52"/>
                    <a:pt x="92" y="52"/>
                    <a:pt x="92" y="52"/>
                  </a:cubicBezTo>
                  <a:cubicBezTo>
                    <a:pt x="104" y="52"/>
                    <a:pt x="104" y="52"/>
                    <a:pt x="104" y="52"/>
                  </a:cubicBezTo>
                  <a:cubicBezTo>
                    <a:pt x="102" y="58"/>
                    <a:pt x="97" y="62"/>
                    <a:pt x="91" y="64"/>
                  </a:cubicBezTo>
                  <a:cubicBezTo>
                    <a:pt x="92" y="65"/>
                    <a:pt x="92" y="66"/>
                    <a:pt x="92" y="68"/>
                  </a:cubicBezTo>
                  <a:cubicBezTo>
                    <a:pt x="92" y="72"/>
                    <a:pt x="92" y="72"/>
                    <a:pt x="92" y="72"/>
                  </a:cubicBezTo>
                  <a:cubicBezTo>
                    <a:pt x="102" y="70"/>
                    <a:pt x="110" y="62"/>
                    <a:pt x="112" y="52"/>
                  </a:cubicBezTo>
                  <a:cubicBezTo>
                    <a:pt x="118" y="52"/>
                    <a:pt x="118" y="52"/>
                    <a:pt x="118" y="52"/>
                  </a:cubicBezTo>
                  <a:cubicBezTo>
                    <a:pt x="132" y="52"/>
                    <a:pt x="144" y="40"/>
                    <a:pt x="144" y="26"/>
                  </a:cubicBezTo>
                  <a:cubicBezTo>
                    <a:pt x="144" y="12"/>
                    <a:pt x="132" y="0"/>
                    <a:pt x="118"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defRPr/>
              </a:pPr>
              <a:endParaRPr lang="en-US" sz="1013">
                <a:solidFill>
                  <a:schemeClr val="bg1"/>
                </a:solidFill>
                <a:latin typeface="Arial"/>
              </a:endParaRPr>
            </a:p>
          </p:txBody>
        </p:sp>
      </p:grpSp>
      <p:grpSp>
        <p:nvGrpSpPr>
          <p:cNvPr id="31" name="Group 30">
            <a:extLst>
              <a:ext uri="{FF2B5EF4-FFF2-40B4-BE49-F238E27FC236}">
                <a16:creationId xmlns:a16="http://schemas.microsoft.com/office/drawing/2014/main" id="{316478DF-C603-4681-AD7F-9E29A8A40E54}"/>
              </a:ext>
            </a:extLst>
          </p:cNvPr>
          <p:cNvGrpSpPr>
            <a:grpSpLocks noChangeAspect="1"/>
          </p:cNvGrpSpPr>
          <p:nvPr/>
        </p:nvGrpSpPr>
        <p:grpSpPr>
          <a:xfrm>
            <a:off x="3725273" y="2697615"/>
            <a:ext cx="323021" cy="323022"/>
            <a:chOff x="5819775" y="3152775"/>
            <a:chExt cx="552450" cy="552450"/>
          </a:xfrm>
        </p:grpSpPr>
        <p:sp>
          <p:nvSpPr>
            <p:cNvPr id="32" name="Freeform 55">
              <a:extLst>
                <a:ext uri="{FF2B5EF4-FFF2-40B4-BE49-F238E27FC236}">
                  <a16:creationId xmlns:a16="http://schemas.microsoft.com/office/drawing/2014/main" id="{453A7A6E-1162-4B92-B753-50ABBA5C89D4}"/>
                </a:ext>
              </a:extLst>
            </p:cNvPr>
            <p:cNvSpPr>
              <a:spLocks noEditPoints="1"/>
            </p:cNvSpPr>
            <p:nvPr/>
          </p:nvSpPr>
          <p:spPr bwMode="auto">
            <a:xfrm>
              <a:off x="5819775" y="3152775"/>
              <a:ext cx="352425" cy="552450"/>
            </a:xfrm>
            <a:custGeom>
              <a:avLst/>
              <a:gdLst>
                <a:gd name="T0" fmla="*/ 145 w 222"/>
                <a:gd name="T1" fmla="*/ 348 h 348"/>
                <a:gd name="T2" fmla="*/ 126 w 222"/>
                <a:gd name="T3" fmla="*/ 348 h 348"/>
                <a:gd name="T4" fmla="*/ 126 w 222"/>
                <a:gd name="T5" fmla="*/ 126 h 348"/>
                <a:gd name="T6" fmla="*/ 145 w 222"/>
                <a:gd name="T7" fmla="*/ 126 h 348"/>
                <a:gd name="T8" fmla="*/ 145 w 222"/>
                <a:gd name="T9" fmla="*/ 348 h 348"/>
                <a:gd name="T10" fmla="*/ 184 w 222"/>
                <a:gd name="T11" fmla="*/ 126 h 348"/>
                <a:gd name="T12" fmla="*/ 164 w 222"/>
                <a:gd name="T13" fmla="*/ 126 h 348"/>
                <a:gd name="T14" fmla="*/ 164 w 222"/>
                <a:gd name="T15" fmla="*/ 348 h 348"/>
                <a:gd name="T16" fmla="*/ 184 w 222"/>
                <a:gd name="T17" fmla="*/ 348 h 348"/>
                <a:gd name="T18" fmla="*/ 184 w 222"/>
                <a:gd name="T19" fmla="*/ 126 h 348"/>
                <a:gd name="T20" fmla="*/ 164 w 222"/>
                <a:gd name="T21" fmla="*/ 36 h 348"/>
                <a:gd name="T22" fmla="*/ 164 w 222"/>
                <a:gd name="T23" fmla="*/ 0 h 348"/>
                <a:gd name="T24" fmla="*/ 145 w 222"/>
                <a:gd name="T25" fmla="*/ 0 h 348"/>
                <a:gd name="T26" fmla="*/ 145 w 222"/>
                <a:gd name="T27" fmla="*/ 36 h 348"/>
                <a:gd name="T28" fmla="*/ 87 w 222"/>
                <a:gd name="T29" fmla="*/ 114 h 348"/>
                <a:gd name="T30" fmla="*/ 87 w 222"/>
                <a:gd name="T31" fmla="*/ 155 h 348"/>
                <a:gd name="T32" fmla="*/ 0 w 222"/>
                <a:gd name="T33" fmla="*/ 155 h 348"/>
                <a:gd name="T34" fmla="*/ 0 w 222"/>
                <a:gd name="T35" fmla="*/ 348 h 348"/>
                <a:gd name="T36" fmla="*/ 19 w 222"/>
                <a:gd name="T37" fmla="*/ 348 h 348"/>
                <a:gd name="T38" fmla="*/ 19 w 222"/>
                <a:gd name="T39" fmla="*/ 174 h 348"/>
                <a:gd name="T40" fmla="*/ 87 w 222"/>
                <a:gd name="T41" fmla="*/ 174 h 348"/>
                <a:gd name="T42" fmla="*/ 87 w 222"/>
                <a:gd name="T43" fmla="*/ 348 h 348"/>
                <a:gd name="T44" fmla="*/ 106 w 222"/>
                <a:gd name="T45" fmla="*/ 348 h 348"/>
                <a:gd name="T46" fmla="*/ 106 w 222"/>
                <a:gd name="T47" fmla="*/ 118 h 348"/>
                <a:gd name="T48" fmla="*/ 155 w 222"/>
                <a:gd name="T49" fmla="*/ 56 h 348"/>
                <a:gd name="T50" fmla="*/ 203 w 222"/>
                <a:gd name="T51" fmla="*/ 118 h 348"/>
                <a:gd name="T52" fmla="*/ 203 w 222"/>
                <a:gd name="T53" fmla="*/ 193 h 348"/>
                <a:gd name="T54" fmla="*/ 222 w 222"/>
                <a:gd name="T55" fmla="*/ 193 h 348"/>
                <a:gd name="T56" fmla="*/ 222 w 222"/>
                <a:gd name="T57" fmla="*/ 114 h 348"/>
                <a:gd name="T58" fmla="*/ 164 w 222"/>
                <a:gd name="T59" fmla="*/ 36 h 348"/>
                <a:gd name="T60" fmla="*/ 68 w 222"/>
                <a:gd name="T61" fmla="*/ 193 h 348"/>
                <a:gd name="T62" fmla="*/ 39 w 222"/>
                <a:gd name="T63" fmla="*/ 193 h 348"/>
                <a:gd name="T64" fmla="*/ 39 w 222"/>
                <a:gd name="T65" fmla="*/ 213 h 348"/>
                <a:gd name="T66" fmla="*/ 68 w 222"/>
                <a:gd name="T67" fmla="*/ 213 h 348"/>
                <a:gd name="T68" fmla="*/ 68 w 222"/>
                <a:gd name="T69" fmla="*/ 193 h 348"/>
                <a:gd name="T70" fmla="*/ 68 w 222"/>
                <a:gd name="T71" fmla="*/ 232 h 348"/>
                <a:gd name="T72" fmla="*/ 39 w 222"/>
                <a:gd name="T73" fmla="*/ 232 h 348"/>
                <a:gd name="T74" fmla="*/ 39 w 222"/>
                <a:gd name="T75" fmla="*/ 251 h 348"/>
                <a:gd name="T76" fmla="*/ 68 w 222"/>
                <a:gd name="T77" fmla="*/ 251 h 348"/>
                <a:gd name="T78" fmla="*/ 68 w 222"/>
                <a:gd name="T79" fmla="*/ 232 h 348"/>
                <a:gd name="T80" fmla="*/ 68 w 222"/>
                <a:gd name="T81" fmla="*/ 271 h 348"/>
                <a:gd name="T82" fmla="*/ 39 w 222"/>
                <a:gd name="T83" fmla="*/ 271 h 348"/>
                <a:gd name="T84" fmla="*/ 39 w 222"/>
                <a:gd name="T85" fmla="*/ 290 h 348"/>
                <a:gd name="T86" fmla="*/ 68 w 222"/>
                <a:gd name="T87" fmla="*/ 290 h 348"/>
                <a:gd name="T88" fmla="*/ 68 w 222"/>
                <a:gd name="T89" fmla="*/ 271 h 348"/>
                <a:gd name="T90" fmla="*/ 68 w 222"/>
                <a:gd name="T91" fmla="*/ 309 h 348"/>
                <a:gd name="T92" fmla="*/ 39 w 222"/>
                <a:gd name="T93" fmla="*/ 309 h 348"/>
                <a:gd name="T94" fmla="*/ 39 w 222"/>
                <a:gd name="T95" fmla="*/ 329 h 348"/>
                <a:gd name="T96" fmla="*/ 68 w 222"/>
                <a:gd name="T97" fmla="*/ 329 h 348"/>
                <a:gd name="T98" fmla="*/ 68 w 222"/>
                <a:gd name="T99" fmla="*/ 309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 h="348">
                  <a:moveTo>
                    <a:pt x="145" y="348"/>
                  </a:moveTo>
                  <a:lnTo>
                    <a:pt x="126" y="348"/>
                  </a:lnTo>
                  <a:lnTo>
                    <a:pt x="126" y="126"/>
                  </a:lnTo>
                  <a:lnTo>
                    <a:pt x="145" y="126"/>
                  </a:lnTo>
                  <a:lnTo>
                    <a:pt x="145" y="348"/>
                  </a:lnTo>
                  <a:close/>
                  <a:moveTo>
                    <a:pt x="184" y="126"/>
                  </a:moveTo>
                  <a:lnTo>
                    <a:pt x="164" y="126"/>
                  </a:lnTo>
                  <a:lnTo>
                    <a:pt x="164" y="348"/>
                  </a:lnTo>
                  <a:lnTo>
                    <a:pt x="184" y="348"/>
                  </a:lnTo>
                  <a:lnTo>
                    <a:pt x="184" y="126"/>
                  </a:lnTo>
                  <a:close/>
                  <a:moveTo>
                    <a:pt x="164" y="36"/>
                  </a:moveTo>
                  <a:lnTo>
                    <a:pt x="164" y="0"/>
                  </a:lnTo>
                  <a:lnTo>
                    <a:pt x="145" y="0"/>
                  </a:lnTo>
                  <a:lnTo>
                    <a:pt x="145" y="36"/>
                  </a:lnTo>
                  <a:lnTo>
                    <a:pt x="87" y="114"/>
                  </a:lnTo>
                  <a:lnTo>
                    <a:pt x="87" y="155"/>
                  </a:lnTo>
                  <a:lnTo>
                    <a:pt x="0" y="155"/>
                  </a:lnTo>
                  <a:lnTo>
                    <a:pt x="0" y="348"/>
                  </a:lnTo>
                  <a:lnTo>
                    <a:pt x="19" y="348"/>
                  </a:lnTo>
                  <a:lnTo>
                    <a:pt x="19" y="174"/>
                  </a:lnTo>
                  <a:lnTo>
                    <a:pt x="87" y="174"/>
                  </a:lnTo>
                  <a:lnTo>
                    <a:pt x="87" y="348"/>
                  </a:lnTo>
                  <a:lnTo>
                    <a:pt x="106" y="348"/>
                  </a:lnTo>
                  <a:lnTo>
                    <a:pt x="106" y="118"/>
                  </a:lnTo>
                  <a:lnTo>
                    <a:pt x="155" y="56"/>
                  </a:lnTo>
                  <a:lnTo>
                    <a:pt x="203" y="118"/>
                  </a:lnTo>
                  <a:lnTo>
                    <a:pt x="203" y="193"/>
                  </a:lnTo>
                  <a:lnTo>
                    <a:pt x="222" y="193"/>
                  </a:lnTo>
                  <a:lnTo>
                    <a:pt x="222" y="114"/>
                  </a:lnTo>
                  <a:lnTo>
                    <a:pt x="164" y="36"/>
                  </a:lnTo>
                  <a:close/>
                  <a:moveTo>
                    <a:pt x="68" y="193"/>
                  </a:moveTo>
                  <a:lnTo>
                    <a:pt x="39" y="193"/>
                  </a:lnTo>
                  <a:lnTo>
                    <a:pt x="39" y="213"/>
                  </a:lnTo>
                  <a:lnTo>
                    <a:pt x="68" y="213"/>
                  </a:lnTo>
                  <a:lnTo>
                    <a:pt x="68" y="193"/>
                  </a:lnTo>
                  <a:close/>
                  <a:moveTo>
                    <a:pt x="68" y="232"/>
                  </a:moveTo>
                  <a:lnTo>
                    <a:pt x="39" y="232"/>
                  </a:lnTo>
                  <a:lnTo>
                    <a:pt x="39" y="251"/>
                  </a:lnTo>
                  <a:lnTo>
                    <a:pt x="68" y="251"/>
                  </a:lnTo>
                  <a:lnTo>
                    <a:pt x="68" y="232"/>
                  </a:lnTo>
                  <a:close/>
                  <a:moveTo>
                    <a:pt x="68" y="271"/>
                  </a:moveTo>
                  <a:lnTo>
                    <a:pt x="39" y="271"/>
                  </a:lnTo>
                  <a:lnTo>
                    <a:pt x="39" y="290"/>
                  </a:lnTo>
                  <a:lnTo>
                    <a:pt x="68" y="290"/>
                  </a:lnTo>
                  <a:lnTo>
                    <a:pt x="68" y="271"/>
                  </a:lnTo>
                  <a:close/>
                  <a:moveTo>
                    <a:pt x="68" y="309"/>
                  </a:moveTo>
                  <a:lnTo>
                    <a:pt x="39" y="309"/>
                  </a:lnTo>
                  <a:lnTo>
                    <a:pt x="39" y="329"/>
                  </a:lnTo>
                  <a:lnTo>
                    <a:pt x="68" y="329"/>
                  </a:lnTo>
                  <a:lnTo>
                    <a:pt x="68" y="3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defRPr/>
              </a:pPr>
              <a:endParaRPr lang="en-US" sz="1013">
                <a:solidFill>
                  <a:schemeClr val="bg1"/>
                </a:solidFill>
                <a:latin typeface="Arial"/>
              </a:endParaRPr>
            </a:p>
          </p:txBody>
        </p:sp>
        <p:sp>
          <p:nvSpPr>
            <p:cNvPr id="33" name="Freeform 56">
              <a:extLst>
                <a:ext uri="{FF2B5EF4-FFF2-40B4-BE49-F238E27FC236}">
                  <a16:creationId xmlns:a16="http://schemas.microsoft.com/office/drawing/2014/main" id="{36D0DB16-715B-4DB2-82C3-97C8404D2C35}"/>
                </a:ext>
              </a:extLst>
            </p:cNvPr>
            <p:cNvSpPr>
              <a:spLocks noEditPoints="1"/>
            </p:cNvSpPr>
            <p:nvPr/>
          </p:nvSpPr>
          <p:spPr bwMode="auto">
            <a:xfrm>
              <a:off x="6188075" y="3352800"/>
              <a:ext cx="184150" cy="352425"/>
            </a:xfrm>
            <a:custGeom>
              <a:avLst/>
              <a:gdLst>
                <a:gd name="T0" fmla="*/ 24 w 48"/>
                <a:gd name="T1" fmla="*/ 30 h 92"/>
                <a:gd name="T2" fmla="*/ 9 w 48"/>
                <a:gd name="T3" fmla="*/ 15 h 92"/>
                <a:gd name="T4" fmla="*/ 24 w 48"/>
                <a:gd name="T5" fmla="*/ 0 h 92"/>
                <a:gd name="T6" fmla="*/ 39 w 48"/>
                <a:gd name="T7" fmla="*/ 15 h 92"/>
                <a:gd name="T8" fmla="*/ 24 w 48"/>
                <a:gd name="T9" fmla="*/ 30 h 92"/>
                <a:gd name="T10" fmla="*/ 24 w 48"/>
                <a:gd name="T11" fmla="*/ 8 h 92"/>
                <a:gd name="T12" fmla="*/ 17 w 48"/>
                <a:gd name="T13" fmla="*/ 15 h 92"/>
                <a:gd name="T14" fmla="*/ 24 w 48"/>
                <a:gd name="T15" fmla="*/ 22 h 92"/>
                <a:gd name="T16" fmla="*/ 31 w 48"/>
                <a:gd name="T17" fmla="*/ 15 h 92"/>
                <a:gd name="T18" fmla="*/ 24 w 48"/>
                <a:gd name="T19" fmla="*/ 8 h 92"/>
                <a:gd name="T20" fmla="*/ 48 w 48"/>
                <a:gd name="T21" fmla="*/ 36 h 92"/>
                <a:gd name="T22" fmla="*/ 0 w 48"/>
                <a:gd name="T23" fmla="*/ 36 h 92"/>
                <a:gd name="T24" fmla="*/ 0 w 48"/>
                <a:gd name="T25" fmla="*/ 68 h 92"/>
                <a:gd name="T26" fmla="*/ 8 w 48"/>
                <a:gd name="T27" fmla="*/ 68 h 92"/>
                <a:gd name="T28" fmla="*/ 8 w 48"/>
                <a:gd name="T29" fmla="*/ 44 h 92"/>
                <a:gd name="T30" fmla="*/ 40 w 48"/>
                <a:gd name="T31" fmla="*/ 44 h 92"/>
                <a:gd name="T32" fmla="*/ 40 w 48"/>
                <a:gd name="T33" fmla="*/ 68 h 92"/>
                <a:gd name="T34" fmla="*/ 48 w 48"/>
                <a:gd name="T35" fmla="*/ 68 h 92"/>
                <a:gd name="T36" fmla="*/ 48 w 48"/>
                <a:gd name="T37" fmla="*/ 36 h 92"/>
                <a:gd name="T38" fmla="*/ 36 w 48"/>
                <a:gd name="T39" fmla="*/ 64 h 92"/>
                <a:gd name="T40" fmla="*/ 28 w 48"/>
                <a:gd name="T41" fmla="*/ 64 h 92"/>
                <a:gd name="T42" fmla="*/ 28 w 48"/>
                <a:gd name="T43" fmla="*/ 84 h 92"/>
                <a:gd name="T44" fmla="*/ 20 w 48"/>
                <a:gd name="T45" fmla="*/ 84 h 92"/>
                <a:gd name="T46" fmla="*/ 20 w 48"/>
                <a:gd name="T47" fmla="*/ 64 h 92"/>
                <a:gd name="T48" fmla="*/ 12 w 48"/>
                <a:gd name="T49" fmla="*/ 64 h 92"/>
                <a:gd name="T50" fmla="*/ 12 w 48"/>
                <a:gd name="T51" fmla="*/ 92 h 92"/>
                <a:gd name="T52" fmla="*/ 36 w 48"/>
                <a:gd name="T53" fmla="*/ 92 h 92"/>
                <a:gd name="T54" fmla="*/ 36 w 48"/>
                <a:gd name="T55" fmla="*/ 64 h 92"/>
                <a:gd name="T56" fmla="*/ 28 w 48"/>
                <a:gd name="T57" fmla="*/ 48 h 92"/>
                <a:gd name="T58" fmla="*/ 20 w 48"/>
                <a:gd name="T59" fmla="*/ 48 h 92"/>
                <a:gd name="T60" fmla="*/ 20 w 48"/>
                <a:gd name="T61" fmla="*/ 60 h 92"/>
                <a:gd name="T62" fmla="*/ 28 w 48"/>
                <a:gd name="T63" fmla="*/ 60 h 92"/>
                <a:gd name="T64" fmla="*/ 28 w 48"/>
                <a:gd name="T65" fmla="*/ 4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92">
                  <a:moveTo>
                    <a:pt x="24" y="30"/>
                  </a:moveTo>
                  <a:cubicBezTo>
                    <a:pt x="16" y="30"/>
                    <a:pt x="9" y="23"/>
                    <a:pt x="9" y="15"/>
                  </a:cubicBezTo>
                  <a:cubicBezTo>
                    <a:pt x="9" y="7"/>
                    <a:pt x="16" y="0"/>
                    <a:pt x="24" y="0"/>
                  </a:cubicBezTo>
                  <a:cubicBezTo>
                    <a:pt x="32" y="0"/>
                    <a:pt x="39" y="7"/>
                    <a:pt x="39" y="15"/>
                  </a:cubicBezTo>
                  <a:cubicBezTo>
                    <a:pt x="39" y="23"/>
                    <a:pt x="32" y="30"/>
                    <a:pt x="24" y="30"/>
                  </a:cubicBezTo>
                  <a:close/>
                  <a:moveTo>
                    <a:pt x="24" y="8"/>
                  </a:moveTo>
                  <a:cubicBezTo>
                    <a:pt x="20" y="8"/>
                    <a:pt x="17" y="11"/>
                    <a:pt x="17" y="15"/>
                  </a:cubicBezTo>
                  <a:cubicBezTo>
                    <a:pt x="17" y="19"/>
                    <a:pt x="20" y="22"/>
                    <a:pt x="24" y="22"/>
                  </a:cubicBezTo>
                  <a:cubicBezTo>
                    <a:pt x="28" y="22"/>
                    <a:pt x="31" y="19"/>
                    <a:pt x="31" y="15"/>
                  </a:cubicBezTo>
                  <a:cubicBezTo>
                    <a:pt x="31" y="11"/>
                    <a:pt x="28" y="8"/>
                    <a:pt x="24" y="8"/>
                  </a:cubicBezTo>
                  <a:close/>
                  <a:moveTo>
                    <a:pt x="48" y="36"/>
                  </a:moveTo>
                  <a:cubicBezTo>
                    <a:pt x="0" y="36"/>
                    <a:pt x="0" y="36"/>
                    <a:pt x="0" y="36"/>
                  </a:cubicBezTo>
                  <a:cubicBezTo>
                    <a:pt x="0" y="68"/>
                    <a:pt x="0" y="68"/>
                    <a:pt x="0" y="68"/>
                  </a:cubicBezTo>
                  <a:cubicBezTo>
                    <a:pt x="8" y="68"/>
                    <a:pt x="8" y="68"/>
                    <a:pt x="8" y="68"/>
                  </a:cubicBezTo>
                  <a:cubicBezTo>
                    <a:pt x="8" y="44"/>
                    <a:pt x="8" y="44"/>
                    <a:pt x="8" y="44"/>
                  </a:cubicBezTo>
                  <a:cubicBezTo>
                    <a:pt x="40" y="44"/>
                    <a:pt x="40" y="44"/>
                    <a:pt x="40" y="44"/>
                  </a:cubicBezTo>
                  <a:cubicBezTo>
                    <a:pt x="40" y="68"/>
                    <a:pt x="40" y="68"/>
                    <a:pt x="40" y="68"/>
                  </a:cubicBezTo>
                  <a:cubicBezTo>
                    <a:pt x="48" y="68"/>
                    <a:pt x="48" y="68"/>
                    <a:pt x="48" y="68"/>
                  </a:cubicBezTo>
                  <a:lnTo>
                    <a:pt x="48" y="36"/>
                  </a:lnTo>
                  <a:close/>
                  <a:moveTo>
                    <a:pt x="36" y="64"/>
                  </a:moveTo>
                  <a:cubicBezTo>
                    <a:pt x="28" y="64"/>
                    <a:pt x="28" y="64"/>
                    <a:pt x="28" y="64"/>
                  </a:cubicBezTo>
                  <a:cubicBezTo>
                    <a:pt x="28" y="84"/>
                    <a:pt x="28" y="84"/>
                    <a:pt x="28" y="84"/>
                  </a:cubicBezTo>
                  <a:cubicBezTo>
                    <a:pt x="20" y="84"/>
                    <a:pt x="20" y="84"/>
                    <a:pt x="20" y="84"/>
                  </a:cubicBezTo>
                  <a:cubicBezTo>
                    <a:pt x="20" y="64"/>
                    <a:pt x="20" y="64"/>
                    <a:pt x="20" y="64"/>
                  </a:cubicBezTo>
                  <a:cubicBezTo>
                    <a:pt x="12" y="64"/>
                    <a:pt x="12" y="64"/>
                    <a:pt x="12" y="64"/>
                  </a:cubicBezTo>
                  <a:cubicBezTo>
                    <a:pt x="12" y="92"/>
                    <a:pt x="12" y="92"/>
                    <a:pt x="12" y="92"/>
                  </a:cubicBezTo>
                  <a:cubicBezTo>
                    <a:pt x="36" y="92"/>
                    <a:pt x="36" y="92"/>
                    <a:pt x="36" y="92"/>
                  </a:cubicBezTo>
                  <a:lnTo>
                    <a:pt x="36" y="64"/>
                  </a:lnTo>
                  <a:close/>
                  <a:moveTo>
                    <a:pt x="28" y="48"/>
                  </a:moveTo>
                  <a:cubicBezTo>
                    <a:pt x="20" y="48"/>
                    <a:pt x="20" y="48"/>
                    <a:pt x="20" y="48"/>
                  </a:cubicBezTo>
                  <a:cubicBezTo>
                    <a:pt x="20" y="60"/>
                    <a:pt x="20" y="60"/>
                    <a:pt x="20" y="60"/>
                  </a:cubicBezTo>
                  <a:cubicBezTo>
                    <a:pt x="28" y="60"/>
                    <a:pt x="28" y="60"/>
                    <a:pt x="28" y="60"/>
                  </a:cubicBezTo>
                  <a:lnTo>
                    <a:pt x="28" y="48"/>
                  </a:lnTo>
                  <a:close/>
                </a:path>
              </a:pathLst>
            </a:custGeom>
            <a:solidFill>
              <a:srgbClr val="00B38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83">
                <a:defRPr/>
              </a:pPr>
              <a:endParaRPr lang="en-US" sz="1013">
                <a:solidFill>
                  <a:schemeClr val="bg1"/>
                </a:solidFill>
                <a:latin typeface="Arial"/>
              </a:endParaRPr>
            </a:p>
          </p:txBody>
        </p:sp>
      </p:grpSp>
      <p:pic>
        <p:nvPicPr>
          <p:cNvPr id="34" name="Picture 33">
            <a:extLst>
              <a:ext uri="{FF2B5EF4-FFF2-40B4-BE49-F238E27FC236}">
                <a16:creationId xmlns:a16="http://schemas.microsoft.com/office/drawing/2014/main" id="{FA75F895-C6D4-47F1-8EEE-281E8A342051}"/>
              </a:ext>
            </a:extLst>
          </p:cNvPr>
          <p:cNvPicPr>
            <a:picLocks noChangeAspect="1"/>
          </p:cNvPicPr>
          <p:nvPr/>
        </p:nvPicPr>
        <p:blipFill>
          <a:blip r:embed="rId4"/>
          <a:stretch>
            <a:fillRect/>
          </a:stretch>
        </p:blipFill>
        <p:spPr>
          <a:xfrm>
            <a:off x="5101076" y="2752551"/>
            <a:ext cx="340947" cy="299276"/>
          </a:xfrm>
          <a:prstGeom prst="rect">
            <a:avLst/>
          </a:prstGeom>
        </p:spPr>
      </p:pic>
      <p:sp>
        <p:nvSpPr>
          <p:cNvPr id="35" name="TextBox 34">
            <a:extLst>
              <a:ext uri="{FF2B5EF4-FFF2-40B4-BE49-F238E27FC236}">
                <a16:creationId xmlns:a16="http://schemas.microsoft.com/office/drawing/2014/main" id="{800B1D64-12A6-4B24-AC03-278C83A35198}"/>
              </a:ext>
            </a:extLst>
          </p:cNvPr>
          <p:cNvSpPr txBox="1"/>
          <p:nvPr/>
        </p:nvSpPr>
        <p:spPr>
          <a:xfrm>
            <a:off x="4570412" y="3167241"/>
            <a:ext cx="1439295" cy="246221"/>
          </a:xfrm>
          <a:prstGeom prst="rect">
            <a:avLst/>
          </a:prstGeom>
        </p:spPr>
        <p:txBody>
          <a:bodyPr wrap="square" rtlCol="0" anchor="ctr">
            <a:spAutoFit/>
          </a:bodyPr>
          <a:lstStyle/>
          <a:p>
            <a:pPr algn="ctr" defTabSz="685766">
              <a:defRPr/>
            </a:pPr>
            <a:r>
              <a:rPr lang="en-US" sz="1000">
                <a:solidFill>
                  <a:schemeClr val="bg1"/>
                </a:solidFill>
                <a:latin typeface="Arial"/>
              </a:rPr>
              <a:t>SaaS</a:t>
            </a:r>
          </a:p>
        </p:txBody>
      </p:sp>
      <p:sp>
        <p:nvSpPr>
          <p:cNvPr id="36" name="TextBox 35">
            <a:extLst>
              <a:ext uri="{FF2B5EF4-FFF2-40B4-BE49-F238E27FC236}">
                <a16:creationId xmlns:a16="http://schemas.microsoft.com/office/drawing/2014/main" id="{9DBADAC9-C67D-4377-83A9-C05C28C69B2F}"/>
              </a:ext>
            </a:extLst>
          </p:cNvPr>
          <p:cNvSpPr txBox="1"/>
          <p:nvPr/>
        </p:nvSpPr>
        <p:spPr>
          <a:xfrm>
            <a:off x="6881741" y="3251495"/>
            <a:ext cx="1209973" cy="246221"/>
          </a:xfrm>
          <a:prstGeom prst="rect">
            <a:avLst/>
          </a:prstGeom>
        </p:spPr>
        <p:txBody>
          <a:bodyPr wrap="square" rtlCol="0" anchor="ctr">
            <a:spAutoFit/>
          </a:bodyPr>
          <a:lstStyle/>
          <a:p>
            <a:pPr algn="ctr" defTabSz="685766">
              <a:defRPr/>
            </a:pPr>
            <a:r>
              <a:rPr lang="en-US" sz="1000">
                <a:solidFill>
                  <a:schemeClr val="bg1"/>
                </a:solidFill>
                <a:latin typeface="Arial"/>
              </a:rPr>
              <a:t>Hybrid cloud</a:t>
            </a:r>
          </a:p>
        </p:txBody>
      </p:sp>
      <p:pic>
        <p:nvPicPr>
          <p:cNvPr id="37" name="Picture 36">
            <a:extLst>
              <a:ext uri="{FF2B5EF4-FFF2-40B4-BE49-F238E27FC236}">
                <a16:creationId xmlns:a16="http://schemas.microsoft.com/office/drawing/2014/main" id="{EEF14117-6377-4151-B478-9DB2EC3F82AE}"/>
              </a:ext>
            </a:extLst>
          </p:cNvPr>
          <p:cNvPicPr>
            <a:picLocks noChangeAspect="1"/>
          </p:cNvPicPr>
          <p:nvPr/>
        </p:nvPicPr>
        <p:blipFill>
          <a:blip r:embed="rId5"/>
          <a:stretch>
            <a:fillRect/>
          </a:stretch>
        </p:blipFill>
        <p:spPr>
          <a:xfrm>
            <a:off x="7136652" y="2740820"/>
            <a:ext cx="524023" cy="524023"/>
          </a:xfrm>
          <a:prstGeom prst="rect">
            <a:avLst/>
          </a:prstGeom>
        </p:spPr>
      </p:pic>
      <p:sp>
        <p:nvSpPr>
          <p:cNvPr id="25" name="Title 2">
            <a:extLst>
              <a:ext uri="{FF2B5EF4-FFF2-40B4-BE49-F238E27FC236}">
                <a16:creationId xmlns:a16="http://schemas.microsoft.com/office/drawing/2014/main" id="{D9AFFABE-0538-4583-8F88-943A913D0918}"/>
              </a:ext>
            </a:extLst>
          </p:cNvPr>
          <p:cNvSpPr txBox="1">
            <a:spLocks/>
          </p:cNvSpPr>
          <p:nvPr/>
        </p:nvSpPr>
        <p:spPr>
          <a:xfrm>
            <a:off x="389436" y="171451"/>
            <a:ext cx="8363938" cy="369332"/>
          </a:xfrm>
          <a:prstGeom prst="rect">
            <a:avLst/>
          </a:prstGeom>
        </p:spPr>
        <p:txBody>
          <a:bodyPr anchor="ct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sz="2400" dirty="0"/>
              <a:t>HPE + Veeam Cloud Data Management Sales Plays</a:t>
            </a:r>
          </a:p>
        </p:txBody>
      </p:sp>
    </p:spTree>
    <p:extLst>
      <p:ext uri="{BB962C8B-B14F-4D97-AF65-F5344CB8AC3E}">
        <p14:creationId xmlns:p14="http://schemas.microsoft.com/office/powerpoint/2010/main" val="39853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8853C88B-4193-4F68-8FFB-7175920C6E3D}"/>
              </a:ext>
            </a:extLst>
          </p:cNvPr>
          <p:cNvSpPr/>
          <p:nvPr/>
        </p:nvSpPr>
        <p:spPr bwMode="ltGray">
          <a:xfrm>
            <a:off x="3122208" y="3028951"/>
            <a:ext cx="2706114" cy="381557"/>
          </a:xfrm>
          <a:prstGeom prst="rect">
            <a:avLst/>
          </a:prstGeom>
          <a:solidFill>
            <a:srgbClr val="00B050"/>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13" err="1">
              <a:solidFill>
                <a:schemeClr val="bg1"/>
              </a:solidFill>
            </a:endParaRPr>
          </a:p>
        </p:txBody>
      </p:sp>
      <p:sp>
        <p:nvSpPr>
          <p:cNvPr id="7" name="Text Placeholder 6">
            <a:extLst>
              <a:ext uri="{FF2B5EF4-FFF2-40B4-BE49-F238E27FC236}">
                <a16:creationId xmlns:a16="http://schemas.microsoft.com/office/drawing/2014/main" id="{D75D78C6-5BA5-44D9-951C-1AF861C446E8}"/>
              </a:ext>
            </a:extLst>
          </p:cNvPr>
          <p:cNvSpPr>
            <a:spLocks noGrp="1"/>
          </p:cNvSpPr>
          <p:nvPr>
            <p:ph type="body" sz="quarter" idx="14"/>
          </p:nvPr>
        </p:nvSpPr>
        <p:spPr>
          <a:xfrm>
            <a:off x="457081" y="1085849"/>
            <a:ext cx="2571750" cy="3257550"/>
          </a:xfrm>
        </p:spPr>
        <p:txBody>
          <a:bodyPr>
            <a:normAutofit lnSpcReduction="10000"/>
          </a:bodyPr>
          <a:lstStyle/>
          <a:p>
            <a:pPr>
              <a:spcBef>
                <a:spcPts val="600"/>
              </a:spcBef>
              <a:spcAft>
                <a:spcPts val="600"/>
              </a:spcAft>
            </a:pPr>
            <a:r>
              <a:rPr lang="en-US" sz="1125" b="1" dirty="0"/>
              <a:t>HPE Storage Snapshot Orchestration with Veeam:</a:t>
            </a:r>
          </a:p>
          <a:p>
            <a:pPr>
              <a:spcBef>
                <a:spcPts val="600"/>
              </a:spcBef>
              <a:spcAft>
                <a:spcPts val="600"/>
              </a:spcAft>
            </a:pPr>
            <a:endParaRPr lang="en-US" sz="1125" b="1" dirty="0"/>
          </a:p>
          <a:p>
            <a:pPr>
              <a:spcBef>
                <a:spcPts val="600"/>
              </a:spcBef>
              <a:spcAft>
                <a:spcPts val="600"/>
              </a:spcAft>
            </a:pPr>
            <a:endParaRPr lang="en-US" sz="1125" b="1" dirty="0"/>
          </a:p>
          <a:p>
            <a:pPr>
              <a:spcBef>
                <a:spcPts val="600"/>
              </a:spcBef>
              <a:spcAft>
                <a:spcPts val="600"/>
              </a:spcAft>
            </a:pPr>
            <a:endParaRPr lang="en-US" sz="1125" b="1" dirty="0"/>
          </a:p>
          <a:p>
            <a:pPr>
              <a:spcBef>
                <a:spcPts val="600"/>
              </a:spcBef>
              <a:spcAft>
                <a:spcPts val="600"/>
              </a:spcAft>
            </a:pPr>
            <a:endParaRPr lang="en-US" sz="1125" b="1" dirty="0"/>
          </a:p>
          <a:p>
            <a:pPr>
              <a:spcBef>
                <a:spcPts val="600"/>
              </a:spcBef>
              <a:spcAft>
                <a:spcPts val="600"/>
              </a:spcAft>
            </a:pPr>
            <a:endParaRPr lang="en-US" sz="1125" b="1" dirty="0"/>
          </a:p>
          <a:p>
            <a:pPr marL="171446" indent="-171446">
              <a:spcBef>
                <a:spcPts val="600"/>
              </a:spcBef>
              <a:spcAft>
                <a:spcPts val="600"/>
              </a:spcAft>
              <a:buFont typeface="Arial" panose="020B0604020202020204" pitchFamily="34" charset="0"/>
              <a:buChar char="•"/>
            </a:pPr>
            <a:r>
              <a:rPr lang="en-US" sz="975" dirty="0"/>
              <a:t>Simplicity of having a single UI for managing storage snapshot creation and retention</a:t>
            </a:r>
          </a:p>
          <a:p>
            <a:pPr marL="171446" indent="-171446">
              <a:spcBef>
                <a:spcPts val="600"/>
              </a:spcBef>
              <a:spcAft>
                <a:spcPts val="600"/>
              </a:spcAft>
              <a:buFont typeface="Arial" panose="020B0604020202020204" pitchFamily="34" charset="0"/>
              <a:buChar char="•"/>
            </a:pPr>
            <a:r>
              <a:rPr lang="en-US" sz="975" dirty="0"/>
              <a:t>Flexibility of having multiple copies of storage snapshots – on and offsite</a:t>
            </a:r>
          </a:p>
          <a:p>
            <a:pPr marL="171446" indent="-171446">
              <a:spcBef>
                <a:spcPts val="600"/>
              </a:spcBef>
              <a:spcAft>
                <a:spcPts val="600"/>
              </a:spcAft>
              <a:buFont typeface="Arial" panose="020B0604020202020204" pitchFamily="34" charset="0"/>
              <a:buChar char="•"/>
            </a:pPr>
            <a:r>
              <a:rPr lang="en-US" sz="975" dirty="0"/>
              <a:t>Application consistency for clean, useable copies of VM’s</a:t>
            </a:r>
            <a:endParaRPr lang="en-US" sz="825" dirty="0"/>
          </a:p>
        </p:txBody>
      </p:sp>
      <p:sp>
        <p:nvSpPr>
          <p:cNvPr id="8" name="Text Placeholder 7">
            <a:extLst>
              <a:ext uri="{FF2B5EF4-FFF2-40B4-BE49-F238E27FC236}">
                <a16:creationId xmlns:a16="http://schemas.microsoft.com/office/drawing/2014/main" id="{F9607B3D-640C-4B24-8D8B-3014FF9FEDE7}"/>
              </a:ext>
            </a:extLst>
          </p:cNvPr>
          <p:cNvSpPr>
            <a:spLocks noGrp="1"/>
          </p:cNvSpPr>
          <p:nvPr>
            <p:ph type="body" sz="quarter" idx="15"/>
          </p:nvPr>
        </p:nvSpPr>
        <p:spPr>
          <a:xfrm>
            <a:off x="3174956" y="1085849"/>
            <a:ext cx="2607854" cy="3336095"/>
          </a:xfrm>
        </p:spPr>
        <p:txBody>
          <a:bodyPr>
            <a:normAutofit fontScale="92500" lnSpcReduction="10000"/>
          </a:bodyPr>
          <a:lstStyle/>
          <a:p>
            <a:pPr>
              <a:spcAft>
                <a:spcPts val="450"/>
              </a:spcAft>
            </a:pPr>
            <a:r>
              <a:rPr lang="en-US" sz="1125" b="1"/>
              <a:t>Recovery from Storage Snapshots:</a:t>
            </a:r>
          </a:p>
          <a:p>
            <a:pPr>
              <a:spcAft>
                <a:spcPts val="450"/>
              </a:spcAft>
              <a:buFont typeface="Arial" panose="020B0604020202020204" pitchFamily="34" charset="0"/>
              <a:buChar char="•"/>
            </a:pPr>
            <a:r>
              <a:rPr lang="en-US" sz="900"/>
              <a:t>Lessen data loss with rapid recoveries</a:t>
            </a:r>
          </a:p>
          <a:p>
            <a:pPr>
              <a:spcAft>
                <a:spcPts val="450"/>
              </a:spcAft>
              <a:buFont typeface="Arial" panose="020B0604020202020204" pitchFamily="34" charset="0"/>
              <a:buChar char="•"/>
            </a:pPr>
            <a:r>
              <a:rPr lang="en-US" sz="900"/>
              <a:t>Flexible recovery options – VM, file, application items</a:t>
            </a:r>
          </a:p>
          <a:p>
            <a:pPr>
              <a:spcAft>
                <a:spcPts val="450"/>
              </a:spcAft>
              <a:buFont typeface="Arial" panose="020B0604020202020204" pitchFamily="34" charset="0"/>
              <a:buChar char="•"/>
            </a:pPr>
            <a:endParaRPr lang="en-US" sz="900"/>
          </a:p>
          <a:p>
            <a:pPr>
              <a:spcAft>
                <a:spcPts val="450"/>
              </a:spcAft>
              <a:buFont typeface="Arial" panose="020B0604020202020204" pitchFamily="34" charset="0"/>
              <a:buChar char="•"/>
            </a:pPr>
            <a:endParaRPr lang="en-US" sz="900"/>
          </a:p>
          <a:p>
            <a:pPr>
              <a:spcAft>
                <a:spcPts val="450"/>
              </a:spcAft>
              <a:buFont typeface="Arial" panose="020B0604020202020204" pitchFamily="34" charset="0"/>
              <a:buChar char="•"/>
            </a:pPr>
            <a:endParaRPr lang="en-US" sz="900"/>
          </a:p>
          <a:p>
            <a:pPr>
              <a:spcAft>
                <a:spcPts val="450"/>
              </a:spcAft>
              <a:buFont typeface="Arial" panose="020B0604020202020204" pitchFamily="34" charset="0"/>
              <a:buChar char="•"/>
            </a:pPr>
            <a:endParaRPr lang="en-US" sz="900"/>
          </a:p>
          <a:p>
            <a:pPr>
              <a:spcAft>
                <a:spcPts val="450"/>
              </a:spcAft>
              <a:buFont typeface="Arial" panose="020B0604020202020204" pitchFamily="34" charset="0"/>
              <a:buChar char="•"/>
            </a:pPr>
            <a:endParaRPr lang="en-US" sz="900"/>
          </a:p>
          <a:p>
            <a:pPr>
              <a:spcAft>
                <a:spcPts val="450"/>
              </a:spcAft>
              <a:buFont typeface="Arial" panose="020B0604020202020204" pitchFamily="34" charset="0"/>
              <a:buChar char="•"/>
            </a:pPr>
            <a:endParaRPr lang="en-US" sz="900"/>
          </a:p>
          <a:p>
            <a:pPr>
              <a:spcAft>
                <a:spcPts val="450"/>
              </a:spcAft>
              <a:buFont typeface="Arial" panose="020B0604020202020204" pitchFamily="34" charset="0"/>
              <a:buChar char="•"/>
            </a:pPr>
            <a:endParaRPr lang="en-US" sz="900"/>
          </a:p>
          <a:p>
            <a:pPr>
              <a:spcAft>
                <a:spcPts val="450"/>
              </a:spcAft>
              <a:buFont typeface="Arial" panose="020B0604020202020204" pitchFamily="34" charset="0"/>
              <a:buChar char="•"/>
            </a:pPr>
            <a:endParaRPr lang="en-US" sz="900"/>
          </a:p>
          <a:p>
            <a:pPr>
              <a:spcAft>
                <a:spcPts val="450"/>
              </a:spcAft>
              <a:buFont typeface="Arial" panose="020B0604020202020204" pitchFamily="34" charset="0"/>
              <a:buChar char="•"/>
            </a:pPr>
            <a:endParaRPr lang="en-US" sz="900"/>
          </a:p>
          <a:p>
            <a:pPr>
              <a:spcAft>
                <a:spcPts val="450"/>
              </a:spcAft>
            </a:pPr>
            <a:endParaRPr lang="en-US" sz="1050" b="1"/>
          </a:p>
          <a:p>
            <a:pPr>
              <a:spcAft>
                <a:spcPts val="450"/>
              </a:spcAft>
            </a:pPr>
            <a:endParaRPr lang="en-US" sz="1050" b="1"/>
          </a:p>
          <a:p>
            <a:pPr>
              <a:spcAft>
                <a:spcPts val="450"/>
              </a:spcAft>
            </a:pPr>
            <a:r>
              <a:rPr lang="en-US" sz="1125" b="1"/>
              <a:t>Backup from Storage Snapshots:</a:t>
            </a:r>
          </a:p>
          <a:p>
            <a:pPr marL="257175" indent="-257175">
              <a:spcAft>
                <a:spcPts val="450"/>
              </a:spcAft>
              <a:buFont typeface="Arial" charset="0"/>
              <a:buChar char="•"/>
            </a:pPr>
            <a:r>
              <a:rPr lang="en-US" sz="900"/>
              <a:t>Increased backup performance providing lower RPO’s</a:t>
            </a:r>
          </a:p>
          <a:p>
            <a:pPr marL="257175" indent="-257175">
              <a:spcAft>
                <a:spcPts val="450"/>
              </a:spcAft>
              <a:buFont typeface="Arial" charset="0"/>
              <a:buChar char="•"/>
            </a:pPr>
            <a:r>
              <a:rPr lang="en-US" sz="900"/>
              <a:t>Less impact on applications during backup</a:t>
            </a:r>
          </a:p>
          <a:p>
            <a:pPr marL="257175" indent="-257175">
              <a:spcAft>
                <a:spcPts val="450"/>
              </a:spcAft>
              <a:buFont typeface="Arial" charset="0"/>
              <a:buChar char="•"/>
            </a:pPr>
            <a:r>
              <a:rPr lang="en-US" sz="900"/>
              <a:t>Reduced load on production infrastructure</a:t>
            </a:r>
          </a:p>
        </p:txBody>
      </p:sp>
      <p:sp>
        <p:nvSpPr>
          <p:cNvPr id="9" name="Text Placeholder 8">
            <a:extLst>
              <a:ext uri="{FF2B5EF4-FFF2-40B4-BE49-F238E27FC236}">
                <a16:creationId xmlns:a16="http://schemas.microsoft.com/office/drawing/2014/main" id="{1AF6BDDA-863F-4146-B15C-949FDCEB25D7}"/>
              </a:ext>
            </a:extLst>
          </p:cNvPr>
          <p:cNvSpPr>
            <a:spLocks noGrp="1"/>
          </p:cNvSpPr>
          <p:nvPr>
            <p:ph type="body" sz="quarter" idx="16"/>
          </p:nvPr>
        </p:nvSpPr>
        <p:spPr>
          <a:xfrm>
            <a:off x="6092662" y="1117393"/>
            <a:ext cx="2571750" cy="1968686"/>
          </a:xfrm>
        </p:spPr>
        <p:txBody>
          <a:bodyPr>
            <a:normAutofit/>
          </a:bodyPr>
          <a:lstStyle/>
          <a:p>
            <a:pPr>
              <a:spcAft>
                <a:spcPts val="563"/>
              </a:spcAft>
            </a:pPr>
            <a:r>
              <a:rPr lang="en-US" sz="1125" b="1"/>
              <a:t>HPE Catalyst &amp; Veeam: Improve performance and security</a:t>
            </a:r>
          </a:p>
          <a:p>
            <a:pPr marL="257175" indent="-257175">
              <a:spcAft>
                <a:spcPts val="450"/>
              </a:spcAft>
              <a:buFont typeface="Arial" charset="0"/>
              <a:buChar char="•"/>
            </a:pPr>
            <a:r>
              <a:rPr lang="en-US" sz="900"/>
              <a:t>Increased backup performance</a:t>
            </a:r>
          </a:p>
          <a:p>
            <a:pPr marL="257175" indent="-257175">
              <a:spcAft>
                <a:spcPts val="450"/>
              </a:spcAft>
              <a:buFont typeface="Arial" charset="0"/>
              <a:buChar char="•"/>
            </a:pPr>
            <a:r>
              <a:rPr lang="en-US" sz="900"/>
              <a:t>Increased restore performance </a:t>
            </a:r>
            <a:r>
              <a:rPr lang="mr-IN" sz="900"/>
              <a:t>–</a:t>
            </a:r>
            <a:r>
              <a:rPr lang="en-US" sz="900"/>
              <a:t> up to 5x</a:t>
            </a:r>
          </a:p>
          <a:p>
            <a:pPr marL="257175" indent="-257175">
              <a:spcAft>
                <a:spcPts val="450"/>
              </a:spcAft>
              <a:buFont typeface="Arial" charset="0"/>
              <a:buChar char="•"/>
            </a:pPr>
            <a:r>
              <a:rPr lang="en-US" sz="900"/>
              <a:t>Protection from external threats due to HPE proprietary protocol</a:t>
            </a:r>
          </a:p>
          <a:p>
            <a:endParaRPr lang="en-US" sz="900"/>
          </a:p>
        </p:txBody>
      </p:sp>
      <p:grpSp>
        <p:nvGrpSpPr>
          <p:cNvPr id="12" name="Group 11">
            <a:extLst>
              <a:ext uri="{FF2B5EF4-FFF2-40B4-BE49-F238E27FC236}">
                <a16:creationId xmlns:a16="http://schemas.microsoft.com/office/drawing/2014/main" id="{0E2166AF-8EED-4152-83F9-F04C7FC7D962}"/>
              </a:ext>
            </a:extLst>
          </p:cNvPr>
          <p:cNvGrpSpPr/>
          <p:nvPr/>
        </p:nvGrpSpPr>
        <p:grpSpPr>
          <a:xfrm>
            <a:off x="481869" y="1485900"/>
            <a:ext cx="2489931" cy="1565246"/>
            <a:chOff x="1968762" y="1079859"/>
            <a:chExt cx="4571821" cy="4240919"/>
          </a:xfrm>
        </p:grpSpPr>
        <p:grpSp>
          <p:nvGrpSpPr>
            <p:cNvPr id="13" name="Group 12">
              <a:extLst>
                <a:ext uri="{FF2B5EF4-FFF2-40B4-BE49-F238E27FC236}">
                  <a16:creationId xmlns:a16="http://schemas.microsoft.com/office/drawing/2014/main" id="{B5B854AA-94B7-470A-9700-07267E10AC6E}"/>
                </a:ext>
              </a:extLst>
            </p:cNvPr>
            <p:cNvGrpSpPr/>
            <p:nvPr/>
          </p:nvGrpSpPr>
          <p:grpSpPr>
            <a:xfrm>
              <a:off x="3222082" y="1440604"/>
              <a:ext cx="2009911" cy="875591"/>
              <a:chOff x="4296111" y="1920810"/>
              <a:chExt cx="2679882" cy="1167456"/>
            </a:xfrm>
          </p:grpSpPr>
          <p:sp>
            <p:nvSpPr>
              <p:cNvPr id="36" name="TextBox 29">
                <a:extLst>
                  <a:ext uri="{FF2B5EF4-FFF2-40B4-BE49-F238E27FC236}">
                    <a16:creationId xmlns:a16="http://schemas.microsoft.com/office/drawing/2014/main" id="{53553D95-B9DD-44AA-A182-FF9DA7B35C26}"/>
                  </a:ext>
                </a:extLst>
              </p:cNvPr>
              <p:cNvSpPr txBox="1"/>
              <p:nvPr/>
            </p:nvSpPr>
            <p:spPr>
              <a:xfrm>
                <a:off x="4296111" y="1920810"/>
                <a:ext cx="2679882" cy="1167456"/>
              </a:xfrm>
              <a:prstGeom prst="rect">
                <a:avLst/>
              </a:prstGeom>
            </p:spPr>
            <p:txBody>
              <a:bodyPr wrap="square" rtlCol="0" anchor="ctr">
                <a:spAutoFit/>
              </a:bodyPr>
              <a:lstStyle/>
              <a:p>
                <a:pPr algn="ctr"/>
                <a:r>
                  <a:rPr lang="en-US" sz="750">
                    <a:solidFill>
                      <a:schemeClr val="bg1"/>
                    </a:solidFill>
                    <a:latin typeface="Tahoma" panose="020B0604030504040204" pitchFamily="34" charset="0"/>
                    <a:ea typeface="Tahoma" panose="020B0604030504040204" pitchFamily="34" charset="0"/>
                    <a:cs typeface="Tahoma" panose="020B0604030504040204" pitchFamily="34" charset="0"/>
                  </a:rPr>
                  <a:t>3PAR Peer Persistence</a:t>
                </a:r>
              </a:p>
            </p:txBody>
          </p:sp>
          <p:cxnSp>
            <p:nvCxnSpPr>
              <p:cNvPr id="37" name="Connecteur droit avec flèche 4">
                <a:extLst>
                  <a:ext uri="{FF2B5EF4-FFF2-40B4-BE49-F238E27FC236}">
                    <a16:creationId xmlns:a16="http://schemas.microsoft.com/office/drawing/2014/main" id="{85049608-AEDA-415D-AF67-D618301A72CA}"/>
                  </a:ext>
                </a:extLst>
              </p:cNvPr>
              <p:cNvCxnSpPr/>
              <p:nvPr/>
            </p:nvCxnSpPr>
            <p:spPr>
              <a:xfrm>
                <a:off x="4405665" y="2855712"/>
                <a:ext cx="2544000" cy="3961"/>
              </a:xfrm>
              <a:prstGeom prst="straightConnector1">
                <a:avLst/>
              </a:prstGeom>
              <a:ln w="15875">
                <a:solidFill>
                  <a:srgbClr val="00B33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7175E8D-CAA5-4A87-AAF5-1E4B2C503BE7}"/>
                </a:ext>
              </a:extLst>
            </p:cNvPr>
            <p:cNvGrpSpPr/>
            <p:nvPr/>
          </p:nvGrpSpPr>
          <p:grpSpPr>
            <a:xfrm>
              <a:off x="1968764" y="1079859"/>
              <a:ext cx="4571819" cy="4240919"/>
              <a:chOff x="2625018" y="1439812"/>
              <a:chExt cx="6095758" cy="5654558"/>
            </a:xfrm>
          </p:grpSpPr>
          <p:pic>
            <p:nvPicPr>
              <p:cNvPr id="26" name="Image 65">
                <a:extLst>
                  <a:ext uri="{FF2B5EF4-FFF2-40B4-BE49-F238E27FC236}">
                    <a16:creationId xmlns:a16="http://schemas.microsoft.com/office/drawing/2014/main" id="{2A6D443E-53F6-4BE0-BED7-E5DC09ECEE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15271" y="2699282"/>
                <a:ext cx="1691769" cy="320523"/>
              </a:xfrm>
              <a:prstGeom prst="rect">
                <a:avLst/>
              </a:prstGeom>
            </p:spPr>
          </p:pic>
          <p:pic>
            <p:nvPicPr>
              <p:cNvPr id="27" name="Picture 182">
                <a:extLst>
                  <a:ext uri="{FF2B5EF4-FFF2-40B4-BE49-F238E27FC236}">
                    <a16:creationId xmlns:a16="http://schemas.microsoft.com/office/drawing/2014/main" id="{33B9565C-1FDC-44D1-84D1-DFAB465D635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7258056" y="1439812"/>
                <a:ext cx="1206544" cy="11736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8" descr="\\amust.local\spb\Marketing\Graphics\Working\DIAGRAMS\Technical_Diagrams\veeam_icons\png\datastore.png">
                <a:extLst>
                  <a:ext uri="{FF2B5EF4-FFF2-40B4-BE49-F238E27FC236}">
                    <a16:creationId xmlns:a16="http://schemas.microsoft.com/office/drawing/2014/main" id="{5E86EE45-4132-4A7E-A10B-2A683EE271F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52215" y="3589220"/>
                <a:ext cx="631133" cy="64216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e 2">
                <a:extLst>
                  <a:ext uri="{FF2B5EF4-FFF2-40B4-BE49-F238E27FC236}">
                    <a16:creationId xmlns:a16="http://schemas.microsoft.com/office/drawing/2014/main" id="{DB0E0856-0460-41FA-A946-A92EB8AB39FA}"/>
                  </a:ext>
                </a:extLst>
              </p:cNvPr>
              <p:cNvGrpSpPr/>
              <p:nvPr/>
            </p:nvGrpSpPr>
            <p:grpSpPr>
              <a:xfrm rot="10800000">
                <a:off x="7409200" y="4274175"/>
                <a:ext cx="950395" cy="502287"/>
                <a:chOff x="1910038" y="5475428"/>
                <a:chExt cx="1321150" cy="722261"/>
              </a:xfrm>
            </p:grpSpPr>
            <p:pic>
              <p:nvPicPr>
                <p:cNvPr id="33" name="Picture 30">
                  <a:extLst>
                    <a:ext uri="{FF2B5EF4-FFF2-40B4-BE49-F238E27FC236}">
                      <a16:creationId xmlns:a16="http://schemas.microsoft.com/office/drawing/2014/main" id="{7840504F-3EA6-44CC-BB66-C401E88EDA6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2067409" y="5899526"/>
                  <a:ext cx="1006409" cy="178729"/>
                </a:xfrm>
                <a:prstGeom prst="rect">
                  <a:avLst/>
                </a:prstGeom>
              </p:spPr>
            </p:pic>
            <p:sp>
              <p:nvSpPr>
                <p:cNvPr id="34" name="Triangle isocèle 89">
                  <a:extLst>
                    <a:ext uri="{FF2B5EF4-FFF2-40B4-BE49-F238E27FC236}">
                      <a16:creationId xmlns:a16="http://schemas.microsoft.com/office/drawing/2014/main" id="{B0F6F3DF-D9F7-464B-B85E-63C8BB6EF7CC}"/>
                    </a:ext>
                  </a:extLst>
                </p:cNvPr>
                <p:cNvSpPr/>
                <p:nvPr/>
              </p:nvSpPr>
              <p:spPr bwMode="auto">
                <a:xfrm>
                  <a:off x="1910038" y="5475428"/>
                  <a:ext cx="1321148" cy="304665"/>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57" fontAlgn="base">
                    <a:spcBef>
                      <a:spcPct val="0"/>
                    </a:spcBef>
                    <a:spcAft>
                      <a:spcPct val="0"/>
                    </a:spcAft>
                  </a:pPr>
                  <a:endParaRPr lang="fr-FR" sz="1013" err="1">
                    <a:solidFill>
                      <a:schemeClr val="bg1"/>
                    </a:solidFill>
                    <a:latin typeface="+mj-lt"/>
                    <a:ea typeface="Segoe UI" pitchFamily="34" charset="0"/>
                    <a:cs typeface="Segoe UI" pitchFamily="34" charset="0"/>
                  </a:endParaRPr>
                </a:p>
              </p:txBody>
            </p:sp>
            <p:sp>
              <p:nvSpPr>
                <p:cNvPr id="35" name="Rectangle 34">
                  <a:extLst>
                    <a:ext uri="{FF2B5EF4-FFF2-40B4-BE49-F238E27FC236}">
                      <a16:creationId xmlns:a16="http://schemas.microsoft.com/office/drawing/2014/main" id="{A0470261-02DA-4D68-A09A-D6CEAFD61F1E}"/>
                    </a:ext>
                  </a:extLst>
                </p:cNvPr>
                <p:cNvSpPr/>
                <p:nvPr/>
              </p:nvSpPr>
              <p:spPr bwMode="auto">
                <a:xfrm>
                  <a:off x="1910038" y="5783551"/>
                  <a:ext cx="1321150" cy="41413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57" fontAlgn="base">
                    <a:spcBef>
                      <a:spcPct val="0"/>
                    </a:spcBef>
                    <a:spcAft>
                      <a:spcPct val="0"/>
                    </a:spcAft>
                  </a:pPr>
                  <a:endParaRPr lang="fr-FR" sz="1013" err="1">
                    <a:solidFill>
                      <a:schemeClr val="bg1"/>
                    </a:solidFill>
                    <a:latin typeface="+mj-lt"/>
                    <a:ea typeface="Segoe UI" pitchFamily="34" charset="0"/>
                    <a:cs typeface="Segoe UI" pitchFamily="34" charset="0"/>
                  </a:endParaRPr>
                </a:p>
              </p:txBody>
            </p:sp>
          </p:grpSp>
          <p:sp>
            <p:nvSpPr>
              <p:cNvPr id="30" name="TextBox 24">
                <a:extLst>
                  <a:ext uri="{FF2B5EF4-FFF2-40B4-BE49-F238E27FC236}">
                    <a16:creationId xmlns:a16="http://schemas.microsoft.com/office/drawing/2014/main" id="{819B313F-A0C7-48D9-B2FD-A0CB0921E354}"/>
                  </a:ext>
                </a:extLst>
              </p:cNvPr>
              <p:cNvSpPr txBox="1"/>
              <p:nvPr/>
            </p:nvSpPr>
            <p:spPr>
              <a:xfrm>
                <a:off x="7211862" y="4676066"/>
                <a:ext cx="1495177" cy="2418304"/>
              </a:xfrm>
              <a:prstGeom prst="rect">
                <a:avLst/>
              </a:prstGeom>
            </p:spPr>
            <p:txBody>
              <a:bodyPr wrap="square" rtlCol="0" anchor="ctr">
                <a:spAutoFit/>
              </a:bodyPr>
              <a:lstStyle/>
              <a:p>
                <a:pPr algn="ctr"/>
                <a:r>
                  <a:rPr lang="en-US" sz="750">
                    <a:solidFill>
                      <a:schemeClr val="bg1"/>
                    </a:solidFill>
                    <a:latin typeface="Tahoma" panose="020B0604030504040204" pitchFamily="34" charset="0"/>
                    <a:ea typeface="Tahoma" panose="020B0604030504040204" pitchFamily="34" charset="0"/>
                    <a:cs typeface="Tahoma" panose="020B0604030504040204" pitchFamily="34" charset="0"/>
                  </a:rPr>
                  <a:t>Application</a:t>
                </a:r>
              </a:p>
              <a:p>
                <a:pPr algn="ctr"/>
                <a:r>
                  <a:rPr lang="en-US" sz="750">
                    <a:solidFill>
                      <a:schemeClr val="bg1"/>
                    </a:solidFill>
                    <a:latin typeface="Tahoma" panose="020B0604030504040204" pitchFamily="34" charset="0"/>
                    <a:ea typeface="Tahoma" panose="020B0604030504040204" pitchFamily="34" charset="0"/>
                    <a:cs typeface="Tahoma" panose="020B0604030504040204" pitchFamily="34" charset="0"/>
                  </a:rPr>
                  <a:t>Consistent</a:t>
                </a:r>
              </a:p>
              <a:p>
                <a:pPr algn="ctr"/>
                <a:r>
                  <a:rPr lang="en-US" sz="750">
                    <a:solidFill>
                      <a:schemeClr val="bg1"/>
                    </a:solidFill>
                    <a:latin typeface="Tahoma" panose="020B0604030504040204" pitchFamily="34" charset="0"/>
                    <a:ea typeface="Tahoma" panose="020B0604030504040204" pitchFamily="34" charset="0"/>
                    <a:cs typeface="Tahoma" panose="020B0604030504040204" pitchFamily="34" charset="0"/>
                  </a:rPr>
                  <a:t>Snapshot</a:t>
                </a:r>
              </a:p>
            </p:txBody>
          </p:sp>
          <p:pic>
            <p:nvPicPr>
              <p:cNvPr id="31" name="Picture 30">
                <a:extLst>
                  <a:ext uri="{FF2B5EF4-FFF2-40B4-BE49-F238E27FC236}">
                    <a16:creationId xmlns:a16="http://schemas.microsoft.com/office/drawing/2014/main" id="{DAB5453D-70F4-4B89-937E-4E2238B6F1A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b="31708"/>
              <a:stretch/>
            </p:blipFill>
            <p:spPr>
              <a:xfrm>
                <a:off x="7014787" y="3094845"/>
                <a:ext cx="1705989" cy="403285"/>
              </a:xfrm>
              <a:prstGeom prst="rect">
                <a:avLst/>
              </a:prstGeom>
            </p:spPr>
          </p:pic>
          <p:sp>
            <p:nvSpPr>
              <p:cNvPr id="32" name="TextBox 24">
                <a:extLst>
                  <a:ext uri="{FF2B5EF4-FFF2-40B4-BE49-F238E27FC236}">
                    <a16:creationId xmlns:a16="http://schemas.microsoft.com/office/drawing/2014/main" id="{47927A9A-77C6-461B-84D2-9140E2D89610}"/>
                  </a:ext>
                </a:extLst>
              </p:cNvPr>
              <p:cNvSpPr txBox="1"/>
              <p:nvPr/>
            </p:nvSpPr>
            <p:spPr>
              <a:xfrm>
                <a:off x="2625018" y="5094629"/>
                <a:ext cx="1588337" cy="1584407"/>
              </a:xfrm>
              <a:prstGeom prst="rect">
                <a:avLst/>
              </a:prstGeom>
            </p:spPr>
            <p:txBody>
              <a:bodyPr wrap="square" rtlCol="0" anchor="ctr">
                <a:spAutoFit/>
              </a:bodyPr>
              <a:lstStyle/>
              <a:p>
                <a:pPr algn="ctr"/>
                <a:r>
                  <a:rPr lang="en-US" sz="750">
                    <a:solidFill>
                      <a:schemeClr val="bg1"/>
                    </a:solidFill>
                    <a:latin typeface="Tahoma" panose="020B0604030504040204" pitchFamily="34" charset="0"/>
                    <a:ea typeface="Tahoma" panose="020B0604030504040204" pitchFamily="34" charset="0"/>
                    <a:cs typeface="Tahoma" panose="020B0604030504040204" pitchFamily="34" charset="0"/>
                  </a:rPr>
                  <a:t>Application</a:t>
                </a:r>
              </a:p>
              <a:p>
                <a:pPr algn="ctr"/>
                <a:r>
                  <a:rPr lang="en-US" sz="750">
                    <a:solidFill>
                      <a:schemeClr val="bg1"/>
                    </a:solidFill>
                    <a:latin typeface="Tahoma" panose="020B0604030504040204" pitchFamily="34" charset="0"/>
                    <a:ea typeface="Tahoma" panose="020B0604030504040204" pitchFamily="34" charset="0"/>
                    <a:cs typeface="Tahoma" panose="020B0604030504040204" pitchFamily="34" charset="0"/>
                  </a:rPr>
                  <a:t>Consistent</a:t>
                </a:r>
              </a:p>
              <a:p>
                <a:pPr algn="ctr"/>
                <a:r>
                  <a:rPr lang="en-US" sz="750">
                    <a:solidFill>
                      <a:schemeClr val="bg1"/>
                    </a:solidFill>
                    <a:latin typeface="Tahoma" panose="020B0604030504040204" pitchFamily="34" charset="0"/>
                    <a:ea typeface="Tahoma" panose="020B0604030504040204" pitchFamily="34" charset="0"/>
                    <a:cs typeface="Tahoma" panose="020B0604030504040204" pitchFamily="34" charset="0"/>
                  </a:rPr>
                  <a:t>Snapshot</a:t>
                </a:r>
              </a:p>
            </p:txBody>
          </p:sp>
        </p:grpSp>
        <p:pic>
          <p:nvPicPr>
            <p:cNvPr id="15" name="Image 65">
              <a:extLst>
                <a:ext uri="{FF2B5EF4-FFF2-40B4-BE49-F238E27FC236}">
                  <a16:creationId xmlns:a16="http://schemas.microsoft.com/office/drawing/2014/main" id="{1C343E06-DE42-49ED-9DEE-DFD7B09804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69125" y="2026949"/>
              <a:ext cx="1268827" cy="240392"/>
            </a:xfrm>
            <a:prstGeom prst="rect">
              <a:avLst/>
            </a:prstGeom>
          </p:spPr>
        </p:pic>
        <p:pic>
          <p:nvPicPr>
            <p:cNvPr id="16" name="Picture 182">
              <a:extLst>
                <a:ext uri="{FF2B5EF4-FFF2-40B4-BE49-F238E27FC236}">
                  <a16:creationId xmlns:a16="http://schemas.microsoft.com/office/drawing/2014/main" id="{024A4E3A-F5C4-499D-8BCF-2DC928145F4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2151215" y="1082345"/>
              <a:ext cx="904908" cy="8802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78" descr="\\amust.local\spb\Marketing\Graphics\Working\DIAGRAMS\Technical_Diagrams\veeam_icons\png\datastore.png">
              <a:extLst>
                <a:ext uri="{FF2B5EF4-FFF2-40B4-BE49-F238E27FC236}">
                  <a16:creationId xmlns:a16="http://schemas.microsoft.com/office/drawing/2014/main" id="{07F73542-4A84-4955-B65F-FF0C98F5ECB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62976" y="2693936"/>
              <a:ext cx="473350" cy="48162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e 2">
              <a:extLst>
                <a:ext uri="{FF2B5EF4-FFF2-40B4-BE49-F238E27FC236}">
                  <a16:creationId xmlns:a16="http://schemas.microsoft.com/office/drawing/2014/main" id="{FB154205-1AF0-4CF4-BEDC-5F9C216BED7E}"/>
                </a:ext>
              </a:extLst>
            </p:cNvPr>
            <p:cNvGrpSpPr/>
            <p:nvPr/>
          </p:nvGrpSpPr>
          <p:grpSpPr>
            <a:xfrm rot="10800000">
              <a:off x="2257637" y="3195527"/>
              <a:ext cx="712796" cy="376715"/>
              <a:chOff x="1287335" y="5499564"/>
              <a:chExt cx="1321150" cy="722259"/>
            </a:xfrm>
          </p:grpSpPr>
          <p:pic>
            <p:nvPicPr>
              <p:cNvPr id="23" name="Picture 30">
                <a:extLst>
                  <a:ext uri="{FF2B5EF4-FFF2-40B4-BE49-F238E27FC236}">
                    <a16:creationId xmlns:a16="http://schemas.microsoft.com/office/drawing/2014/main" id="{C20DA8E5-7AB6-4018-BBCF-1375190D194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800000">
                <a:off x="1444705" y="5923662"/>
                <a:ext cx="1006410" cy="178728"/>
              </a:xfrm>
              <a:prstGeom prst="rect">
                <a:avLst/>
              </a:prstGeom>
            </p:spPr>
          </p:pic>
          <p:sp>
            <p:nvSpPr>
              <p:cNvPr id="24" name="Triangle isocèle 89">
                <a:extLst>
                  <a:ext uri="{FF2B5EF4-FFF2-40B4-BE49-F238E27FC236}">
                    <a16:creationId xmlns:a16="http://schemas.microsoft.com/office/drawing/2014/main" id="{ACE39164-1C56-4B49-A782-39A01CE3A57E}"/>
                  </a:ext>
                </a:extLst>
              </p:cNvPr>
              <p:cNvSpPr/>
              <p:nvPr/>
            </p:nvSpPr>
            <p:spPr bwMode="auto">
              <a:xfrm>
                <a:off x="1287335" y="5499564"/>
                <a:ext cx="1321149" cy="304665"/>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57" fontAlgn="base">
                  <a:spcBef>
                    <a:spcPct val="0"/>
                  </a:spcBef>
                  <a:spcAft>
                    <a:spcPct val="0"/>
                  </a:spcAft>
                </a:pPr>
                <a:endParaRPr lang="fr-FR" sz="1013" err="1">
                  <a:solidFill>
                    <a:schemeClr val="bg1"/>
                  </a:solidFill>
                  <a:latin typeface="+mj-lt"/>
                  <a:ea typeface="Segoe UI" pitchFamily="34" charset="0"/>
                  <a:cs typeface="Segoe UI" pitchFamily="34" charset="0"/>
                </a:endParaRPr>
              </a:p>
            </p:txBody>
          </p:sp>
          <p:sp>
            <p:nvSpPr>
              <p:cNvPr id="25" name="Rectangle 24">
                <a:extLst>
                  <a:ext uri="{FF2B5EF4-FFF2-40B4-BE49-F238E27FC236}">
                    <a16:creationId xmlns:a16="http://schemas.microsoft.com/office/drawing/2014/main" id="{BC3E22BE-2C51-4FBE-94A8-0105CC026CD3}"/>
                  </a:ext>
                </a:extLst>
              </p:cNvPr>
              <p:cNvSpPr/>
              <p:nvPr/>
            </p:nvSpPr>
            <p:spPr bwMode="auto">
              <a:xfrm>
                <a:off x="1287335" y="5807686"/>
                <a:ext cx="1321150" cy="414137"/>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57" fontAlgn="base">
                  <a:spcBef>
                    <a:spcPct val="0"/>
                  </a:spcBef>
                  <a:spcAft>
                    <a:spcPct val="0"/>
                  </a:spcAft>
                </a:pPr>
                <a:endParaRPr lang="fr-FR" sz="1013" err="1">
                  <a:solidFill>
                    <a:schemeClr val="bg1"/>
                  </a:solidFill>
                  <a:latin typeface="+mj-lt"/>
                  <a:ea typeface="Segoe UI" pitchFamily="34" charset="0"/>
                  <a:cs typeface="Segoe UI" pitchFamily="34" charset="0"/>
                </a:endParaRPr>
              </a:p>
            </p:txBody>
          </p:sp>
        </p:grpSp>
        <p:pic>
          <p:nvPicPr>
            <p:cNvPr id="19" name="Picture 18">
              <a:extLst>
                <a:ext uri="{FF2B5EF4-FFF2-40B4-BE49-F238E27FC236}">
                  <a16:creationId xmlns:a16="http://schemas.microsoft.com/office/drawing/2014/main" id="{B44AD685-F46C-4C14-A524-049DBCEE741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b="31708"/>
            <a:stretch/>
          </p:blipFill>
          <p:spPr>
            <a:xfrm>
              <a:off x="1968762" y="2323620"/>
              <a:ext cx="1279492" cy="302464"/>
            </a:xfrm>
            <a:prstGeom prst="rect">
              <a:avLst/>
            </a:prstGeom>
          </p:spPr>
        </p:pic>
        <p:grpSp>
          <p:nvGrpSpPr>
            <p:cNvPr id="20" name="Group 19">
              <a:extLst>
                <a:ext uri="{FF2B5EF4-FFF2-40B4-BE49-F238E27FC236}">
                  <a16:creationId xmlns:a16="http://schemas.microsoft.com/office/drawing/2014/main" id="{711CF3D6-CE3D-4F7D-BBC8-258996D3094D}"/>
                </a:ext>
              </a:extLst>
            </p:cNvPr>
            <p:cNvGrpSpPr/>
            <p:nvPr/>
          </p:nvGrpSpPr>
          <p:grpSpPr>
            <a:xfrm>
              <a:off x="3280810" y="1934937"/>
              <a:ext cx="1941621" cy="875592"/>
              <a:chOff x="4374411" y="2579920"/>
              <a:chExt cx="2588827" cy="1167454"/>
            </a:xfrm>
          </p:grpSpPr>
          <p:cxnSp>
            <p:nvCxnSpPr>
              <p:cNvPr id="21" name="Connecteur droit avec flèche 4">
                <a:extLst>
                  <a:ext uri="{FF2B5EF4-FFF2-40B4-BE49-F238E27FC236}">
                    <a16:creationId xmlns:a16="http://schemas.microsoft.com/office/drawing/2014/main" id="{C6E46B86-151C-4CB5-A3C2-DB0523D84CC6}"/>
                  </a:ext>
                </a:extLst>
              </p:cNvPr>
              <p:cNvCxnSpPr/>
              <p:nvPr/>
            </p:nvCxnSpPr>
            <p:spPr>
              <a:xfrm>
                <a:off x="4405665" y="3500432"/>
                <a:ext cx="2544000" cy="3961"/>
              </a:xfrm>
              <a:prstGeom prst="straightConnector1">
                <a:avLst/>
              </a:prstGeom>
              <a:ln w="15875">
                <a:solidFill>
                  <a:srgbClr val="00B336"/>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2" name="TextBox 29">
                <a:extLst>
                  <a:ext uri="{FF2B5EF4-FFF2-40B4-BE49-F238E27FC236}">
                    <a16:creationId xmlns:a16="http://schemas.microsoft.com/office/drawing/2014/main" id="{7D593DD7-30E9-4056-BC9B-A4845C64D117}"/>
                  </a:ext>
                </a:extLst>
              </p:cNvPr>
              <p:cNvSpPr txBox="1"/>
              <p:nvPr/>
            </p:nvSpPr>
            <p:spPr>
              <a:xfrm>
                <a:off x="4374411" y="2579920"/>
                <a:ext cx="2588827" cy="1167454"/>
              </a:xfrm>
              <a:prstGeom prst="rect">
                <a:avLst/>
              </a:prstGeom>
            </p:spPr>
            <p:txBody>
              <a:bodyPr wrap="square" rtlCol="0" anchor="ctr">
                <a:spAutoFit/>
              </a:bodyPr>
              <a:lstStyle/>
              <a:p>
                <a:pPr algn="ctr"/>
                <a:r>
                  <a:rPr lang="en-US" sz="750">
                    <a:solidFill>
                      <a:schemeClr val="bg1"/>
                    </a:solidFill>
                    <a:latin typeface="Tahoma" panose="020B0604030504040204" pitchFamily="34" charset="0"/>
                    <a:ea typeface="Tahoma" panose="020B0604030504040204" pitchFamily="34" charset="0"/>
                    <a:cs typeface="Tahoma" panose="020B0604030504040204" pitchFamily="34" charset="0"/>
                  </a:rPr>
                  <a:t>Snapshot Replication</a:t>
                </a:r>
              </a:p>
            </p:txBody>
          </p:sp>
        </p:grpSp>
      </p:grpSp>
      <p:grpSp>
        <p:nvGrpSpPr>
          <p:cNvPr id="41" name="Group 40">
            <a:extLst>
              <a:ext uri="{FF2B5EF4-FFF2-40B4-BE49-F238E27FC236}">
                <a16:creationId xmlns:a16="http://schemas.microsoft.com/office/drawing/2014/main" id="{C1C3A92D-89D3-4D12-BDD8-BDAA6FD8E8FA}"/>
              </a:ext>
            </a:extLst>
          </p:cNvPr>
          <p:cNvGrpSpPr/>
          <p:nvPr/>
        </p:nvGrpSpPr>
        <p:grpSpPr>
          <a:xfrm>
            <a:off x="3048341" y="1771650"/>
            <a:ext cx="2800350" cy="1240538"/>
            <a:chOff x="1416782" y="1138945"/>
            <a:chExt cx="4431206" cy="2143711"/>
          </a:xfrm>
        </p:grpSpPr>
        <p:cxnSp>
          <p:nvCxnSpPr>
            <p:cNvPr id="42" name="8 PM Vertical 2">
              <a:extLst>
                <a:ext uri="{FF2B5EF4-FFF2-40B4-BE49-F238E27FC236}">
                  <a16:creationId xmlns:a16="http://schemas.microsoft.com/office/drawing/2014/main" id="{5DAFC433-DA17-456E-9F2E-59E29F4F2911}"/>
                </a:ext>
              </a:extLst>
            </p:cNvPr>
            <p:cNvCxnSpPr/>
            <p:nvPr/>
          </p:nvCxnSpPr>
          <p:spPr>
            <a:xfrm flipV="1">
              <a:off x="5486258" y="1793264"/>
              <a:ext cx="0" cy="260708"/>
            </a:xfrm>
            <a:prstGeom prst="line">
              <a:avLst/>
            </a:prstGeom>
            <a:ln w="38100">
              <a:solidFill>
                <a:schemeClr val="tx1">
                  <a:lumMod val="50000"/>
                  <a:lumOff val="50000"/>
                </a:schemeClr>
              </a:solidFill>
            </a:ln>
            <a:effectLst/>
          </p:spPr>
          <p:style>
            <a:lnRef idx="3">
              <a:schemeClr val="accent1"/>
            </a:lnRef>
            <a:fillRef idx="0">
              <a:schemeClr val="accent1"/>
            </a:fillRef>
            <a:effectRef idx="2">
              <a:schemeClr val="accent1"/>
            </a:effectRef>
            <a:fontRef idx="minor">
              <a:schemeClr val="tx1"/>
            </a:fontRef>
          </p:style>
        </p:cxnSp>
        <p:sp>
          <p:nvSpPr>
            <p:cNvPr id="43" name="Backup 2">
              <a:extLst>
                <a:ext uri="{FF2B5EF4-FFF2-40B4-BE49-F238E27FC236}">
                  <a16:creationId xmlns:a16="http://schemas.microsoft.com/office/drawing/2014/main" id="{ED98D15B-9120-472C-A94D-9D455407E970}"/>
                </a:ext>
              </a:extLst>
            </p:cNvPr>
            <p:cNvSpPr/>
            <p:nvPr/>
          </p:nvSpPr>
          <p:spPr bwMode="auto">
            <a:xfrm>
              <a:off x="5016538" y="1380556"/>
              <a:ext cx="831450" cy="305220"/>
            </a:xfrm>
            <a:prstGeom prst="roundRect">
              <a:avLst>
                <a:gd name="adj" fmla="val 31250"/>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3" tIns="25717" rIns="25717" bIns="51433" numCol="1" spcCol="0" rtlCol="0" fromWordArt="0" anchor="ctr" anchorCtr="0" forceAA="0" compatLnSpc="1">
              <a:prstTxWarp prst="textNoShape">
                <a:avLst/>
              </a:prstTxWarp>
              <a:noAutofit/>
            </a:bodyPr>
            <a:lstStyle/>
            <a:p>
              <a:pPr algn="ctr" defTabSz="514091" fontAlgn="base">
                <a:spcBef>
                  <a:spcPct val="0"/>
                </a:spcBef>
                <a:spcAft>
                  <a:spcPct val="0"/>
                </a:spcAft>
              </a:pPr>
              <a:r>
                <a:rPr lang="en-US" sz="750" b="1">
                  <a:solidFill>
                    <a:schemeClr val="bg1"/>
                  </a:solidFill>
                  <a:ea typeface="Segoe UI" pitchFamily="34" charset="0"/>
                  <a:cs typeface="Segoe UI" pitchFamily="34" charset="0"/>
                </a:rPr>
                <a:t>Nightly Backup</a:t>
              </a:r>
            </a:p>
          </p:txBody>
        </p:sp>
        <p:cxnSp>
          <p:nvCxnSpPr>
            <p:cNvPr id="44" name="8 PM Vertical 1">
              <a:extLst>
                <a:ext uri="{FF2B5EF4-FFF2-40B4-BE49-F238E27FC236}">
                  <a16:creationId xmlns:a16="http://schemas.microsoft.com/office/drawing/2014/main" id="{C0FC13A9-5A6D-4089-9325-CADBE3FD4E55}"/>
                </a:ext>
              </a:extLst>
            </p:cNvPr>
            <p:cNvCxnSpPr/>
            <p:nvPr/>
          </p:nvCxnSpPr>
          <p:spPr>
            <a:xfrm flipV="1">
              <a:off x="1866766" y="1754133"/>
              <a:ext cx="0" cy="260708"/>
            </a:xfrm>
            <a:prstGeom prst="line">
              <a:avLst/>
            </a:prstGeom>
            <a:ln w="38100">
              <a:solidFill>
                <a:schemeClr val="tx1">
                  <a:lumMod val="50000"/>
                  <a:lumOff val="50000"/>
                </a:schemeClr>
              </a:solidFill>
            </a:ln>
            <a:effectLst/>
          </p:spPr>
          <p:style>
            <a:lnRef idx="3">
              <a:schemeClr val="accent1"/>
            </a:lnRef>
            <a:fillRef idx="0">
              <a:schemeClr val="accent1"/>
            </a:fillRef>
            <a:effectRef idx="2">
              <a:schemeClr val="accent1"/>
            </a:effectRef>
            <a:fontRef idx="minor">
              <a:schemeClr val="tx1"/>
            </a:fontRef>
          </p:style>
        </p:cxnSp>
        <p:cxnSp>
          <p:nvCxnSpPr>
            <p:cNvPr id="46" name="Timeline">
              <a:extLst>
                <a:ext uri="{FF2B5EF4-FFF2-40B4-BE49-F238E27FC236}">
                  <a16:creationId xmlns:a16="http://schemas.microsoft.com/office/drawing/2014/main" id="{CA0E6DAE-FCEE-48DF-A1C5-F8C210A137F5}"/>
                </a:ext>
              </a:extLst>
            </p:cNvPr>
            <p:cNvCxnSpPr>
              <a:cxnSpLocks/>
            </p:cNvCxnSpPr>
            <p:nvPr/>
          </p:nvCxnSpPr>
          <p:spPr>
            <a:xfrm>
              <a:off x="1866766" y="1992456"/>
              <a:ext cx="3621673"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7" name="Backup 2">
              <a:extLst>
                <a:ext uri="{FF2B5EF4-FFF2-40B4-BE49-F238E27FC236}">
                  <a16:creationId xmlns:a16="http://schemas.microsoft.com/office/drawing/2014/main" id="{8F3B519B-964D-4F99-AB02-14BEED5C8A82}"/>
                </a:ext>
              </a:extLst>
            </p:cNvPr>
            <p:cNvSpPr/>
            <p:nvPr/>
          </p:nvSpPr>
          <p:spPr bwMode="auto">
            <a:xfrm>
              <a:off x="1416782" y="1408663"/>
              <a:ext cx="831450" cy="305220"/>
            </a:xfrm>
            <a:prstGeom prst="roundRect">
              <a:avLst>
                <a:gd name="adj" fmla="val 31250"/>
              </a:avLst>
            </a:prstGeom>
            <a:noFill/>
            <a:ln>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51433" tIns="25717" rIns="25717" bIns="51433" numCol="1" spcCol="0" rtlCol="0" fromWordArt="0" anchor="ctr" anchorCtr="0" forceAA="0" compatLnSpc="1">
              <a:prstTxWarp prst="textNoShape">
                <a:avLst/>
              </a:prstTxWarp>
              <a:noAutofit/>
            </a:bodyPr>
            <a:lstStyle/>
            <a:p>
              <a:pPr algn="ctr" defTabSz="514091" fontAlgn="base">
                <a:spcBef>
                  <a:spcPct val="0"/>
                </a:spcBef>
                <a:spcAft>
                  <a:spcPct val="0"/>
                </a:spcAft>
              </a:pPr>
              <a:r>
                <a:rPr lang="en-US" sz="750" b="1">
                  <a:solidFill>
                    <a:schemeClr val="bg1"/>
                  </a:solidFill>
                  <a:ea typeface="Segoe UI" pitchFamily="34" charset="0"/>
                  <a:cs typeface="Segoe UI" pitchFamily="34" charset="0"/>
                </a:rPr>
                <a:t>Nightly Backup</a:t>
              </a:r>
            </a:p>
          </p:txBody>
        </p:sp>
        <p:sp>
          <p:nvSpPr>
            <p:cNvPr id="49" name="Isosceles Triangle 48">
              <a:extLst>
                <a:ext uri="{FF2B5EF4-FFF2-40B4-BE49-F238E27FC236}">
                  <a16:creationId xmlns:a16="http://schemas.microsoft.com/office/drawing/2014/main" id="{BFAD19BF-FADA-4EC2-BA5A-692716C75252}"/>
                </a:ext>
              </a:extLst>
            </p:cNvPr>
            <p:cNvSpPr/>
            <p:nvPr/>
          </p:nvSpPr>
          <p:spPr bwMode="auto">
            <a:xfrm rot="10800000">
              <a:off x="2045448" y="2562500"/>
              <a:ext cx="3621675" cy="320412"/>
            </a:xfrm>
            <a:prstGeom prst="triangle">
              <a:avLst>
                <a:gd name="adj" fmla="val 50061"/>
              </a:avLst>
            </a:prstGeom>
            <a:gradFill>
              <a:gsLst>
                <a:gs pos="0">
                  <a:schemeClr val="bg1">
                    <a:lumMod val="75000"/>
                    <a:alpha val="64000"/>
                  </a:schemeClr>
                </a:gs>
                <a:gs pos="100000">
                  <a:schemeClr val="bg1">
                    <a:lumMod val="85000"/>
                    <a:alpha val="3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ru-RU" sz="900" err="1">
                <a:solidFill>
                  <a:schemeClr val="bg1"/>
                </a:solidFill>
              </a:endParaRPr>
            </a:p>
          </p:txBody>
        </p:sp>
        <p:pic>
          <p:nvPicPr>
            <p:cNvPr id="50" name="Picture 49">
              <a:extLst>
                <a:ext uri="{FF2B5EF4-FFF2-40B4-BE49-F238E27FC236}">
                  <a16:creationId xmlns:a16="http://schemas.microsoft.com/office/drawing/2014/main" id="{FE9E24E7-DC28-4A2A-A5EE-1F8584463B1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85187" y="2916591"/>
              <a:ext cx="366065" cy="366065"/>
            </a:xfrm>
            <a:prstGeom prst="rect">
              <a:avLst/>
            </a:prstGeom>
          </p:spPr>
        </p:pic>
        <p:grpSp>
          <p:nvGrpSpPr>
            <p:cNvPr id="51" name="Group 50">
              <a:extLst>
                <a:ext uri="{FF2B5EF4-FFF2-40B4-BE49-F238E27FC236}">
                  <a16:creationId xmlns:a16="http://schemas.microsoft.com/office/drawing/2014/main" id="{D6574326-2EE1-4790-A6B7-C78E0F96EF03}"/>
                </a:ext>
              </a:extLst>
            </p:cNvPr>
            <p:cNvGrpSpPr/>
            <p:nvPr/>
          </p:nvGrpSpPr>
          <p:grpSpPr>
            <a:xfrm>
              <a:off x="2089829" y="1138945"/>
              <a:ext cx="2997961" cy="224780"/>
              <a:chOff x="2000017" y="2060808"/>
              <a:chExt cx="4899008" cy="367316"/>
            </a:xfrm>
          </p:grpSpPr>
          <p:cxnSp>
            <p:nvCxnSpPr>
              <p:cNvPr id="119" name="Straight Arrow Connector 118">
                <a:extLst>
                  <a:ext uri="{FF2B5EF4-FFF2-40B4-BE49-F238E27FC236}">
                    <a16:creationId xmlns:a16="http://schemas.microsoft.com/office/drawing/2014/main" id="{B5387BC4-E797-48CE-84D3-CD1E726FF7D0}"/>
                  </a:ext>
                </a:extLst>
              </p:cNvPr>
              <p:cNvCxnSpPr>
                <a:cxnSpLocks/>
              </p:cNvCxnSpPr>
              <p:nvPr/>
            </p:nvCxnSpPr>
            <p:spPr>
              <a:xfrm flipV="1">
                <a:off x="2091554" y="2410402"/>
                <a:ext cx="4807471" cy="17722"/>
              </a:xfrm>
              <a:prstGeom prst="straightConnector1">
                <a:avLst/>
              </a:prstGeom>
              <a:ln w="19050">
                <a:solidFill>
                  <a:schemeClr val="accent3"/>
                </a:solidFill>
                <a:headEnd type="arrow" w="med" len="sm"/>
                <a:tailEnd type="arrow" w="med" len="sm"/>
              </a:ln>
              <a:effectLst/>
            </p:spPr>
            <p:style>
              <a:lnRef idx="3">
                <a:schemeClr val="accent5"/>
              </a:lnRef>
              <a:fillRef idx="0">
                <a:schemeClr val="accent5"/>
              </a:fillRef>
              <a:effectRef idx="2">
                <a:schemeClr val="accent5"/>
              </a:effectRef>
              <a:fontRef idx="minor">
                <a:schemeClr val="tx1"/>
              </a:fontRef>
            </p:style>
          </p:cxnSp>
          <p:sp>
            <p:nvSpPr>
              <p:cNvPr id="120" name="TextBox 119">
                <a:extLst>
                  <a:ext uri="{FF2B5EF4-FFF2-40B4-BE49-F238E27FC236}">
                    <a16:creationId xmlns:a16="http://schemas.microsoft.com/office/drawing/2014/main" id="{3C482939-1205-4FEB-8455-1FFF3AB8A57A}"/>
                  </a:ext>
                </a:extLst>
              </p:cNvPr>
              <p:cNvSpPr txBox="1"/>
              <p:nvPr/>
            </p:nvSpPr>
            <p:spPr>
              <a:xfrm>
                <a:off x="2000017" y="2060808"/>
                <a:ext cx="4663482" cy="325916"/>
              </a:xfrm>
              <a:prstGeom prst="rect">
                <a:avLst/>
              </a:prstGeom>
              <a:noFill/>
            </p:spPr>
            <p:txBody>
              <a:bodyPr wrap="square" lIns="0" tIns="0" rIns="0" bIns="0" rtlCol="0">
                <a:spAutoFit/>
              </a:bodyPr>
              <a:lstStyle/>
              <a:p>
                <a:pPr algn="ctr" defTabSz="685682"/>
                <a:r>
                  <a:rPr lang="en-US" sz="750" b="1">
                    <a:solidFill>
                      <a:schemeClr val="bg1"/>
                    </a:solidFill>
                  </a:rPr>
                  <a:t>Unprotected</a:t>
                </a:r>
              </a:p>
            </p:txBody>
          </p:sp>
        </p:grpSp>
        <p:grpSp>
          <p:nvGrpSpPr>
            <p:cNvPr id="52" name="Group 51">
              <a:extLst>
                <a:ext uri="{FF2B5EF4-FFF2-40B4-BE49-F238E27FC236}">
                  <a16:creationId xmlns:a16="http://schemas.microsoft.com/office/drawing/2014/main" id="{6812C382-AC86-4729-9AF8-EC4BBA617B78}"/>
                </a:ext>
              </a:extLst>
            </p:cNvPr>
            <p:cNvGrpSpPr/>
            <p:nvPr/>
          </p:nvGrpSpPr>
          <p:grpSpPr>
            <a:xfrm>
              <a:off x="1871043" y="1378628"/>
              <a:ext cx="3594692" cy="1240142"/>
              <a:chOff x="1642494" y="1900683"/>
              <a:chExt cx="5874132" cy="2026534"/>
            </a:xfrm>
          </p:grpSpPr>
          <p:cxnSp>
            <p:nvCxnSpPr>
              <p:cNvPr id="117" name="Straight Connector 116">
                <a:extLst>
                  <a:ext uri="{FF2B5EF4-FFF2-40B4-BE49-F238E27FC236}">
                    <a16:creationId xmlns:a16="http://schemas.microsoft.com/office/drawing/2014/main" id="{81AFE2B8-7CE6-42D8-A0C5-C4151820DCE8}"/>
                  </a:ext>
                </a:extLst>
              </p:cNvPr>
              <p:cNvCxnSpPr/>
              <p:nvPr/>
            </p:nvCxnSpPr>
            <p:spPr>
              <a:xfrm flipV="1">
                <a:off x="2269593" y="2701600"/>
                <a:ext cx="0" cy="23872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63C1DB9-345C-45CC-B58D-12BDFDAB5F31}"/>
                  </a:ext>
                </a:extLst>
              </p:cNvPr>
              <p:cNvCxnSpPr/>
              <p:nvPr/>
            </p:nvCxnSpPr>
            <p:spPr>
              <a:xfrm flipV="1">
                <a:off x="3071668" y="2686400"/>
                <a:ext cx="0" cy="23872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DE869155-ED1B-4E46-A067-8EF54E09634B}"/>
                  </a:ext>
                </a:extLst>
              </p:cNvPr>
              <p:cNvCxnSpPr/>
              <p:nvPr/>
            </p:nvCxnSpPr>
            <p:spPr>
              <a:xfrm flipV="1">
                <a:off x="3882727" y="2685519"/>
                <a:ext cx="0" cy="23872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9BF84A44-E30F-4B02-8310-978B0EE3760A}"/>
                  </a:ext>
                </a:extLst>
              </p:cNvPr>
              <p:cNvCxnSpPr/>
              <p:nvPr/>
            </p:nvCxnSpPr>
            <p:spPr>
              <a:xfrm flipV="1">
                <a:off x="4716098" y="2679851"/>
                <a:ext cx="0" cy="23872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8880711E-CB7F-4845-81E7-39F14FD0B42D}"/>
                  </a:ext>
                </a:extLst>
              </p:cNvPr>
              <p:cNvCxnSpPr/>
              <p:nvPr/>
            </p:nvCxnSpPr>
            <p:spPr>
              <a:xfrm flipV="1">
                <a:off x="5514377" y="2683680"/>
                <a:ext cx="0" cy="23872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6A10F405-5EB8-4A92-BF43-6895ACF6F0DA}"/>
                  </a:ext>
                </a:extLst>
              </p:cNvPr>
              <p:cNvCxnSpPr/>
              <p:nvPr/>
            </p:nvCxnSpPr>
            <p:spPr>
              <a:xfrm flipV="1">
                <a:off x="6351877" y="2686912"/>
                <a:ext cx="0" cy="23872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3926BABE-F3BD-4A5B-9EF5-92F41B10F547}"/>
                  </a:ext>
                </a:extLst>
              </p:cNvPr>
              <p:cNvCxnSpPr/>
              <p:nvPr/>
            </p:nvCxnSpPr>
            <p:spPr>
              <a:xfrm flipV="1">
                <a:off x="7175863" y="2677378"/>
                <a:ext cx="0" cy="238729"/>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66" name="Group 65">
                <a:extLst>
                  <a:ext uri="{FF2B5EF4-FFF2-40B4-BE49-F238E27FC236}">
                    <a16:creationId xmlns:a16="http://schemas.microsoft.com/office/drawing/2014/main" id="{9AEC4C23-251D-4A10-B14C-B29CC6F6E9DF}"/>
                  </a:ext>
                </a:extLst>
              </p:cNvPr>
              <p:cNvGrpSpPr/>
              <p:nvPr/>
            </p:nvGrpSpPr>
            <p:grpSpPr>
              <a:xfrm>
                <a:off x="1642494" y="1900683"/>
                <a:ext cx="5759891" cy="487297"/>
                <a:chOff x="1641746" y="1900683"/>
                <a:chExt cx="5775558" cy="487297"/>
              </a:xfrm>
            </p:grpSpPr>
            <p:cxnSp>
              <p:nvCxnSpPr>
                <p:cNvPr id="97" name="Straight Arrow Connector 96">
                  <a:extLst>
                    <a:ext uri="{FF2B5EF4-FFF2-40B4-BE49-F238E27FC236}">
                      <a16:creationId xmlns:a16="http://schemas.microsoft.com/office/drawing/2014/main" id="{45B99B7A-E132-46ED-8C31-B590C9444396}"/>
                    </a:ext>
                  </a:extLst>
                </p:cNvPr>
                <p:cNvCxnSpPr>
                  <a:cxnSpLocks/>
                </p:cNvCxnSpPr>
                <p:nvPr/>
              </p:nvCxnSpPr>
              <p:spPr>
                <a:xfrm>
                  <a:off x="2084118" y="2387980"/>
                  <a:ext cx="4859888" cy="0"/>
                </a:xfrm>
                <a:prstGeom prst="straightConnector1">
                  <a:avLst/>
                </a:prstGeom>
                <a:ln w="19050">
                  <a:solidFill>
                    <a:srgbClr val="00B336"/>
                  </a:solidFill>
                  <a:headEnd type="arrow" w="med" len="sm"/>
                  <a:tailEnd type="arrow" w="med" len="sm"/>
                </a:ln>
                <a:effectLst/>
              </p:spPr>
              <p:style>
                <a:lnRef idx="3">
                  <a:schemeClr val="accent5"/>
                </a:lnRef>
                <a:fillRef idx="0">
                  <a:schemeClr val="accent5"/>
                </a:fillRef>
                <a:effectRef idx="2">
                  <a:schemeClr val="accent5"/>
                </a:effectRef>
                <a:fontRef idx="minor">
                  <a:schemeClr val="tx1"/>
                </a:fontRef>
              </p:style>
            </p:cxnSp>
            <p:sp>
              <p:nvSpPr>
                <p:cNvPr id="98" name="TextBox 97">
                  <a:extLst>
                    <a:ext uri="{FF2B5EF4-FFF2-40B4-BE49-F238E27FC236}">
                      <a16:creationId xmlns:a16="http://schemas.microsoft.com/office/drawing/2014/main" id="{0ADABB3E-CF0B-493C-BFEF-12B2CFFAB541}"/>
                    </a:ext>
                  </a:extLst>
                </p:cNvPr>
                <p:cNvSpPr txBox="1"/>
                <p:nvPr/>
              </p:nvSpPr>
              <p:spPr>
                <a:xfrm>
                  <a:off x="1641746" y="1900683"/>
                  <a:ext cx="5775558" cy="325915"/>
                </a:xfrm>
                <a:prstGeom prst="rect">
                  <a:avLst/>
                </a:prstGeom>
                <a:noFill/>
              </p:spPr>
              <p:txBody>
                <a:bodyPr wrap="square" lIns="0" tIns="0" rIns="0" bIns="0" rtlCol="0">
                  <a:spAutoFit/>
                </a:bodyPr>
                <a:lstStyle/>
                <a:p>
                  <a:pPr algn="ctr" defTabSz="685682"/>
                  <a:r>
                    <a:rPr lang="sv-SE" sz="750" b="1">
                      <a:solidFill>
                        <a:schemeClr val="bg1"/>
                      </a:solidFill>
                    </a:rPr>
                    <a:t>Veeam Leveraging Storage  Snapshots</a:t>
                  </a:r>
                </a:p>
              </p:txBody>
            </p:sp>
          </p:grpSp>
          <p:grpSp>
            <p:nvGrpSpPr>
              <p:cNvPr id="70" name="Group 69">
                <a:extLst>
                  <a:ext uri="{FF2B5EF4-FFF2-40B4-BE49-F238E27FC236}">
                    <a16:creationId xmlns:a16="http://schemas.microsoft.com/office/drawing/2014/main" id="{66B0CAF6-008F-4E15-8ABE-493A9EC20D96}"/>
                  </a:ext>
                </a:extLst>
              </p:cNvPr>
              <p:cNvGrpSpPr/>
              <p:nvPr/>
            </p:nvGrpSpPr>
            <p:grpSpPr>
              <a:xfrm>
                <a:off x="6805395" y="3058820"/>
                <a:ext cx="711231" cy="868394"/>
                <a:chOff x="9275380" y="3064915"/>
                <a:chExt cx="713166" cy="868393"/>
              </a:xfrm>
            </p:grpSpPr>
            <p:sp>
              <p:nvSpPr>
                <p:cNvPr id="89" name="TextBox 88">
                  <a:extLst>
                    <a:ext uri="{FF2B5EF4-FFF2-40B4-BE49-F238E27FC236}">
                      <a16:creationId xmlns:a16="http://schemas.microsoft.com/office/drawing/2014/main" id="{0C6BB3A2-31EF-44D8-A42F-C03EDDC58E56}"/>
                    </a:ext>
                  </a:extLst>
                </p:cNvPr>
                <p:cNvSpPr txBox="1"/>
                <p:nvPr/>
              </p:nvSpPr>
              <p:spPr>
                <a:xfrm>
                  <a:off x="9275380" y="3607394"/>
                  <a:ext cx="713166" cy="325914"/>
                </a:xfrm>
                <a:prstGeom prst="rect">
                  <a:avLst/>
                </a:prstGeom>
                <a:noFill/>
              </p:spPr>
              <p:txBody>
                <a:bodyPr wrap="square" lIns="0" tIns="0" rIns="0" bIns="0" rtlCol="0">
                  <a:spAutoFit/>
                </a:bodyPr>
                <a:lstStyle/>
                <a:p>
                  <a:pPr algn="ctr"/>
                  <a:r>
                    <a:rPr lang="en-US" sz="750" b="1">
                      <a:solidFill>
                        <a:schemeClr val="bg1"/>
                      </a:solidFill>
                    </a:rPr>
                    <a:t>snap</a:t>
                  </a:r>
                  <a:endParaRPr lang="en-US" sz="375" b="1">
                    <a:solidFill>
                      <a:schemeClr val="bg1"/>
                    </a:solidFill>
                  </a:endParaRPr>
                </a:p>
              </p:txBody>
            </p:sp>
            <p:pic>
              <p:nvPicPr>
                <p:cNvPr id="90" name="Picture 89">
                  <a:extLst>
                    <a:ext uri="{FF2B5EF4-FFF2-40B4-BE49-F238E27FC236}">
                      <a16:creationId xmlns:a16="http://schemas.microsoft.com/office/drawing/2014/main" id="{9C362CF9-6E74-4683-BE2A-1F97FC6DF2A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69260" y="3064915"/>
                  <a:ext cx="592408" cy="577017"/>
                </a:xfrm>
                <a:prstGeom prst="rect">
                  <a:avLst/>
                </a:prstGeom>
              </p:spPr>
            </p:pic>
          </p:grpSp>
          <p:grpSp>
            <p:nvGrpSpPr>
              <p:cNvPr id="71" name="Group 70">
                <a:extLst>
                  <a:ext uri="{FF2B5EF4-FFF2-40B4-BE49-F238E27FC236}">
                    <a16:creationId xmlns:a16="http://schemas.microsoft.com/office/drawing/2014/main" id="{E5F2B978-A86E-4B91-A74E-4343A48266F2}"/>
                  </a:ext>
                </a:extLst>
              </p:cNvPr>
              <p:cNvGrpSpPr/>
              <p:nvPr/>
            </p:nvGrpSpPr>
            <p:grpSpPr>
              <a:xfrm>
                <a:off x="5984667" y="3058820"/>
                <a:ext cx="711231" cy="868394"/>
                <a:chOff x="9275380" y="3064915"/>
                <a:chExt cx="713166" cy="868393"/>
              </a:xfrm>
            </p:grpSpPr>
            <p:sp>
              <p:nvSpPr>
                <p:cNvPr id="87" name="TextBox 86">
                  <a:extLst>
                    <a:ext uri="{FF2B5EF4-FFF2-40B4-BE49-F238E27FC236}">
                      <a16:creationId xmlns:a16="http://schemas.microsoft.com/office/drawing/2014/main" id="{8B3D43C2-650C-49C8-A514-38C09222E6D8}"/>
                    </a:ext>
                  </a:extLst>
                </p:cNvPr>
                <p:cNvSpPr txBox="1"/>
                <p:nvPr/>
              </p:nvSpPr>
              <p:spPr>
                <a:xfrm>
                  <a:off x="9275380" y="3607394"/>
                  <a:ext cx="713166" cy="325914"/>
                </a:xfrm>
                <a:prstGeom prst="rect">
                  <a:avLst/>
                </a:prstGeom>
                <a:noFill/>
              </p:spPr>
              <p:txBody>
                <a:bodyPr wrap="square" lIns="0" tIns="0" rIns="0" bIns="0" rtlCol="0">
                  <a:spAutoFit/>
                </a:bodyPr>
                <a:lstStyle/>
                <a:p>
                  <a:pPr algn="ctr"/>
                  <a:r>
                    <a:rPr lang="en-US" sz="750" b="1">
                      <a:solidFill>
                        <a:schemeClr val="bg1"/>
                      </a:solidFill>
                    </a:rPr>
                    <a:t>snap</a:t>
                  </a:r>
                  <a:endParaRPr lang="en-US" sz="375" b="1">
                    <a:solidFill>
                      <a:schemeClr val="bg1"/>
                    </a:solidFill>
                  </a:endParaRPr>
                </a:p>
              </p:txBody>
            </p:sp>
            <p:pic>
              <p:nvPicPr>
                <p:cNvPr id="88" name="Picture 87">
                  <a:extLst>
                    <a:ext uri="{FF2B5EF4-FFF2-40B4-BE49-F238E27FC236}">
                      <a16:creationId xmlns:a16="http://schemas.microsoft.com/office/drawing/2014/main" id="{55670DD4-D405-40C0-B441-B1686A7CEFD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69260" y="3064915"/>
                  <a:ext cx="592408" cy="577017"/>
                </a:xfrm>
                <a:prstGeom prst="rect">
                  <a:avLst/>
                </a:prstGeom>
              </p:spPr>
            </p:pic>
          </p:grpSp>
          <p:grpSp>
            <p:nvGrpSpPr>
              <p:cNvPr id="72" name="Group 71">
                <a:extLst>
                  <a:ext uri="{FF2B5EF4-FFF2-40B4-BE49-F238E27FC236}">
                    <a16:creationId xmlns:a16="http://schemas.microsoft.com/office/drawing/2014/main" id="{852CBE4D-6E28-4F5C-8D5D-E2478CA89F6A}"/>
                  </a:ext>
                </a:extLst>
              </p:cNvPr>
              <p:cNvGrpSpPr/>
              <p:nvPr/>
            </p:nvGrpSpPr>
            <p:grpSpPr>
              <a:xfrm>
                <a:off x="5163941" y="3058820"/>
                <a:ext cx="711231" cy="868394"/>
                <a:chOff x="9275380" y="3064915"/>
                <a:chExt cx="713166" cy="868393"/>
              </a:xfrm>
            </p:grpSpPr>
            <p:sp>
              <p:nvSpPr>
                <p:cNvPr id="85" name="TextBox 84">
                  <a:extLst>
                    <a:ext uri="{FF2B5EF4-FFF2-40B4-BE49-F238E27FC236}">
                      <a16:creationId xmlns:a16="http://schemas.microsoft.com/office/drawing/2014/main" id="{37F78DD6-3ED4-4599-844B-9A8839CCA5CA}"/>
                    </a:ext>
                  </a:extLst>
                </p:cNvPr>
                <p:cNvSpPr txBox="1"/>
                <p:nvPr/>
              </p:nvSpPr>
              <p:spPr>
                <a:xfrm>
                  <a:off x="9275380" y="3607394"/>
                  <a:ext cx="713166" cy="325914"/>
                </a:xfrm>
                <a:prstGeom prst="rect">
                  <a:avLst/>
                </a:prstGeom>
                <a:noFill/>
              </p:spPr>
              <p:txBody>
                <a:bodyPr wrap="square" lIns="0" tIns="0" rIns="0" bIns="0" rtlCol="0">
                  <a:spAutoFit/>
                </a:bodyPr>
                <a:lstStyle/>
                <a:p>
                  <a:pPr algn="ctr"/>
                  <a:r>
                    <a:rPr lang="en-US" sz="750" b="1">
                      <a:solidFill>
                        <a:schemeClr val="bg1"/>
                      </a:solidFill>
                    </a:rPr>
                    <a:t>snap</a:t>
                  </a:r>
                  <a:endParaRPr lang="en-US" sz="375" b="1">
                    <a:solidFill>
                      <a:schemeClr val="bg1"/>
                    </a:solidFill>
                  </a:endParaRPr>
                </a:p>
              </p:txBody>
            </p:sp>
            <p:pic>
              <p:nvPicPr>
                <p:cNvPr id="86" name="Picture 85">
                  <a:extLst>
                    <a:ext uri="{FF2B5EF4-FFF2-40B4-BE49-F238E27FC236}">
                      <a16:creationId xmlns:a16="http://schemas.microsoft.com/office/drawing/2014/main" id="{F9899806-A965-4B42-86BD-06FCBB968A2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69260" y="3064915"/>
                  <a:ext cx="592408" cy="577017"/>
                </a:xfrm>
                <a:prstGeom prst="rect">
                  <a:avLst/>
                </a:prstGeom>
              </p:spPr>
            </p:pic>
          </p:grpSp>
          <p:grpSp>
            <p:nvGrpSpPr>
              <p:cNvPr id="73" name="Group 72">
                <a:extLst>
                  <a:ext uri="{FF2B5EF4-FFF2-40B4-BE49-F238E27FC236}">
                    <a16:creationId xmlns:a16="http://schemas.microsoft.com/office/drawing/2014/main" id="{A24CF17A-7929-4A75-9F2F-3AA1513D356D}"/>
                  </a:ext>
                </a:extLst>
              </p:cNvPr>
              <p:cNvGrpSpPr/>
              <p:nvPr/>
            </p:nvGrpSpPr>
            <p:grpSpPr>
              <a:xfrm>
                <a:off x="4361451" y="3058820"/>
                <a:ext cx="711231" cy="868394"/>
                <a:chOff x="9275380" y="3064915"/>
                <a:chExt cx="713166" cy="868393"/>
              </a:xfrm>
            </p:grpSpPr>
            <p:sp>
              <p:nvSpPr>
                <p:cNvPr id="83" name="TextBox 82">
                  <a:extLst>
                    <a:ext uri="{FF2B5EF4-FFF2-40B4-BE49-F238E27FC236}">
                      <a16:creationId xmlns:a16="http://schemas.microsoft.com/office/drawing/2014/main" id="{86AD44C2-903B-436B-B507-C7A64983E1DB}"/>
                    </a:ext>
                  </a:extLst>
                </p:cNvPr>
                <p:cNvSpPr txBox="1"/>
                <p:nvPr/>
              </p:nvSpPr>
              <p:spPr>
                <a:xfrm>
                  <a:off x="9275380" y="3607394"/>
                  <a:ext cx="713166" cy="325914"/>
                </a:xfrm>
                <a:prstGeom prst="rect">
                  <a:avLst/>
                </a:prstGeom>
                <a:noFill/>
              </p:spPr>
              <p:txBody>
                <a:bodyPr wrap="square" lIns="0" tIns="0" rIns="0" bIns="0" rtlCol="0">
                  <a:spAutoFit/>
                </a:bodyPr>
                <a:lstStyle/>
                <a:p>
                  <a:pPr algn="ctr"/>
                  <a:r>
                    <a:rPr lang="en-US" sz="750" b="1">
                      <a:solidFill>
                        <a:schemeClr val="bg1"/>
                      </a:solidFill>
                    </a:rPr>
                    <a:t>snap</a:t>
                  </a:r>
                  <a:endParaRPr lang="en-US" sz="375" b="1">
                    <a:solidFill>
                      <a:schemeClr val="bg1"/>
                    </a:solidFill>
                  </a:endParaRPr>
                </a:p>
              </p:txBody>
            </p:sp>
            <p:pic>
              <p:nvPicPr>
                <p:cNvPr id="84" name="Picture 83">
                  <a:extLst>
                    <a:ext uri="{FF2B5EF4-FFF2-40B4-BE49-F238E27FC236}">
                      <a16:creationId xmlns:a16="http://schemas.microsoft.com/office/drawing/2014/main" id="{DA66133A-1914-4724-B897-7F2AC2E85C5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69260" y="3064915"/>
                  <a:ext cx="592408" cy="577017"/>
                </a:xfrm>
                <a:prstGeom prst="rect">
                  <a:avLst/>
                </a:prstGeom>
              </p:spPr>
            </p:pic>
          </p:grpSp>
          <p:grpSp>
            <p:nvGrpSpPr>
              <p:cNvPr id="74" name="Group 73">
                <a:extLst>
                  <a:ext uri="{FF2B5EF4-FFF2-40B4-BE49-F238E27FC236}">
                    <a16:creationId xmlns:a16="http://schemas.microsoft.com/office/drawing/2014/main" id="{79A76429-AB4A-4092-8548-DFF87615D202}"/>
                  </a:ext>
                </a:extLst>
              </p:cNvPr>
              <p:cNvGrpSpPr/>
              <p:nvPr/>
            </p:nvGrpSpPr>
            <p:grpSpPr>
              <a:xfrm>
                <a:off x="3522485" y="3058823"/>
                <a:ext cx="711231" cy="868394"/>
                <a:chOff x="9275380" y="3064915"/>
                <a:chExt cx="713166" cy="868393"/>
              </a:xfrm>
            </p:grpSpPr>
            <p:sp>
              <p:nvSpPr>
                <p:cNvPr id="81" name="TextBox 80">
                  <a:extLst>
                    <a:ext uri="{FF2B5EF4-FFF2-40B4-BE49-F238E27FC236}">
                      <a16:creationId xmlns:a16="http://schemas.microsoft.com/office/drawing/2014/main" id="{A064D9B1-817C-4AE6-B4EC-79C8E212A400}"/>
                    </a:ext>
                  </a:extLst>
                </p:cNvPr>
                <p:cNvSpPr txBox="1"/>
                <p:nvPr/>
              </p:nvSpPr>
              <p:spPr>
                <a:xfrm>
                  <a:off x="9275380" y="3607394"/>
                  <a:ext cx="713166" cy="325914"/>
                </a:xfrm>
                <a:prstGeom prst="rect">
                  <a:avLst/>
                </a:prstGeom>
                <a:noFill/>
              </p:spPr>
              <p:txBody>
                <a:bodyPr wrap="square" lIns="0" tIns="0" rIns="0" bIns="0" rtlCol="0">
                  <a:spAutoFit/>
                </a:bodyPr>
                <a:lstStyle/>
                <a:p>
                  <a:pPr algn="ctr"/>
                  <a:r>
                    <a:rPr lang="en-US" sz="750" b="1">
                      <a:solidFill>
                        <a:schemeClr val="bg1"/>
                      </a:solidFill>
                    </a:rPr>
                    <a:t>snap</a:t>
                  </a:r>
                  <a:endParaRPr lang="en-US" sz="375" b="1">
                    <a:solidFill>
                      <a:schemeClr val="bg1"/>
                    </a:solidFill>
                  </a:endParaRPr>
                </a:p>
              </p:txBody>
            </p:sp>
            <p:pic>
              <p:nvPicPr>
                <p:cNvPr id="82" name="Picture 81">
                  <a:extLst>
                    <a:ext uri="{FF2B5EF4-FFF2-40B4-BE49-F238E27FC236}">
                      <a16:creationId xmlns:a16="http://schemas.microsoft.com/office/drawing/2014/main" id="{0CDB0B24-D536-4DF0-893C-0090E37967C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69260" y="3064915"/>
                  <a:ext cx="592408" cy="577017"/>
                </a:xfrm>
                <a:prstGeom prst="rect">
                  <a:avLst/>
                </a:prstGeom>
              </p:spPr>
            </p:pic>
          </p:grpSp>
          <p:grpSp>
            <p:nvGrpSpPr>
              <p:cNvPr id="75" name="Group 74">
                <a:extLst>
                  <a:ext uri="{FF2B5EF4-FFF2-40B4-BE49-F238E27FC236}">
                    <a16:creationId xmlns:a16="http://schemas.microsoft.com/office/drawing/2014/main" id="{86C4EE8C-BF3E-46D6-B1F1-510C07293AE8}"/>
                  </a:ext>
                </a:extLst>
              </p:cNvPr>
              <p:cNvGrpSpPr/>
              <p:nvPr/>
            </p:nvGrpSpPr>
            <p:grpSpPr>
              <a:xfrm>
                <a:off x="2719995" y="3058822"/>
                <a:ext cx="711231" cy="868394"/>
                <a:chOff x="9275380" y="3064915"/>
                <a:chExt cx="713166" cy="868393"/>
              </a:xfrm>
            </p:grpSpPr>
            <p:sp>
              <p:nvSpPr>
                <p:cNvPr id="79" name="TextBox 78">
                  <a:extLst>
                    <a:ext uri="{FF2B5EF4-FFF2-40B4-BE49-F238E27FC236}">
                      <a16:creationId xmlns:a16="http://schemas.microsoft.com/office/drawing/2014/main" id="{10850A57-109F-4FBD-9159-A395AE4816E2}"/>
                    </a:ext>
                  </a:extLst>
                </p:cNvPr>
                <p:cNvSpPr txBox="1"/>
                <p:nvPr/>
              </p:nvSpPr>
              <p:spPr>
                <a:xfrm>
                  <a:off x="9275380" y="3607394"/>
                  <a:ext cx="713166" cy="325914"/>
                </a:xfrm>
                <a:prstGeom prst="rect">
                  <a:avLst/>
                </a:prstGeom>
                <a:noFill/>
              </p:spPr>
              <p:txBody>
                <a:bodyPr wrap="square" lIns="0" tIns="0" rIns="0" bIns="0" rtlCol="0">
                  <a:spAutoFit/>
                </a:bodyPr>
                <a:lstStyle/>
                <a:p>
                  <a:pPr algn="ctr"/>
                  <a:r>
                    <a:rPr lang="en-US" sz="750" b="1">
                      <a:solidFill>
                        <a:schemeClr val="bg1"/>
                      </a:solidFill>
                    </a:rPr>
                    <a:t>snap</a:t>
                  </a:r>
                  <a:endParaRPr lang="en-US" sz="375" b="1">
                    <a:solidFill>
                      <a:schemeClr val="bg1"/>
                    </a:solidFill>
                  </a:endParaRPr>
                </a:p>
              </p:txBody>
            </p:sp>
            <p:pic>
              <p:nvPicPr>
                <p:cNvPr id="80" name="Picture 79">
                  <a:extLst>
                    <a:ext uri="{FF2B5EF4-FFF2-40B4-BE49-F238E27FC236}">
                      <a16:creationId xmlns:a16="http://schemas.microsoft.com/office/drawing/2014/main" id="{DDABC40B-4564-41AE-83EC-0005DEBE55D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69260" y="3064915"/>
                  <a:ext cx="592408" cy="577017"/>
                </a:xfrm>
                <a:prstGeom prst="rect">
                  <a:avLst/>
                </a:prstGeom>
              </p:spPr>
            </p:pic>
          </p:grpSp>
          <p:grpSp>
            <p:nvGrpSpPr>
              <p:cNvPr id="76" name="Group 75">
                <a:extLst>
                  <a:ext uri="{FF2B5EF4-FFF2-40B4-BE49-F238E27FC236}">
                    <a16:creationId xmlns:a16="http://schemas.microsoft.com/office/drawing/2014/main" id="{5107EC1E-0500-470B-8905-E84038B6AECF}"/>
                  </a:ext>
                </a:extLst>
              </p:cNvPr>
              <p:cNvGrpSpPr/>
              <p:nvPr/>
            </p:nvGrpSpPr>
            <p:grpSpPr>
              <a:xfrm>
                <a:off x="1917509" y="3058820"/>
                <a:ext cx="711231" cy="868394"/>
                <a:chOff x="9275380" y="3064915"/>
                <a:chExt cx="713166" cy="868393"/>
              </a:xfrm>
            </p:grpSpPr>
            <p:sp>
              <p:nvSpPr>
                <p:cNvPr id="77" name="TextBox 76">
                  <a:extLst>
                    <a:ext uri="{FF2B5EF4-FFF2-40B4-BE49-F238E27FC236}">
                      <a16:creationId xmlns:a16="http://schemas.microsoft.com/office/drawing/2014/main" id="{26CB747E-B5F1-43CC-8A04-64503BB389C8}"/>
                    </a:ext>
                  </a:extLst>
                </p:cNvPr>
                <p:cNvSpPr txBox="1"/>
                <p:nvPr/>
              </p:nvSpPr>
              <p:spPr>
                <a:xfrm>
                  <a:off x="9275380" y="3607394"/>
                  <a:ext cx="713166" cy="325914"/>
                </a:xfrm>
                <a:prstGeom prst="rect">
                  <a:avLst/>
                </a:prstGeom>
                <a:noFill/>
              </p:spPr>
              <p:txBody>
                <a:bodyPr wrap="square" lIns="0" tIns="0" rIns="0" bIns="0" rtlCol="0">
                  <a:spAutoFit/>
                </a:bodyPr>
                <a:lstStyle/>
                <a:p>
                  <a:pPr algn="ctr"/>
                  <a:r>
                    <a:rPr lang="en-US" sz="750" b="1">
                      <a:solidFill>
                        <a:schemeClr val="bg1"/>
                      </a:solidFill>
                    </a:rPr>
                    <a:t>snap</a:t>
                  </a:r>
                  <a:endParaRPr lang="en-US" sz="375" b="1">
                    <a:solidFill>
                      <a:schemeClr val="bg1"/>
                    </a:solidFill>
                  </a:endParaRPr>
                </a:p>
              </p:txBody>
            </p:sp>
            <p:pic>
              <p:nvPicPr>
                <p:cNvPr id="78" name="Picture 77">
                  <a:extLst>
                    <a:ext uri="{FF2B5EF4-FFF2-40B4-BE49-F238E27FC236}">
                      <a16:creationId xmlns:a16="http://schemas.microsoft.com/office/drawing/2014/main" id="{1219E3B2-9D78-4C0F-BF77-B420DAF9BA5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69260" y="3064915"/>
                  <a:ext cx="592408" cy="577017"/>
                </a:xfrm>
                <a:prstGeom prst="rect">
                  <a:avLst/>
                </a:prstGeom>
              </p:spPr>
            </p:pic>
          </p:grpSp>
        </p:grpSp>
        <p:grpSp>
          <p:nvGrpSpPr>
            <p:cNvPr id="53" name="Group 52">
              <a:extLst>
                <a:ext uri="{FF2B5EF4-FFF2-40B4-BE49-F238E27FC236}">
                  <a16:creationId xmlns:a16="http://schemas.microsoft.com/office/drawing/2014/main" id="{A041E8B2-A935-4730-85D9-520D5D7C5667}"/>
                </a:ext>
              </a:extLst>
            </p:cNvPr>
            <p:cNvGrpSpPr/>
            <p:nvPr/>
          </p:nvGrpSpPr>
          <p:grpSpPr>
            <a:xfrm>
              <a:off x="3737351" y="2963740"/>
              <a:ext cx="573177" cy="249134"/>
              <a:chOff x="3537642" y="3377131"/>
              <a:chExt cx="702477" cy="305335"/>
            </a:xfrm>
          </p:grpSpPr>
          <p:pic>
            <p:nvPicPr>
              <p:cNvPr id="54" name="Picture 53">
                <a:extLst>
                  <a:ext uri="{FF2B5EF4-FFF2-40B4-BE49-F238E27FC236}">
                    <a16:creationId xmlns:a16="http://schemas.microsoft.com/office/drawing/2014/main" id="{C7FA53E7-5320-4424-91B0-BD509818F33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34940" y="3377370"/>
                <a:ext cx="305179" cy="305091"/>
              </a:xfrm>
              <a:prstGeom prst="rect">
                <a:avLst/>
              </a:prstGeom>
            </p:spPr>
          </p:pic>
          <p:pic>
            <p:nvPicPr>
              <p:cNvPr id="55" name="Picture 54">
                <a:extLst>
                  <a:ext uri="{FF2B5EF4-FFF2-40B4-BE49-F238E27FC236}">
                    <a16:creationId xmlns:a16="http://schemas.microsoft.com/office/drawing/2014/main" id="{E35AF577-5208-4EFA-B53F-49D4A476F5E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37642" y="3377131"/>
                <a:ext cx="305424" cy="305335"/>
              </a:xfrm>
              <a:prstGeom prst="rect">
                <a:avLst/>
              </a:prstGeom>
            </p:spPr>
          </p:pic>
        </p:grpSp>
      </p:grpSp>
      <p:grpSp>
        <p:nvGrpSpPr>
          <p:cNvPr id="100" name="Group 99">
            <a:extLst>
              <a:ext uri="{FF2B5EF4-FFF2-40B4-BE49-F238E27FC236}">
                <a16:creationId xmlns:a16="http://schemas.microsoft.com/office/drawing/2014/main" id="{EA097B30-38AB-4A3D-8A77-645A667DB8A6}"/>
              </a:ext>
            </a:extLst>
          </p:cNvPr>
          <p:cNvGrpSpPr/>
          <p:nvPr/>
        </p:nvGrpSpPr>
        <p:grpSpPr>
          <a:xfrm>
            <a:off x="6104948" y="2891702"/>
            <a:ext cx="3211934" cy="903667"/>
            <a:chOff x="2720901" y="1132710"/>
            <a:chExt cx="4773250" cy="1902569"/>
          </a:xfrm>
        </p:grpSpPr>
        <p:sp>
          <p:nvSpPr>
            <p:cNvPr id="106" name="Text Placeholder 2">
              <a:extLst>
                <a:ext uri="{FF2B5EF4-FFF2-40B4-BE49-F238E27FC236}">
                  <a16:creationId xmlns:a16="http://schemas.microsoft.com/office/drawing/2014/main" id="{A50A4DB3-C7FD-47CC-9A9F-A89A5165FAD7}"/>
                </a:ext>
              </a:extLst>
            </p:cNvPr>
            <p:cNvSpPr txBox="1">
              <a:spLocks/>
            </p:cNvSpPr>
            <p:nvPr>
              <p:custDataLst>
                <p:tags r:id="rId1"/>
              </p:custDataLst>
            </p:nvPr>
          </p:nvSpPr>
          <p:spPr>
            <a:xfrm>
              <a:off x="2720901" y="2641626"/>
              <a:ext cx="1193896" cy="393653"/>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Arial" pitchFamily="34" charset="0"/>
                <a:buNone/>
                <a:defRPr sz="2800" kern="1200" spc="-10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ea typeface="+mn-ea"/>
                  <a:cs typeface="+mn-cs"/>
                </a:defRPr>
              </a:lvl1pPr>
              <a:lvl2pPr marL="0" indent="0" algn="l" defTabSz="686047" rtl="0" eaLnBrk="1" latinLnBrk="0" hangingPunct="1">
                <a:lnSpc>
                  <a:spcPct val="90000"/>
                </a:lnSpc>
                <a:spcBef>
                  <a:spcPts val="0"/>
                </a:spcBef>
                <a:spcAft>
                  <a:spcPts val="300"/>
                </a:spcAft>
                <a:buSzPct val="90000"/>
                <a:buFont typeface="Arial" pitchFamily="34" charset="0"/>
                <a:buNone/>
                <a:tabLst>
                  <a:tab pos="472868" algn="l"/>
                </a:tabLst>
                <a:defRPr sz="1800" kern="1200" spc="-5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ea typeface="+mn-ea"/>
                  <a:cs typeface="+mn-cs"/>
                </a:defRPr>
              </a:lvl2pPr>
              <a:lvl3pPr marL="0" indent="0" algn="l" defTabSz="686047" rtl="0" eaLnBrk="1" latinLnBrk="0" hangingPunct="1">
                <a:lnSpc>
                  <a:spcPct val="90000"/>
                </a:lnSpc>
                <a:spcBef>
                  <a:spcPts val="0"/>
                </a:spcBef>
                <a:spcAft>
                  <a:spcPts val="300"/>
                </a:spcAft>
                <a:buSzPct val="90000"/>
                <a:buFont typeface="Arial" pitchFamily="34" charset="0"/>
                <a:buNone/>
                <a:defRPr sz="1500" kern="1200" spc="-7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300"/>
                </a:spcAft>
                <a:buSzPct val="90000"/>
                <a:buFont typeface="Arial" pitchFamily="34" charset="0"/>
                <a:buNone/>
                <a:tabLst>
                  <a:tab pos="686074" algn="l"/>
                </a:tabLst>
                <a:defRPr sz="16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300"/>
                </a:spcAft>
                <a:buSzPct val="90000"/>
                <a:buFont typeface="Arial" pitchFamily="34" charset="0"/>
                <a:buNone/>
                <a:defRPr sz="18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spcAft>
                  <a:spcPts val="0"/>
                </a:spcAft>
              </a:pPr>
              <a:r>
                <a:rPr lang="fr-FR" sz="675" b="1" spc="0">
                  <a:solidFill>
                    <a:schemeClr val="bg1"/>
                  </a:solidFill>
                  <a:latin typeface="Tahoma" panose="020B0604030504040204" pitchFamily="34" charset="0"/>
                  <a:ea typeface="Tahoma" panose="020B0604030504040204" pitchFamily="34" charset="0"/>
                  <a:cs typeface="Tahoma" panose="020B0604030504040204" pitchFamily="34" charset="0"/>
                </a:rPr>
                <a:t>Storage</a:t>
              </a:r>
              <a:r>
                <a:rPr lang="fr-FR" sz="675" spc="0">
                  <a:solidFill>
                    <a:schemeClr val="bg1"/>
                  </a:solidFill>
                  <a:latin typeface="Tahoma" panose="020B0604030504040204" pitchFamily="34" charset="0"/>
                  <a:ea typeface="Tahoma" panose="020B0604030504040204" pitchFamily="34" charset="0"/>
                  <a:cs typeface="Tahoma" panose="020B0604030504040204" pitchFamily="34" charset="0"/>
                </a:rPr>
                <a:t> </a:t>
              </a:r>
            </a:p>
            <a:p>
              <a:pPr algn="ctr">
                <a:spcAft>
                  <a:spcPts val="0"/>
                </a:spcAft>
              </a:pPr>
              <a:r>
                <a:rPr lang="fr-FR" sz="675" b="1" spc="0">
                  <a:solidFill>
                    <a:schemeClr val="bg1"/>
                  </a:solidFill>
                  <a:latin typeface="Tahoma" panose="020B0604030504040204" pitchFamily="34" charset="0"/>
                  <a:ea typeface="Tahoma" panose="020B0604030504040204" pitchFamily="34" charset="0"/>
                  <a:cs typeface="Tahoma" panose="020B0604030504040204" pitchFamily="34" charset="0"/>
                </a:rPr>
                <a:t>Snapshot</a:t>
              </a:r>
            </a:p>
          </p:txBody>
        </p:sp>
        <p:pic>
          <p:nvPicPr>
            <p:cNvPr id="108" name="Picture 102" descr="D:\Kotya\graphs\webhelp\new\new style\icons\high res\physical storage.png">
              <a:extLst>
                <a:ext uri="{FF2B5EF4-FFF2-40B4-BE49-F238E27FC236}">
                  <a16:creationId xmlns:a16="http://schemas.microsoft.com/office/drawing/2014/main" id="{26E85EEA-EC1E-40B4-B389-8CDA2D0C02EA}"/>
                </a:ext>
              </a:extLst>
            </p:cNvPr>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5426436" y="1919778"/>
              <a:ext cx="1097703" cy="421359"/>
            </a:xfrm>
            <a:prstGeom prst="rect">
              <a:avLst/>
            </a:prstGeom>
            <a:noFill/>
            <a:extLst>
              <a:ext uri="{909E8E84-426E-40DD-AFC4-6F175D3DCCD1}">
                <a14:hiddenFill xmlns:a14="http://schemas.microsoft.com/office/drawing/2010/main">
                  <a:solidFill>
                    <a:srgbClr val="FFFFFF"/>
                  </a:solidFill>
                </a14:hiddenFill>
              </a:ext>
            </a:extLst>
          </p:spPr>
        </p:pic>
        <p:sp>
          <p:nvSpPr>
            <p:cNvPr id="110" name="Text Placeholder 2">
              <a:extLst>
                <a:ext uri="{FF2B5EF4-FFF2-40B4-BE49-F238E27FC236}">
                  <a16:creationId xmlns:a16="http://schemas.microsoft.com/office/drawing/2014/main" id="{C493D918-17BF-4A09-82EF-26760015F442}"/>
                </a:ext>
              </a:extLst>
            </p:cNvPr>
            <p:cNvSpPr txBox="1">
              <a:spLocks/>
            </p:cNvSpPr>
            <p:nvPr>
              <p:custDataLst>
                <p:tags r:id="rId2"/>
              </p:custDataLst>
            </p:nvPr>
          </p:nvSpPr>
          <p:spPr>
            <a:xfrm>
              <a:off x="6471804" y="1774760"/>
              <a:ext cx="1022347" cy="174958"/>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Arial" pitchFamily="34" charset="0"/>
                <a:buNone/>
                <a:defRPr sz="2800" kern="1200" spc="-10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ea typeface="+mn-ea"/>
                  <a:cs typeface="+mn-cs"/>
                </a:defRPr>
              </a:lvl1pPr>
              <a:lvl2pPr marL="0" indent="0" algn="l" defTabSz="686047" rtl="0" eaLnBrk="1" latinLnBrk="0" hangingPunct="1">
                <a:lnSpc>
                  <a:spcPct val="90000"/>
                </a:lnSpc>
                <a:spcBef>
                  <a:spcPts val="0"/>
                </a:spcBef>
                <a:spcAft>
                  <a:spcPts val="300"/>
                </a:spcAft>
                <a:buSzPct val="90000"/>
                <a:buFont typeface="Arial" pitchFamily="34" charset="0"/>
                <a:buNone/>
                <a:tabLst>
                  <a:tab pos="472868" algn="l"/>
                </a:tabLst>
                <a:defRPr sz="1800" kern="1200" spc="-5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ea typeface="+mn-ea"/>
                  <a:cs typeface="+mn-cs"/>
                </a:defRPr>
              </a:lvl2pPr>
              <a:lvl3pPr marL="0" indent="0" algn="l" defTabSz="686047" rtl="0" eaLnBrk="1" latinLnBrk="0" hangingPunct="1">
                <a:lnSpc>
                  <a:spcPct val="90000"/>
                </a:lnSpc>
                <a:spcBef>
                  <a:spcPts val="0"/>
                </a:spcBef>
                <a:spcAft>
                  <a:spcPts val="300"/>
                </a:spcAft>
                <a:buSzPct val="90000"/>
                <a:buFont typeface="Arial" pitchFamily="34" charset="0"/>
                <a:buNone/>
                <a:defRPr sz="1500" kern="1200" spc="-7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300"/>
                </a:spcAft>
                <a:buSzPct val="90000"/>
                <a:buFont typeface="Arial" pitchFamily="34" charset="0"/>
                <a:buNone/>
                <a:tabLst>
                  <a:tab pos="686074" algn="l"/>
                </a:tabLst>
                <a:defRPr sz="16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300"/>
                </a:spcAft>
                <a:buSzPct val="90000"/>
                <a:buFont typeface="Arial" pitchFamily="34" charset="0"/>
                <a:buNone/>
                <a:defRPr sz="18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fr-FR" sz="600" spc="0">
                  <a:solidFill>
                    <a:schemeClr val="bg1"/>
                  </a:solidFill>
                  <a:latin typeface="Tahoma" panose="020B0604030504040204" pitchFamily="34" charset="0"/>
                  <a:ea typeface="Tahoma" panose="020B0604030504040204" pitchFamily="34" charset="0"/>
                  <a:cs typeface="Tahoma" panose="020B0604030504040204" pitchFamily="34" charset="0"/>
                </a:rPr>
                <a:t>Backup</a:t>
              </a:r>
            </a:p>
          </p:txBody>
        </p:sp>
        <p:pic>
          <p:nvPicPr>
            <p:cNvPr id="112" name="Picture 111">
              <a:extLst>
                <a:ext uri="{FF2B5EF4-FFF2-40B4-BE49-F238E27FC236}">
                  <a16:creationId xmlns:a16="http://schemas.microsoft.com/office/drawing/2014/main" id="{29BCDB9E-87BF-418A-B12C-89AB7C9B663D}"/>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61131" y="1253182"/>
              <a:ext cx="828026" cy="147129"/>
            </a:xfrm>
            <a:prstGeom prst="rect">
              <a:avLst/>
            </a:prstGeom>
          </p:spPr>
        </p:pic>
        <p:sp>
          <p:nvSpPr>
            <p:cNvPr id="114" name="Rectangle 113">
              <a:extLst>
                <a:ext uri="{FF2B5EF4-FFF2-40B4-BE49-F238E27FC236}">
                  <a16:creationId xmlns:a16="http://schemas.microsoft.com/office/drawing/2014/main" id="{CBDB96A9-9A59-4ED1-92A4-AD3AFBA93232}"/>
                </a:ext>
              </a:extLst>
            </p:cNvPr>
            <p:cNvSpPr/>
            <p:nvPr/>
          </p:nvSpPr>
          <p:spPr bwMode="auto">
            <a:xfrm>
              <a:off x="2929390" y="1783988"/>
              <a:ext cx="767484" cy="77552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25718" bIns="51435" numCol="1" spcCol="0" rtlCol="0" fromWordArt="0" anchor="ctr" anchorCtr="0" forceAA="0" compatLnSpc="1">
              <a:prstTxWarp prst="textNoShape">
                <a:avLst/>
              </a:prstTxWarp>
              <a:noAutofit/>
            </a:bodyPr>
            <a:lstStyle/>
            <a:p>
              <a:pPr algn="ctr" defTabSz="514181" fontAlgn="base">
                <a:spcBef>
                  <a:spcPct val="0"/>
                </a:spcBef>
                <a:spcAft>
                  <a:spcPct val="0"/>
                </a:spcAft>
              </a:pPr>
              <a:endParaRPr lang="fr-FR" sz="760" err="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16" name="Picture 249" descr="\\amust.local\spb\Marketing\Graphics\Working\DIAGRAMS\Technical_Diagrams\veeam_icons\png\proxy.png">
              <a:extLst>
                <a:ext uri="{FF2B5EF4-FFF2-40B4-BE49-F238E27FC236}">
                  <a16:creationId xmlns:a16="http://schemas.microsoft.com/office/drawing/2014/main" id="{4CF4FF4C-1FD3-43F7-8A4D-98575ED37C5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4278601" y="1802070"/>
              <a:ext cx="618413" cy="618413"/>
            </a:xfrm>
            <a:prstGeom prst="rect">
              <a:avLst/>
            </a:prstGeom>
            <a:extLst>
              <a:ext uri="{909E8E84-426E-40DD-AFC4-6F175D3DCCD1}">
                <a14:hiddenFill xmlns:a14="http://schemas.microsoft.com/office/drawing/2010/main">
                  <a:solidFill>
                    <a:srgbClr val="FFFFFF"/>
                  </a:solidFill>
                </a14:hiddenFill>
              </a:ext>
            </a:extLst>
          </p:spPr>
        </p:pic>
        <p:sp>
          <p:nvSpPr>
            <p:cNvPr id="118" name="Text Placeholder 2">
              <a:extLst>
                <a:ext uri="{FF2B5EF4-FFF2-40B4-BE49-F238E27FC236}">
                  <a16:creationId xmlns:a16="http://schemas.microsoft.com/office/drawing/2014/main" id="{F532279A-E817-42D0-8BE2-1CAA2E978CA3}"/>
                </a:ext>
              </a:extLst>
            </p:cNvPr>
            <p:cNvSpPr txBox="1">
              <a:spLocks/>
            </p:cNvSpPr>
            <p:nvPr>
              <p:custDataLst>
                <p:tags r:id="rId3"/>
              </p:custDataLst>
            </p:nvPr>
          </p:nvSpPr>
          <p:spPr>
            <a:xfrm>
              <a:off x="3942307" y="2572824"/>
              <a:ext cx="1193896" cy="19682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Arial" pitchFamily="34" charset="0"/>
                <a:buNone/>
                <a:defRPr sz="2800" kern="1200" spc="-10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ea typeface="+mn-ea"/>
                  <a:cs typeface="+mn-cs"/>
                </a:defRPr>
              </a:lvl1pPr>
              <a:lvl2pPr marL="0" indent="0" algn="l" defTabSz="686047" rtl="0" eaLnBrk="1" latinLnBrk="0" hangingPunct="1">
                <a:lnSpc>
                  <a:spcPct val="90000"/>
                </a:lnSpc>
                <a:spcBef>
                  <a:spcPts val="0"/>
                </a:spcBef>
                <a:spcAft>
                  <a:spcPts val="300"/>
                </a:spcAft>
                <a:buSzPct val="90000"/>
                <a:buFont typeface="Arial" pitchFamily="34" charset="0"/>
                <a:buNone/>
                <a:tabLst>
                  <a:tab pos="472868" algn="l"/>
                </a:tabLst>
                <a:defRPr sz="1800" kern="1200" spc="-5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ea typeface="+mn-ea"/>
                  <a:cs typeface="+mn-cs"/>
                </a:defRPr>
              </a:lvl2pPr>
              <a:lvl3pPr marL="0" indent="0" algn="l" defTabSz="686047" rtl="0" eaLnBrk="1" latinLnBrk="0" hangingPunct="1">
                <a:lnSpc>
                  <a:spcPct val="90000"/>
                </a:lnSpc>
                <a:spcBef>
                  <a:spcPts val="0"/>
                </a:spcBef>
                <a:spcAft>
                  <a:spcPts val="300"/>
                </a:spcAft>
                <a:buSzPct val="90000"/>
                <a:buFont typeface="Arial" pitchFamily="34" charset="0"/>
                <a:buNone/>
                <a:defRPr sz="1500" kern="1200" spc="-7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300"/>
                </a:spcAft>
                <a:buSzPct val="90000"/>
                <a:buFont typeface="Arial" pitchFamily="34" charset="0"/>
                <a:buNone/>
                <a:tabLst>
                  <a:tab pos="686074" algn="l"/>
                </a:tabLst>
                <a:defRPr sz="16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300"/>
                </a:spcAft>
                <a:buSzPct val="90000"/>
                <a:buFont typeface="Arial" pitchFamily="34" charset="0"/>
                <a:buNone/>
                <a:defRPr sz="18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fr-FR" sz="675" b="1" spc="0">
                  <a:solidFill>
                    <a:schemeClr val="bg1"/>
                  </a:solidFill>
                  <a:latin typeface="Tahoma" panose="020B0604030504040204" pitchFamily="34" charset="0"/>
                  <a:ea typeface="Tahoma" panose="020B0604030504040204" pitchFamily="34" charset="0"/>
                  <a:cs typeface="Tahoma" panose="020B0604030504040204" pitchFamily="34" charset="0"/>
                </a:rPr>
                <a:t>Backup Proxy</a:t>
              </a:r>
            </a:p>
          </p:txBody>
        </p:sp>
        <p:cxnSp>
          <p:nvCxnSpPr>
            <p:cNvPr id="121" name="Connecteur droit avec flèche 12">
              <a:extLst>
                <a:ext uri="{FF2B5EF4-FFF2-40B4-BE49-F238E27FC236}">
                  <a16:creationId xmlns:a16="http://schemas.microsoft.com/office/drawing/2014/main" id="{3F5210C0-065A-434E-84E5-2C5E7D7A88D9}"/>
                </a:ext>
              </a:extLst>
            </p:cNvPr>
            <p:cNvCxnSpPr>
              <a:cxnSpLocks/>
              <a:stCxn id="114" idx="3"/>
            </p:cNvCxnSpPr>
            <p:nvPr/>
          </p:nvCxnSpPr>
          <p:spPr>
            <a:xfrm>
              <a:off x="3696874" y="2171753"/>
              <a:ext cx="588863" cy="4342"/>
            </a:xfrm>
            <a:prstGeom prst="straightConnector1">
              <a:avLst/>
            </a:prstGeom>
            <a:ln w="15875">
              <a:solidFill>
                <a:srgbClr val="00B336"/>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122" name="Connecteur droit avec flèche 28">
              <a:extLst>
                <a:ext uri="{FF2B5EF4-FFF2-40B4-BE49-F238E27FC236}">
                  <a16:creationId xmlns:a16="http://schemas.microsoft.com/office/drawing/2014/main" id="{0D9C300D-43E1-4EFE-A319-B66864500B72}"/>
                </a:ext>
              </a:extLst>
            </p:cNvPr>
            <p:cNvCxnSpPr>
              <a:cxnSpLocks/>
              <a:stCxn id="116" idx="3"/>
              <a:endCxn id="108" idx="1"/>
            </p:cNvCxnSpPr>
            <p:nvPr/>
          </p:nvCxnSpPr>
          <p:spPr>
            <a:xfrm>
              <a:off x="4897014" y="2111277"/>
              <a:ext cx="529422" cy="19181"/>
            </a:xfrm>
            <a:prstGeom prst="straightConnector1">
              <a:avLst/>
            </a:prstGeom>
            <a:ln w="15875">
              <a:solidFill>
                <a:srgbClr val="00B336"/>
              </a:solidFill>
              <a:tailEnd type="arrow" w="med" len="sm"/>
            </a:ln>
          </p:spPr>
          <p:style>
            <a:lnRef idx="1">
              <a:schemeClr val="accent1"/>
            </a:lnRef>
            <a:fillRef idx="0">
              <a:schemeClr val="accent1"/>
            </a:fillRef>
            <a:effectRef idx="0">
              <a:schemeClr val="accent1"/>
            </a:effectRef>
            <a:fontRef idx="minor">
              <a:schemeClr val="tx1"/>
            </a:fontRef>
          </p:style>
        </p:cxnSp>
        <p:sp>
          <p:nvSpPr>
            <p:cNvPr id="123" name="Text Placeholder 2">
              <a:extLst>
                <a:ext uri="{FF2B5EF4-FFF2-40B4-BE49-F238E27FC236}">
                  <a16:creationId xmlns:a16="http://schemas.microsoft.com/office/drawing/2014/main" id="{16E94075-5B41-404A-840F-12504A96D850}"/>
                </a:ext>
              </a:extLst>
            </p:cNvPr>
            <p:cNvSpPr txBox="1">
              <a:spLocks/>
            </p:cNvSpPr>
            <p:nvPr>
              <p:custDataLst>
                <p:tags r:id="rId4"/>
              </p:custDataLst>
            </p:nvPr>
          </p:nvSpPr>
          <p:spPr>
            <a:xfrm>
              <a:off x="3383561" y="1858401"/>
              <a:ext cx="1193896" cy="19682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Arial" pitchFamily="34" charset="0"/>
                <a:buNone/>
                <a:defRPr sz="2800" kern="1200" spc="-10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ea typeface="+mn-ea"/>
                  <a:cs typeface="+mn-cs"/>
                </a:defRPr>
              </a:lvl1pPr>
              <a:lvl2pPr marL="0" indent="0" algn="l" defTabSz="686047" rtl="0" eaLnBrk="1" latinLnBrk="0" hangingPunct="1">
                <a:lnSpc>
                  <a:spcPct val="90000"/>
                </a:lnSpc>
                <a:spcBef>
                  <a:spcPts val="0"/>
                </a:spcBef>
                <a:spcAft>
                  <a:spcPts val="300"/>
                </a:spcAft>
                <a:buSzPct val="90000"/>
                <a:buFont typeface="Arial" pitchFamily="34" charset="0"/>
                <a:buNone/>
                <a:tabLst>
                  <a:tab pos="472868" algn="l"/>
                </a:tabLst>
                <a:defRPr sz="1800" kern="1200" spc="-5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ea typeface="+mn-ea"/>
                  <a:cs typeface="+mn-cs"/>
                </a:defRPr>
              </a:lvl2pPr>
              <a:lvl3pPr marL="0" indent="0" algn="l" defTabSz="686047" rtl="0" eaLnBrk="1" latinLnBrk="0" hangingPunct="1">
                <a:lnSpc>
                  <a:spcPct val="90000"/>
                </a:lnSpc>
                <a:spcBef>
                  <a:spcPts val="0"/>
                </a:spcBef>
                <a:spcAft>
                  <a:spcPts val="300"/>
                </a:spcAft>
                <a:buSzPct val="90000"/>
                <a:buFont typeface="Arial" pitchFamily="34" charset="0"/>
                <a:buNone/>
                <a:defRPr sz="1500" kern="1200" spc="-7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300"/>
                </a:spcAft>
                <a:buSzPct val="90000"/>
                <a:buFont typeface="Arial" pitchFamily="34" charset="0"/>
                <a:buNone/>
                <a:tabLst>
                  <a:tab pos="686074" algn="l"/>
                </a:tabLst>
                <a:defRPr sz="16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300"/>
                </a:spcAft>
                <a:buSzPct val="90000"/>
                <a:buFont typeface="Arial" pitchFamily="34" charset="0"/>
                <a:buNone/>
                <a:defRPr sz="18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fr-FR" sz="675" b="1" spc="0">
                  <a:solidFill>
                    <a:schemeClr val="bg1"/>
                  </a:solidFill>
                  <a:latin typeface="Tahoma" panose="020B0604030504040204" pitchFamily="34" charset="0"/>
                  <a:ea typeface="Tahoma" panose="020B0604030504040204" pitchFamily="34" charset="0"/>
                  <a:cs typeface="Tahoma" panose="020B0604030504040204" pitchFamily="34" charset="0"/>
                </a:rPr>
                <a:t>Backup</a:t>
              </a:r>
            </a:p>
          </p:txBody>
        </p:sp>
        <p:sp>
          <p:nvSpPr>
            <p:cNvPr id="124" name="Text Placeholder 2">
              <a:extLst>
                <a:ext uri="{FF2B5EF4-FFF2-40B4-BE49-F238E27FC236}">
                  <a16:creationId xmlns:a16="http://schemas.microsoft.com/office/drawing/2014/main" id="{591689B8-CA11-4136-9795-9F094F1EAC56}"/>
                </a:ext>
              </a:extLst>
            </p:cNvPr>
            <p:cNvSpPr txBox="1">
              <a:spLocks/>
            </p:cNvSpPr>
            <p:nvPr>
              <p:custDataLst>
                <p:tags r:id="rId5"/>
              </p:custDataLst>
            </p:nvPr>
          </p:nvSpPr>
          <p:spPr>
            <a:xfrm>
              <a:off x="4529703" y="1870612"/>
              <a:ext cx="1193896" cy="196826"/>
            </a:xfrm>
            <a:prstGeom prst="rect">
              <a:avLst/>
            </a:prstGeom>
          </p:spPr>
          <p:txBody>
            <a:bodyPr vert="horz" wrap="square" lIns="0" tIns="0" rIns="0" bIns="0" rtlCol="0">
              <a:spAutoFit/>
            </a:bodyPr>
            <a:lstStyle>
              <a:lvl1pPr marL="0" indent="0" algn="l" defTabSz="686047" rtl="0" eaLnBrk="1" latinLnBrk="0" hangingPunct="1">
                <a:lnSpc>
                  <a:spcPct val="90000"/>
                </a:lnSpc>
                <a:spcBef>
                  <a:spcPts val="0"/>
                </a:spcBef>
                <a:spcAft>
                  <a:spcPts val="675"/>
                </a:spcAft>
                <a:buSzPct val="90000"/>
                <a:buFont typeface="Arial" pitchFamily="34" charset="0"/>
                <a:buNone/>
                <a:defRPr sz="2800" kern="1200" spc="-10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ea typeface="+mn-ea"/>
                  <a:cs typeface="+mn-cs"/>
                </a:defRPr>
              </a:lvl1pPr>
              <a:lvl2pPr marL="0" indent="0" algn="l" defTabSz="686047" rtl="0" eaLnBrk="1" latinLnBrk="0" hangingPunct="1">
                <a:lnSpc>
                  <a:spcPct val="90000"/>
                </a:lnSpc>
                <a:spcBef>
                  <a:spcPts val="0"/>
                </a:spcBef>
                <a:spcAft>
                  <a:spcPts val="300"/>
                </a:spcAft>
                <a:buSzPct val="90000"/>
                <a:buFont typeface="Arial" pitchFamily="34" charset="0"/>
                <a:buNone/>
                <a:tabLst>
                  <a:tab pos="472868" algn="l"/>
                </a:tabLst>
                <a:defRPr sz="1800" kern="1200" spc="-5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j-lt"/>
                  <a:ea typeface="+mn-ea"/>
                  <a:cs typeface="+mn-cs"/>
                </a:defRPr>
              </a:lvl2pPr>
              <a:lvl3pPr marL="0" indent="0" algn="l" defTabSz="686047" rtl="0" eaLnBrk="1" latinLnBrk="0" hangingPunct="1">
                <a:lnSpc>
                  <a:spcPct val="90000"/>
                </a:lnSpc>
                <a:spcBef>
                  <a:spcPts val="0"/>
                </a:spcBef>
                <a:spcAft>
                  <a:spcPts val="300"/>
                </a:spcAft>
                <a:buSzPct val="90000"/>
                <a:buFont typeface="Arial" pitchFamily="34" charset="0"/>
                <a:buNone/>
                <a:defRPr sz="1500" kern="1200" spc="-70" baseline="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3pPr>
              <a:lvl4pPr marL="0" indent="0" algn="l" defTabSz="686047" rtl="0" eaLnBrk="1" latinLnBrk="0" hangingPunct="1">
                <a:lnSpc>
                  <a:spcPct val="90000"/>
                </a:lnSpc>
                <a:spcBef>
                  <a:spcPts val="0"/>
                </a:spcBef>
                <a:spcAft>
                  <a:spcPts val="300"/>
                </a:spcAft>
                <a:buSzPct val="90000"/>
                <a:buFont typeface="Arial" pitchFamily="34" charset="0"/>
                <a:buNone/>
                <a:tabLst>
                  <a:tab pos="686074" algn="l"/>
                </a:tabLst>
                <a:defRPr sz="16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4pPr>
              <a:lvl5pPr marL="0" indent="0" algn="l" defTabSz="686047" rtl="0" eaLnBrk="1" latinLnBrk="0" hangingPunct="1">
                <a:lnSpc>
                  <a:spcPct val="90000"/>
                </a:lnSpc>
                <a:spcBef>
                  <a:spcPts val="0"/>
                </a:spcBef>
                <a:spcAft>
                  <a:spcPts val="300"/>
                </a:spcAft>
                <a:buSzPct val="90000"/>
                <a:buFont typeface="Arial" pitchFamily="34" charset="0"/>
                <a:buNone/>
                <a:defRPr sz="1800" kern="1200">
                  <a:gradFill flip="none" rotWithShape="1">
                    <a:gsLst>
                      <a:gs pos="0">
                        <a:schemeClr val="bg1">
                          <a:lumMod val="50000"/>
                        </a:schemeClr>
                      </a:gs>
                      <a:gs pos="86000">
                        <a:schemeClr val="bg1">
                          <a:lumMod val="50000"/>
                        </a:schemeClr>
                      </a:gs>
                    </a:gsLst>
                    <a:path path="circle">
                      <a:fillToRect r="100000" b="100000"/>
                    </a:path>
                    <a:tileRect l="-100000" t="-100000"/>
                  </a:gradFill>
                  <a:latin typeface="+mn-lt"/>
                  <a:ea typeface="+mn-ea"/>
                  <a:cs typeface="+mn-cs"/>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ctr"/>
              <a:r>
                <a:rPr lang="fr-FR" sz="675" b="1" spc="0">
                  <a:solidFill>
                    <a:schemeClr val="bg1"/>
                  </a:solidFill>
                  <a:latin typeface="Tahoma" panose="020B0604030504040204" pitchFamily="34" charset="0"/>
                  <a:ea typeface="Tahoma" panose="020B0604030504040204" pitchFamily="34" charset="0"/>
                  <a:cs typeface="Tahoma" panose="020B0604030504040204" pitchFamily="34" charset="0"/>
                </a:rPr>
                <a:t>Store</a:t>
              </a:r>
            </a:p>
          </p:txBody>
        </p:sp>
        <p:sp>
          <p:nvSpPr>
            <p:cNvPr id="125" name="Triangle isocèle 33">
              <a:extLst>
                <a:ext uri="{FF2B5EF4-FFF2-40B4-BE49-F238E27FC236}">
                  <a16:creationId xmlns:a16="http://schemas.microsoft.com/office/drawing/2014/main" id="{2F831F55-6999-4F6A-8075-5B8CD440AF6A}"/>
                </a:ext>
              </a:extLst>
            </p:cNvPr>
            <p:cNvSpPr/>
            <p:nvPr/>
          </p:nvSpPr>
          <p:spPr bwMode="auto">
            <a:xfrm rot="10800000">
              <a:off x="4039529" y="1519840"/>
              <a:ext cx="1071236" cy="282932"/>
            </a:xfrm>
            <a:prstGeom prst="triangl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25718" bIns="51435" numCol="1" spcCol="0" rtlCol="0" fromWordArt="0" anchor="ctr" anchorCtr="0" forceAA="0" compatLnSpc="1">
              <a:prstTxWarp prst="textNoShape">
                <a:avLst/>
              </a:prstTxWarp>
              <a:noAutofit/>
            </a:bodyPr>
            <a:lstStyle/>
            <a:p>
              <a:pPr algn="ctr" defTabSz="514181" fontAlgn="base">
                <a:spcBef>
                  <a:spcPct val="0"/>
                </a:spcBef>
                <a:spcAft>
                  <a:spcPct val="0"/>
                </a:spcAft>
              </a:pPr>
              <a:endParaRPr lang="fr-FR" sz="760" err="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6" name="Rectangle 125">
              <a:extLst>
                <a:ext uri="{FF2B5EF4-FFF2-40B4-BE49-F238E27FC236}">
                  <a16:creationId xmlns:a16="http://schemas.microsoft.com/office/drawing/2014/main" id="{245DB3EC-8416-479E-8DA4-36F0B32A4E10}"/>
                </a:ext>
              </a:extLst>
            </p:cNvPr>
            <p:cNvSpPr/>
            <p:nvPr/>
          </p:nvSpPr>
          <p:spPr bwMode="auto">
            <a:xfrm>
              <a:off x="4039528" y="1132710"/>
              <a:ext cx="1071238" cy="384594"/>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35" tIns="25718" rIns="25718" bIns="51435" numCol="1" spcCol="0" rtlCol="0" fromWordArt="0" anchor="ctr" anchorCtr="0" forceAA="0" compatLnSpc="1">
              <a:prstTxWarp prst="textNoShape">
                <a:avLst/>
              </a:prstTxWarp>
              <a:noAutofit/>
            </a:bodyPr>
            <a:lstStyle/>
            <a:p>
              <a:pPr algn="ctr" defTabSz="514181" fontAlgn="base">
                <a:spcBef>
                  <a:spcPct val="0"/>
                </a:spcBef>
                <a:spcAft>
                  <a:spcPct val="0"/>
                </a:spcAft>
              </a:pPr>
              <a:endParaRPr lang="fr-FR" sz="760" err="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30" name="Picture 129">
              <a:extLst>
                <a:ext uri="{FF2B5EF4-FFF2-40B4-BE49-F238E27FC236}">
                  <a16:creationId xmlns:a16="http://schemas.microsoft.com/office/drawing/2014/main" id="{C980449B-45E0-4037-A934-2591CDB7E38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99507" y="1843357"/>
              <a:ext cx="667816" cy="667815"/>
            </a:xfrm>
            <a:prstGeom prst="rect">
              <a:avLst/>
            </a:prstGeom>
          </p:spPr>
        </p:pic>
      </p:grpSp>
      <p:sp>
        <p:nvSpPr>
          <p:cNvPr id="134" name="Text Placeholder 6">
            <a:extLst>
              <a:ext uri="{FF2B5EF4-FFF2-40B4-BE49-F238E27FC236}">
                <a16:creationId xmlns:a16="http://schemas.microsoft.com/office/drawing/2014/main" id="{D4CA5809-77F7-42CE-AB6B-E5C7ED5CB889}"/>
              </a:ext>
            </a:extLst>
          </p:cNvPr>
          <p:cNvSpPr txBox="1">
            <a:spLocks/>
          </p:cNvSpPr>
          <p:nvPr/>
        </p:nvSpPr>
        <p:spPr>
          <a:xfrm>
            <a:off x="401121" y="535760"/>
            <a:ext cx="8227457" cy="285750"/>
          </a:xfrm>
          <a:prstGeom prst="rect">
            <a:avLst/>
          </a:prstGeom>
        </p:spPr>
        <p:txBody>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US" sz="1500" dirty="0">
                <a:solidFill>
                  <a:schemeClr val="bg1"/>
                </a:solidFill>
              </a:rPr>
              <a:t>Integrated solutions to drive unique data protection capabilities</a:t>
            </a:r>
          </a:p>
        </p:txBody>
      </p:sp>
      <p:sp>
        <p:nvSpPr>
          <p:cNvPr id="62" name="Rectangle 61">
            <a:extLst>
              <a:ext uri="{FF2B5EF4-FFF2-40B4-BE49-F238E27FC236}">
                <a16:creationId xmlns:a16="http://schemas.microsoft.com/office/drawing/2014/main" id="{76BD0623-DE85-49A3-AB62-37AF76D5FB03}"/>
              </a:ext>
            </a:extLst>
          </p:cNvPr>
          <p:cNvSpPr/>
          <p:nvPr/>
        </p:nvSpPr>
        <p:spPr bwMode="ltGray">
          <a:xfrm>
            <a:off x="6020073" y="1028700"/>
            <a:ext cx="2713122" cy="338640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13" err="1">
              <a:solidFill>
                <a:schemeClr val="bg1"/>
              </a:solidFill>
            </a:endParaRPr>
          </a:p>
        </p:txBody>
      </p:sp>
      <p:sp>
        <p:nvSpPr>
          <p:cNvPr id="135" name="Rectangle 134">
            <a:extLst>
              <a:ext uri="{FF2B5EF4-FFF2-40B4-BE49-F238E27FC236}">
                <a16:creationId xmlns:a16="http://schemas.microsoft.com/office/drawing/2014/main" id="{715FCFC7-1AB2-4E99-9ABC-7FF6668ABCA9}"/>
              </a:ext>
            </a:extLst>
          </p:cNvPr>
          <p:cNvSpPr/>
          <p:nvPr/>
        </p:nvSpPr>
        <p:spPr bwMode="ltGray">
          <a:xfrm>
            <a:off x="3116920" y="1028700"/>
            <a:ext cx="2713122" cy="33824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13" err="1">
              <a:solidFill>
                <a:schemeClr val="bg1"/>
              </a:solidFill>
            </a:endParaRPr>
          </a:p>
        </p:txBody>
      </p:sp>
      <p:grpSp>
        <p:nvGrpSpPr>
          <p:cNvPr id="48" name="Group 47">
            <a:extLst>
              <a:ext uri="{FF2B5EF4-FFF2-40B4-BE49-F238E27FC236}">
                <a16:creationId xmlns:a16="http://schemas.microsoft.com/office/drawing/2014/main" id="{74694C1E-819F-45D7-96C6-FA396E6F2F7D}"/>
              </a:ext>
            </a:extLst>
          </p:cNvPr>
          <p:cNvGrpSpPr/>
          <p:nvPr/>
        </p:nvGrpSpPr>
        <p:grpSpPr>
          <a:xfrm>
            <a:off x="3152204" y="3028950"/>
            <a:ext cx="2924204" cy="410132"/>
            <a:chOff x="4217204" y="5334000"/>
            <a:chExt cx="3898939" cy="546842"/>
          </a:xfrm>
        </p:grpSpPr>
        <p:sp>
          <p:nvSpPr>
            <p:cNvPr id="136" name="TextBox 135">
              <a:extLst>
                <a:ext uri="{FF2B5EF4-FFF2-40B4-BE49-F238E27FC236}">
                  <a16:creationId xmlns:a16="http://schemas.microsoft.com/office/drawing/2014/main" id="{78A1E160-C49A-48CC-B438-0CA10600B7FB}"/>
                </a:ext>
              </a:extLst>
            </p:cNvPr>
            <p:cNvSpPr txBox="1"/>
            <p:nvPr/>
          </p:nvSpPr>
          <p:spPr>
            <a:xfrm>
              <a:off x="4670463" y="5401219"/>
              <a:ext cx="1756964" cy="430886"/>
            </a:xfrm>
            <a:prstGeom prst="rect">
              <a:avLst/>
            </a:prstGeom>
            <a:noFill/>
          </p:spPr>
          <p:txBody>
            <a:bodyPr wrap="square" rtlCol="0">
              <a:spAutoFit/>
            </a:bodyPr>
            <a:lstStyle/>
            <a:p>
              <a:r>
                <a:rPr lang="en-US" sz="750" b="1">
                  <a:solidFill>
                    <a:schemeClr val="bg1"/>
                  </a:solidFill>
                </a:rPr>
                <a:t>Microsoft</a:t>
              </a:r>
            </a:p>
            <a:p>
              <a:r>
                <a:rPr lang="en-US" sz="750" b="1">
                  <a:solidFill>
                    <a:schemeClr val="bg1"/>
                  </a:solidFill>
                </a:rPr>
                <a:t>Exchange</a:t>
              </a:r>
            </a:p>
          </p:txBody>
        </p:sp>
        <p:pic>
          <p:nvPicPr>
            <p:cNvPr id="137" name="Picture 136">
              <a:extLst>
                <a:ext uri="{FF2B5EF4-FFF2-40B4-BE49-F238E27FC236}">
                  <a16:creationId xmlns:a16="http://schemas.microsoft.com/office/drawing/2014/main" id="{63B57277-5E84-486C-8C2A-A3B3925AE88E}"/>
                </a:ext>
              </a:extLst>
            </p:cNvPr>
            <p:cNvPicPr>
              <a:picLocks noChangeAspect="1"/>
            </p:cNvPicPr>
            <p:nvPr/>
          </p:nvPicPr>
          <p:blipFill>
            <a:blip r:embed="rId20">
              <a:clrChange>
                <a:clrFrom>
                  <a:srgbClr val="55B84A"/>
                </a:clrFrom>
                <a:clrTo>
                  <a:srgbClr val="55B84A">
                    <a:alpha val="0"/>
                  </a:srgbClr>
                </a:clrTo>
              </a:clrChange>
              <a:extLst>
                <a:ext uri="{28A0092B-C50C-407E-A947-70E740481C1C}">
                  <a14:useLocalDpi xmlns:a14="http://schemas.microsoft.com/office/drawing/2010/main" val="0"/>
                </a:ext>
              </a:extLst>
            </a:blip>
            <a:stretch>
              <a:fillRect/>
            </a:stretch>
          </p:blipFill>
          <p:spPr>
            <a:xfrm>
              <a:off x="4217204" y="5334000"/>
              <a:ext cx="520444" cy="520290"/>
            </a:xfrm>
            <a:prstGeom prst="rect">
              <a:avLst/>
            </a:prstGeom>
          </p:spPr>
        </p:pic>
        <p:sp>
          <p:nvSpPr>
            <p:cNvPr id="138" name="TextBox 137">
              <a:extLst>
                <a:ext uri="{FF2B5EF4-FFF2-40B4-BE49-F238E27FC236}">
                  <a16:creationId xmlns:a16="http://schemas.microsoft.com/office/drawing/2014/main" id="{991FEDA6-89E8-4AAD-A1C2-094D5A96150F}"/>
                </a:ext>
              </a:extLst>
            </p:cNvPr>
            <p:cNvSpPr txBox="1"/>
            <p:nvPr/>
          </p:nvSpPr>
          <p:spPr>
            <a:xfrm>
              <a:off x="5863036" y="5399523"/>
              <a:ext cx="1756964" cy="430886"/>
            </a:xfrm>
            <a:prstGeom prst="rect">
              <a:avLst/>
            </a:prstGeom>
            <a:noFill/>
          </p:spPr>
          <p:txBody>
            <a:bodyPr wrap="square" rtlCol="0">
              <a:spAutoFit/>
            </a:bodyPr>
            <a:lstStyle/>
            <a:p>
              <a:r>
                <a:rPr lang="en-US" sz="750" b="1">
                  <a:solidFill>
                    <a:schemeClr val="bg1"/>
                  </a:solidFill>
                </a:rPr>
                <a:t>Microsoft</a:t>
              </a:r>
              <a:br>
                <a:rPr lang="en-US" sz="750" b="1">
                  <a:solidFill>
                    <a:schemeClr val="bg1"/>
                  </a:solidFill>
                </a:rPr>
              </a:br>
              <a:r>
                <a:rPr lang="en-US" sz="750" b="1">
                  <a:solidFill>
                    <a:schemeClr val="bg1"/>
                  </a:solidFill>
                </a:rPr>
                <a:t>SQL Server</a:t>
              </a:r>
            </a:p>
          </p:txBody>
        </p:sp>
        <p:pic>
          <p:nvPicPr>
            <p:cNvPr id="139" name="Picture 138">
              <a:extLst>
                <a:ext uri="{FF2B5EF4-FFF2-40B4-BE49-F238E27FC236}">
                  <a16:creationId xmlns:a16="http://schemas.microsoft.com/office/drawing/2014/main" id="{9DE5DC80-A5F6-46B7-AE71-3919170B2D2A}"/>
                </a:ext>
              </a:extLst>
            </p:cNvPr>
            <p:cNvPicPr>
              <a:picLocks noChangeAspect="1"/>
            </p:cNvPicPr>
            <p:nvPr/>
          </p:nvPicPr>
          <p:blipFill>
            <a:blip r:embed="rId21">
              <a:clrChange>
                <a:clrFrom>
                  <a:srgbClr val="55B84A"/>
                </a:clrFrom>
                <a:clrTo>
                  <a:srgbClr val="55B84A">
                    <a:alpha val="0"/>
                  </a:srgbClr>
                </a:clrTo>
              </a:clrChange>
              <a:extLst>
                <a:ext uri="{28A0092B-C50C-407E-A947-70E740481C1C}">
                  <a14:useLocalDpi xmlns:a14="http://schemas.microsoft.com/office/drawing/2010/main" val="0"/>
                </a:ext>
              </a:extLst>
            </a:blip>
            <a:stretch>
              <a:fillRect/>
            </a:stretch>
          </p:blipFill>
          <p:spPr>
            <a:xfrm>
              <a:off x="5423156" y="5360552"/>
              <a:ext cx="520444" cy="520290"/>
            </a:xfrm>
            <a:prstGeom prst="rect">
              <a:avLst/>
            </a:prstGeom>
          </p:spPr>
        </p:pic>
        <p:pic>
          <p:nvPicPr>
            <p:cNvPr id="140" name="Picture 139">
              <a:extLst>
                <a:ext uri="{FF2B5EF4-FFF2-40B4-BE49-F238E27FC236}">
                  <a16:creationId xmlns:a16="http://schemas.microsoft.com/office/drawing/2014/main" id="{16BCB490-12ED-409D-9D1C-ED19641A561C}"/>
                </a:ext>
              </a:extLst>
            </p:cNvPr>
            <p:cNvPicPr>
              <a:picLocks noChangeAspect="1"/>
            </p:cNvPicPr>
            <p:nvPr/>
          </p:nvPicPr>
          <p:blipFill>
            <a:blip r:embed="rId22">
              <a:clrChange>
                <a:clrFrom>
                  <a:srgbClr val="55B84A"/>
                </a:clrFrom>
                <a:clrTo>
                  <a:srgbClr val="55B84A">
                    <a:alpha val="0"/>
                  </a:srgbClr>
                </a:clrTo>
              </a:clrChange>
              <a:extLst>
                <a:ext uri="{28A0092B-C50C-407E-A947-70E740481C1C}">
                  <a14:useLocalDpi xmlns:a14="http://schemas.microsoft.com/office/drawing/2010/main" val="0"/>
                </a:ext>
              </a:extLst>
            </a:blip>
            <a:stretch>
              <a:fillRect/>
            </a:stretch>
          </p:blipFill>
          <p:spPr>
            <a:xfrm>
              <a:off x="6794756" y="5350028"/>
              <a:ext cx="520444" cy="520290"/>
            </a:xfrm>
            <a:prstGeom prst="rect">
              <a:avLst/>
            </a:prstGeom>
          </p:spPr>
        </p:pic>
        <p:sp>
          <p:nvSpPr>
            <p:cNvPr id="141" name="TextBox 140">
              <a:extLst>
                <a:ext uri="{FF2B5EF4-FFF2-40B4-BE49-F238E27FC236}">
                  <a16:creationId xmlns:a16="http://schemas.microsoft.com/office/drawing/2014/main" id="{3FBC31A5-7D7E-4942-A51D-D52FEF8ACE27}"/>
                </a:ext>
              </a:extLst>
            </p:cNvPr>
            <p:cNvSpPr txBox="1"/>
            <p:nvPr/>
          </p:nvSpPr>
          <p:spPr>
            <a:xfrm>
              <a:off x="7217122" y="5516537"/>
              <a:ext cx="899021" cy="276998"/>
            </a:xfrm>
            <a:prstGeom prst="rect">
              <a:avLst/>
            </a:prstGeom>
            <a:noFill/>
          </p:spPr>
          <p:txBody>
            <a:bodyPr wrap="square" rtlCol="0">
              <a:spAutoFit/>
            </a:bodyPr>
            <a:lstStyle/>
            <a:p>
              <a:r>
                <a:rPr lang="en-US" sz="750" b="1">
                  <a:solidFill>
                    <a:schemeClr val="bg1"/>
                  </a:solidFill>
                </a:rPr>
                <a:t>Oracle </a:t>
              </a:r>
            </a:p>
          </p:txBody>
        </p:sp>
      </p:grpSp>
      <p:sp>
        <p:nvSpPr>
          <p:cNvPr id="142" name="Rectangle 141">
            <a:extLst>
              <a:ext uri="{FF2B5EF4-FFF2-40B4-BE49-F238E27FC236}">
                <a16:creationId xmlns:a16="http://schemas.microsoft.com/office/drawing/2014/main" id="{CE8CEAB0-AA56-47FE-A565-491836F5C741}"/>
              </a:ext>
            </a:extLst>
          </p:cNvPr>
          <p:cNvSpPr/>
          <p:nvPr/>
        </p:nvSpPr>
        <p:spPr bwMode="ltGray">
          <a:xfrm>
            <a:off x="343579" y="1028701"/>
            <a:ext cx="2713122" cy="33705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13" err="1">
              <a:solidFill>
                <a:schemeClr val="bg1"/>
              </a:solidFill>
            </a:endParaRPr>
          </a:p>
        </p:txBody>
      </p:sp>
      <p:sp>
        <p:nvSpPr>
          <p:cNvPr id="127" name="Title 2">
            <a:extLst>
              <a:ext uri="{FF2B5EF4-FFF2-40B4-BE49-F238E27FC236}">
                <a16:creationId xmlns:a16="http://schemas.microsoft.com/office/drawing/2014/main" id="{B2B19219-18DE-44D1-BB32-1D86D250254D}"/>
              </a:ext>
            </a:extLst>
          </p:cNvPr>
          <p:cNvSpPr txBox="1">
            <a:spLocks/>
          </p:cNvSpPr>
          <p:nvPr/>
        </p:nvSpPr>
        <p:spPr>
          <a:xfrm>
            <a:off x="389436" y="171451"/>
            <a:ext cx="8363938" cy="369332"/>
          </a:xfrm>
          <a:prstGeom prst="rect">
            <a:avLst/>
          </a:prstGeom>
        </p:spPr>
        <p:txBody>
          <a:bodyPr anchor="ct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sz="2400" dirty="0"/>
              <a:t>Sales Play: Data Protection Powered by Intelligent Storage</a:t>
            </a:r>
          </a:p>
        </p:txBody>
      </p:sp>
    </p:spTree>
    <p:extLst>
      <p:ext uri="{BB962C8B-B14F-4D97-AF65-F5344CB8AC3E}">
        <p14:creationId xmlns:p14="http://schemas.microsoft.com/office/powerpoint/2010/main" val="83967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barn(inVertical)">
                                      <p:cBhvr>
                                        <p:cTn id="7" dur="500"/>
                                        <p:tgtEl>
                                          <p:spTgt spid="142"/>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barn(inVertical)">
                                      <p:cBhvr>
                                        <p:cTn id="13" dur="500"/>
                                        <p:tgtEl>
                                          <p:spTgt spid="7">
                                            <p:txEl>
                                              <p:pRg st="0" end="0"/>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animEffect transition="in" filter="barn(inVertical)">
                                      <p:cBhvr>
                                        <p:cTn id="16" dur="500"/>
                                        <p:tgtEl>
                                          <p:spTgt spid="7">
                                            <p:txEl>
                                              <p:pRg st="6" end="6"/>
                                            </p:txEl>
                                          </p:spTgt>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Effect transition="in" filter="barn(inVertical)">
                                      <p:cBhvr>
                                        <p:cTn id="19" dur="500"/>
                                        <p:tgtEl>
                                          <p:spTgt spid="7">
                                            <p:txEl>
                                              <p:pRg st="7" end="7"/>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barn(inVertical)">
                                      <p:cBhvr>
                                        <p:cTn id="22" dur="500"/>
                                        <p:tgtEl>
                                          <p:spTgt spid="7">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barn(inVertical)">
                                      <p:cBhvr>
                                        <p:cTn id="27" dur="500"/>
                                        <p:tgtEl>
                                          <p:spTgt spid="135"/>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barn(inVertical)">
                                      <p:cBhvr>
                                        <p:cTn id="30" dur="500"/>
                                        <p:tgtEl>
                                          <p:spTgt spid="8">
                                            <p:txEl>
                                              <p:pRg st="0" end="0"/>
                                            </p:txEl>
                                          </p:spTgt>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barn(inVertical)">
                                      <p:cBhvr>
                                        <p:cTn id="33" dur="500"/>
                                        <p:tgtEl>
                                          <p:spTgt spid="8">
                                            <p:txEl>
                                              <p:pRg st="1" end="1"/>
                                            </p:txEl>
                                          </p:spTgt>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barn(inVertical)">
                                      <p:cBhvr>
                                        <p:cTn id="36" dur="500"/>
                                        <p:tgtEl>
                                          <p:spTgt spid="8">
                                            <p:txEl>
                                              <p:pRg st="2" end="2"/>
                                            </p:txEl>
                                          </p:spTgt>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8">
                                            <p:txEl>
                                              <p:pRg st="14" end="14"/>
                                            </p:txEl>
                                          </p:spTgt>
                                        </p:tgtEl>
                                        <p:attrNameLst>
                                          <p:attrName>style.visibility</p:attrName>
                                        </p:attrNameLst>
                                      </p:cBhvr>
                                      <p:to>
                                        <p:strVal val="visible"/>
                                      </p:to>
                                    </p:set>
                                    <p:animEffect transition="in" filter="barn(inVertical)">
                                      <p:cBhvr>
                                        <p:cTn id="39" dur="500"/>
                                        <p:tgtEl>
                                          <p:spTgt spid="8">
                                            <p:txEl>
                                              <p:pRg st="14" end="14"/>
                                            </p:txEl>
                                          </p:spTgt>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8">
                                            <p:txEl>
                                              <p:pRg st="15" end="15"/>
                                            </p:txEl>
                                          </p:spTgt>
                                        </p:tgtEl>
                                        <p:attrNameLst>
                                          <p:attrName>style.visibility</p:attrName>
                                        </p:attrNameLst>
                                      </p:cBhvr>
                                      <p:to>
                                        <p:strVal val="visible"/>
                                      </p:to>
                                    </p:set>
                                    <p:animEffect transition="in" filter="barn(inVertical)">
                                      <p:cBhvr>
                                        <p:cTn id="42" dur="500"/>
                                        <p:tgtEl>
                                          <p:spTgt spid="8">
                                            <p:txEl>
                                              <p:pRg st="15" end="15"/>
                                            </p:txEl>
                                          </p:spTgt>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8">
                                            <p:txEl>
                                              <p:pRg st="16" end="16"/>
                                            </p:txEl>
                                          </p:spTgt>
                                        </p:tgtEl>
                                        <p:attrNameLst>
                                          <p:attrName>style.visibility</p:attrName>
                                        </p:attrNameLst>
                                      </p:cBhvr>
                                      <p:to>
                                        <p:strVal val="visible"/>
                                      </p:to>
                                    </p:set>
                                    <p:animEffect transition="in" filter="barn(inVertical)">
                                      <p:cBhvr>
                                        <p:cTn id="45" dur="500"/>
                                        <p:tgtEl>
                                          <p:spTgt spid="8">
                                            <p:txEl>
                                              <p:pRg st="16" end="16"/>
                                            </p:txEl>
                                          </p:spTgt>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8">
                                            <p:txEl>
                                              <p:pRg st="17" end="17"/>
                                            </p:txEl>
                                          </p:spTgt>
                                        </p:tgtEl>
                                        <p:attrNameLst>
                                          <p:attrName>style.visibility</p:attrName>
                                        </p:attrNameLst>
                                      </p:cBhvr>
                                      <p:to>
                                        <p:strVal val="visible"/>
                                      </p:to>
                                    </p:set>
                                    <p:animEffect transition="in" filter="barn(inVertical)">
                                      <p:cBhvr>
                                        <p:cTn id="48" dur="500"/>
                                        <p:tgtEl>
                                          <p:spTgt spid="8">
                                            <p:txEl>
                                              <p:pRg st="17" end="17"/>
                                            </p:txEl>
                                          </p:spTgt>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barn(inVertical)">
                                      <p:cBhvr>
                                        <p:cTn id="51" dur="500"/>
                                        <p:tgtEl>
                                          <p:spTgt spid="63"/>
                                        </p:tgtEl>
                                      </p:cBhvr>
                                    </p:animEffect>
                                  </p:childTnLst>
                                </p:cTn>
                              </p:par>
                              <p:par>
                                <p:cTn id="52" presetID="16" presetClass="entr" presetSubtype="21"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barn(inVertical)">
                                      <p:cBhvr>
                                        <p:cTn id="54" dur="500"/>
                                        <p:tgtEl>
                                          <p:spTgt spid="41"/>
                                        </p:tgtEl>
                                      </p:cBhvr>
                                    </p:animEffect>
                                  </p:childTnLst>
                                </p:cTn>
                              </p:par>
                              <p:par>
                                <p:cTn id="55" presetID="16" presetClass="entr" presetSubtype="21"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arn(inVertical)">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62"/>
                                        </p:tgtEl>
                                        <p:attrNameLst>
                                          <p:attrName>style.visibility</p:attrName>
                                        </p:attrNameLst>
                                      </p:cBhvr>
                                      <p:to>
                                        <p:strVal val="visible"/>
                                      </p:to>
                                    </p:set>
                                    <p:animEffect transition="in" filter="barn(inVertical)">
                                      <p:cBhvr>
                                        <p:cTn id="62" dur="500"/>
                                        <p:tgtEl>
                                          <p:spTgt spid="62"/>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9">
                                            <p:txEl>
                                              <p:pRg st="0" end="0"/>
                                            </p:txEl>
                                          </p:spTgt>
                                        </p:tgtEl>
                                        <p:attrNameLst>
                                          <p:attrName>style.visibility</p:attrName>
                                        </p:attrNameLst>
                                      </p:cBhvr>
                                      <p:to>
                                        <p:strVal val="visible"/>
                                      </p:to>
                                    </p:set>
                                    <p:animEffect transition="in" filter="barn(inVertical)">
                                      <p:cBhvr>
                                        <p:cTn id="65" dur="500"/>
                                        <p:tgtEl>
                                          <p:spTgt spid="9">
                                            <p:txEl>
                                              <p:pRg st="0" end="0"/>
                                            </p:txEl>
                                          </p:spTgt>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9">
                                            <p:txEl>
                                              <p:pRg st="1" end="1"/>
                                            </p:txEl>
                                          </p:spTgt>
                                        </p:tgtEl>
                                        <p:attrNameLst>
                                          <p:attrName>style.visibility</p:attrName>
                                        </p:attrNameLst>
                                      </p:cBhvr>
                                      <p:to>
                                        <p:strVal val="visible"/>
                                      </p:to>
                                    </p:set>
                                    <p:animEffect transition="in" filter="barn(inVertical)">
                                      <p:cBhvr>
                                        <p:cTn id="68" dur="500"/>
                                        <p:tgtEl>
                                          <p:spTgt spid="9">
                                            <p:txEl>
                                              <p:pRg st="1" end="1"/>
                                            </p:txEl>
                                          </p:spTgt>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9">
                                            <p:txEl>
                                              <p:pRg st="2" end="2"/>
                                            </p:txEl>
                                          </p:spTgt>
                                        </p:tgtEl>
                                        <p:attrNameLst>
                                          <p:attrName>style.visibility</p:attrName>
                                        </p:attrNameLst>
                                      </p:cBhvr>
                                      <p:to>
                                        <p:strVal val="visible"/>
                                      </p:to>
                                    </p:set>
                                    <p:animEffect transition="in" filter="barn(inVertical)">
                                      <p:cBhvr>
                                        <p:cTn id="71" dur="500"/>
                                        <p:tgtEl>
                                          <p:spTgt spid="9">
                                            <p:txEl>
                                              <p:pRg st="2" end="2"/>
                                            </p:txEl>
                                          </p:spTgt>
                                        </p:tgtEl>
                                      </p:cBhvr>
                                    </p:animEffect>
                                  </p:childTnLst>
                                </p:cTn>
                              </p:par>
                              <p:par>
                                <p:cTn id="72" presetID="16" presetClass="entr" presetSubtype="21" fill="hold" grpId="0" nodeType="withEffect">
                                  <p:stCondLst>
                                    <p:cond delay="0"/>
                                  </p:stCondLst>
                                  <p:childTnLst>
                                    <p:set>
                                      <p:cBhvr>
                                        <p:cTn id="73" dur="1" fill="hold">
                                          <p:stCondLst>
                                            <p:cond delay="0"/>
                                          </p:stCondLst>
                                        </p:cTn>
                                        <p:tgtEl>
                                          <p:spTgt spid="9">
                                            <p:txEl>
                                              <p:pRg st="3" end="3"/>
                                            </p:txEl>
                                          </p:spTgt>
                                        </p:tgtEl>
                                        <p:attrNameLst>
                                          <p:attrName>style.visibility</p:attrName>
                                        </p:attrNameLst>
                                      </p:cBhvr>
                                      <p:to>
                                        <p:strVal val="visible"/>
                                      </p:to>
                                    </p:set>
                                    <p:animEffect transition="in" filter="barn(inVertical)">
                                      <p:cBhvr>
                                        <p:cTn id="74" dur="500"/>
                                        <p:tgtEl>
                                          <p:spTgt spid="9">
                                            <p:txEl>
                                              <p:pRg st="3" end="3"/>
                                            </p:txEl>
                                          </p:spTgt>
                                        </p:tgtEl>
                                      </p:cBhvr>
                                    </p:animEffect>
                                  </p:childTnLst>
                                </p:cTn>
                              </p:par>
                              <p:par>
                                <p:cTn id="75" presetID="16" presetClass="entr" presetSubtype="21"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animEffect transition="in" filter="barn(inVertical)">
                                      <p:cBhvr>
                                        <p:cTn id="7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7" grpId="0" uiExpand="1" build="p"/>
      <p:bldP spid="8" grpId="0" uiExpand="1" build="p"/>
      <p:bldP spid="9" grpId="0" uiExpand="1" build="p"/>
      <p:bldP spid="62" grpId="0" animBg="1"/>
      <p:bldP spid="135" grpId="0" animBg="1"/>
      <p:bldP spid="142"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57081" y="537951"/>
            <a:ext cx="8227457" cy="285750"/>
          </a:xfrm>
        </p:spPr>
        <p:txBody>
          <a:bodyPr/>
          <a:lstStyle/>
          <a:p>
            <a:r>
              <a:rPr lang="en-US" dirty="0"/>
              <a:t>Consumption-based data management</a:t>
            </a:r>
          </a:p>
        </p:txBody>
      </p:sp>
      <p:sp>
        <p:nvSpPr>
          <p:cNvPr id="4" name="Slide Number Placeholder 3"/>
          <p:cNvSpPr>
            <a:spLocks noGrp="1"/>
          </p:cNvSpPr>
          <p:nvPr>
            <p:ph type="sldNum" sz="quarter" idx="12"/>
          </p:nvPr>
        </p:nvSpPr>
        <p:spPr/>
        <p:txBody>
          <a:bodyPr/>
          <a:lstStyle/>
          <a:p>
            <a:fld id="{B016F8AB-BCEA-4347-8BA6-BE776009BC89}" type="slidenum">
              <a:rPr lang="en-US" smtClean="0"/>
              <a:pPr/>
              <a:t>46</a:t>
            </a:fld>
            <a:endParaRPr lang="en-US"/>
          </a:p>
        </p:txBody>
      </p:sp>
      <p:sp>
        <p:nvSpPr>
          <p:cNvPr id="46" name="Rectangle 45"/>
          <p:cNvSpPr/>
          <p:nvPr/>
        </p:nvSpPr>
        <p:spPr bwMode="ltGray">
          <a:xfrm>
            <a:off x="457080" y="4043990"/>
            <a:ext cx="8229720" cy="302733"/>
          </a:xfrm>
          <a:prstGeom prst="rect">
            <a:avLst/>
          </a:prstGeom>
          <a:solidFill>
            <a:schemeClr val="accent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50">
                <a:solidFill>
                  <a:schemeClr val="bg1"/>
                </a:solidFill>
              </a:rPr>
              <a:t>Consumption-based billing, metered usage &amp; cost, enterprise-grade support and active capacity management</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6590" y="2304878"/>
            <a:ext cx="1300163" cy="235744"/>
          </a:xfrm>
          <a:prstGeom prst="rect">
            <a:avLst/>
          </a:prstGeom>
        </p:spPr>
      </p:pic>
      <p:pic>
        <p:nvPicPr>
          <p:cNvPr id="20" name="Picture 6"/>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3588386" y="2730818"/>
            <a:ext cx="1853631" cy="3982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57080" y="1482253"/>
            <a:ext cx="8229720" cy="2461097"/>
            <a:chOff x="609440" y="1976338"/>
            <a:chExt cx="10821656" cy="3281462"/>
          </a:xfrm>
        </p:grpSpPr>
        <p:sp>
          <p:nvSpPr>
            <p:cNvPr id="33" name="Rectangle 32"/>
            <p:cNvSpPr/>
            <p:nvPr/>
          </p:nvSpPr>
          <p:spPr>
            <a:xfrm>
              <a:off x="728861" y="4635501"/>
              <a:ext cx="3327747" cy="523220"/>
            </a:xfrm>
            <a:prstGeom prst="rect">
              <a:avLst/>
            </a:prstGeom>
          </p:spPr>
          <p:txBody>
            <a:bodyPr wrap="square" lIns="0" tIns="0" rIns="0" bIns="0">
              <a:spAutoFit/>
            </a:bodyPr>
            <a:lstStyle/>
            <a:p>
              <a:r>
                <a:rPr lang="en-US" sz="900" b="1">
                  <a:solidFill>
                    <a:schemeClr val="bg1"/>
                  </a:solidFill>
                </a:rPr>
                <a:t>HPE </a:t>
              </a:r>
              <a:r>
                <a:rPr lang="en-US" sz="900" b="1" err="1">
                  <a:solidFill>
                    <a:schemeClr val="bg1"/>
                  </a:solidFill>
                </a:rPr>
                <a:t>GreenLake</a:t>
              </a:r>
              <a:r>
                <a:rPr lang="en-US" sz="900" b="1">
                  <a:solidFill>
                    <a:schemeClr val="bg1"/>
                  </a:solidFill>
                </a:rPr>
                <a:t> 	</a:t>
              </a:r>
            </a:p>
            <a:p>
              <a:r>
                <a:rPr lang="en-US" sz="825">
                  <a:solidFill>
                    <a:schemeClr val="bg1"/>
                  </a:solidFill>
                </a:rPr>
                <a:t>Pay-per-use consumption, capacity ahead of demand on premises.</a:t>
              </a:r>
            </a:p>
          </p:txBody>
        </p:sp>
        <p:sp>
          <p:nvSpPr>
            <p:cNvPr id="34" name="Rectangle 33"/>
            <p:cNvSpPr/>
            <p:nvPr/>
          </p:nvSpPr>
          <p:spPr>
            <a:xfrm>
              <a:off x="728861" y="2714574"/>
              <a:ext cx="3327747" cy="523220"/>
            </a:xfrm>
            <a:prstGeom prst="rect">
              <a:avLst/>
            </a:prstGeom>
          </p:spPr>
          <p:txBody>
            <a:bodyPr wrap="square" lIns="0" tIns="0" rIns="0" bIns="0">
              <a:spAutoFit/>
            </a:bodyPr>
            <a:lstStyle/>
            <a:p>
              <a:r>
                <a:rPr lang="en-US" sz="900" b="1">
                  <a:solidFill>
                    <a:schemeClr val="bg1"/>
                  </a:solidFill>
                </a:rPr>
                <a:t>HPE Apollo</a:t>
              </a:r>
            </a:p>
            <a:p>
              <a:r>
                <a:rPr lang="en-US" sz="825">
                  <a:solidFill>
                    <a:schemeClr val="bg1"/>
                  </a:solidFill>
                </a:rPr>
                <a:t>Big Data, analytics, rack-scale object storage, and high-performance computing (HPC)</a:t>
              </a:r>
            </a:p>
          </p:txBody>
        </p:sp>
        <p:sp>
          <p:nvSpPr>
            <p:cNvPr id="35" name="Rectangle 34"/>
            <p:cNvSpPr/>
            <p:nvPr/>
          </p:nvSpPr>
          <p:spPr>
            <a:xfrm>
              <a:off x="8047816" y="3614216"/>
              <a:ext cx="3383280" cy="584776"/>
            </a:xfrm>
            <a:prstGeom prst="rect">
              <a:avLst/>
            </a:prstGeom>
          </p:spPr>
          <p:txBody>
            <a:bodyPr wrap="square" lIns="0" tIns="0" rIns="0" bIns="0">
              <a:spAutoFit/>
            </a:bodyPr>
            <a:lstStyle/>
            <a:p>
              <a:r>
                <a:rPr lang="en-US" sz="1050" b="1">
                  <a:solidFill>
                    <a:schemeClr val="bg1"/>
                  </a:solidFill>
                </a:rPr>
                <a:t>Consumption-based backup</a:t>
              </a:r>
            </a:p>
            <a:p>
              <a:r>
                <a:rPr lang="en-US" sz="900">
                  <a:solidFill>
                    <a:schemeClr val="bg1"/>
                  </a:solidFill>
                </a:rPr>
                <a:t>Storage pay per GB/TB used</a:t>
              </a:r>
            </a:p>
            <a:p>
              <a:r>
                <a:rPr lang="en-US" sz="900">
                  <a:solidFill>
                    <a:schemeClr val="bg1"/>
                  </a:solidFill>
                </a:rPr>
                <a:t>Veeam pay per #sockets and #agents used</a:t>
              </a:r>
            </a:p>
          </p:txBody>
        </p:sp>
        <p:sp>
          <p:nvSpPr>
            <p:cNvPr id="36" name="Rectangle 35"/>
            <p:cNvSpPr/>
            <p:nvPr/>
          </p:nvSpPr>
          <p:spPr>
            <a:xfrm>
              <a:off x="728862" y="3334904"/>
              <a:ext cx="3383280" cy="523220"/>
            </a:xfrm>
            <a:prstGeom prst="rect">
              <a:avLst/>
            </a:prstGeom>
          </p:spPr>
          <p:txBody>
            <a:bodyPr wrap="square" lIns="0" tIns="0" rIns="0" bIns="0">
              <a:spAutoFit/>
            </a:bodyPr>
            <a:lstStyle/>
            <a:p>
              <a:r>
                <a:rPr lang="en-US" sz="900" b="1">
                  <a:solidFill>
                    <a:schemeClr val="bg1"/>
                  </a:solidFill>
                </a:rPr>
                <a:t>HPE StoreOnce</a:t>
              </a:r>
            </a:p>
            <a:p>
              <a:r>
                <a:rPr lang="en-US" sz="825">
                  <a:solidFill>
                    <a:schemeClr val="bg1"/>
                  </a:solidFill>
                </a:rPr>
                <a:t>High Performance, federated, disk-based, deduped, enterprise backup and recovery </a:t>
              </a:r>
            </a:p>
          </p:txBody>
        </p:sp>
        <p:sp>
          <p:nvSpPr>
            <p:cNvPr id="38" name="Rectangle 37"/>
            <p:cNvSpPr/>
            <p:nvPr/>
          </p:nvSpPr>
          <p:spPr>
            <a:xfrm>
              <a:off x="8036443" y="4458216"/>
              <a:ext cx="3383280" cy="584776"/>
            </a:xfrm>
            <a:prstGeom prst="rect">
              <a:avLst/>
            </a:prstGeom>
          </p:spPr>
          <p:txBody>
            <a:bodyPr wrap="square" lIns="0" tIns="0" rIns="0" bIns="0">
              <a:spAutoFit/>
            </a:bodyPr>
            <a:lstStyle/>
            <a:p>
              <a:r>
                <a:rPr lang="en-US" sz="1050" b="1">
                  <a:solidFill>
                    <a:schemeClr val="bg1"/>
                  </a:solidFill>
                </a:rPr>
                <a:t>HPE expertise</a:t>
              </a:r>
            </a:p>
            <a:p>
              <a:r>
                <a:rPr lang="en-US" sz="900">
                  <a:solidFill>
                    <a:schemeClr val="bg1"/>
                  </a:solidFill>
                </a:rPr>
                <a:t>Design, deploy, support and train for faster time to value</a:t>
              </a:r>
            </a:p>
          </p:txBody>
        </p:sp>
        <p:sp>
          <p:nvSpPr>
            <p:cNvPr id="39" name="Rectangle 38"/>
            <p:cNvSpPr/>
            <p:nvPr/>
          </p:nvSpPr>
          <p:spPr>
            <a:xfrm>
              <a:off x="8047816" y="2057401"/>
              <a:ext cx="3383280" cy="615553"/>
            </a:xfrm>
            <a:prstGeom prst="rect">
              <a:avLst/>
            </a:prstGeom>
          </p:spPr>
          <p:txBody>
            <a:bodyPr wrap="square" lIns="0" tIns="0" rIns="0" bIns="0">
              <a:spAutoFit/>
            </a:bodyPr>
            <a:lstStyle/>
            <a:p>
              <a:r>
                <a:rPr lang="en-US" sz="1050" b="1">
                  <a:solidFill>
                    <a:schemeClr val="bg1"/>
                  </a:solidFill>
                </a:rPr>
                <a:t>Veeam Availability Platform </a:t>
              </a:r>
            </a:p>
            <a:p>
              <a:r>
                <a:rPr lang="en-US" sz="900">
                  <a:solidFill>
                    <a:schemeClr val="bg1"/>
                  </a:solidFill>
                </a:rPr>
                <a:t>Business</a:t>
              </a:r>
              <a:r>
                <a:rPr lang="en-US" sz="1050" b="1">
                  <a:solidFill>
                    <a:schemeClr val="bg1"/>
                  </a:solidFill>
                </a:rPr>
                <a:t> </a:t>
              </a:r>
              <a:r>
                <a:rPr lang="en-US" sz="900">
                  <a:solidFill>
                    <a:schemeClr val="bg1"/>
                  </a:solidFill>
                </a:rPr>
                <a:t>Continuity, Cloud Mobility, Monitoring &amp; Analytics, Automation &amp; Orchestration</a:t>
              </a:r>
            </a:p>
          </p:txBody>
        </p:sp>
        <p:sp>
          <p:nvSpPr>
            <p:cNvPr id="3" name="Rectangle 2"/>
            <p:cNvSpPr/>
            <p:nvPr/>
          </p:nvSpPr>
          <p:spPr bwMode="ltGray">
            <a:xfrm>
              <a:off x="609440" y="1981200"/>
              <a:ext cx="3474720" cy="327660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err="1">
                <a:solidFill>
                  <a:schemeClr val="bg1"/>
                </a:solidFill>
              </a:endParaRPr>
            </a:p>
          </p:txBody>
        </p:sp>
        <p:sp>
          <p:nvSpPr>
            <p:cNvPr id="47" name="Rectangle 46"/>
            <p:cNvSpPr/>
            <p:nvPr/>
          </p:nvSpPr>
          <p:spPr bwMode="ltGray">
            <a:xfrm>
              <a:off x="7956376" y="1976338"/>
              <a:ext cx="3474720" cy="3276600"/>
            </a:xfrm>
            <a:prstGeom prst="rect">
              <a:avLst/>
            </a:prstGeom>
            <a:noFill/>
            <a:ln w="19050">
              <a:solidFill>
                <a:schemeClr val="accent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err="1">
                <a:solidFill>
                  <a:schemeClr val="bg1"/>
                </a:solidFill>
              </a:endParaRPr>
            </a:p>
          </p:txBody>
        </p:sp>
        <p:sp>
          <p:nvSpPr>
            <p:cNvPr id="48" name="Rectangle 47"/>
            <p:cNvSpPr/>
            <p:nvPr/>
          </p:nvSpPr>
          <p:spPr bwMode="ltGray">
            <a:xfrm>
              <a:off x="4282908" y="1981200"/>
              <a:ext cx="3474720" cy="327660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050" err="1">
                <a:solidFill>
                  <a:schemeClr val="bg1"/>
                </a:solidFill>
              </a:endParaRPr>
            </a:p>
          </p:txBody>
        </p:sp>
        <p:sp>
          <p:nvSpPr>
            <p:cNvPr id="22" name="Rectangle 21"/>
            <p:cNvSpPr/>
            <p:nvPr/>
          </p:nvSpPr>
          <p:spPr>
            <a:xfrm>
              <a:off x="739803" y="3978095"/>
              <a:ext cx="3383280" cy="523220"/>
            </a:xfrm>
            <a:prstGeom prst="rect">
              <a:avLst/>
            </a:prstGeom>
          </p:spPr>
          <p:txBody>
            <a:bodyPr wrap="square" lIns="0" tIns="0" rIns="0" bIns="0">
              <a:spAutoFit/>
            </a:bodyPr>
            <a:lstStyle/>
            <a:p>
              <a:r>
                <a:rPr lang="en-US" sz="900" b="1">
                  <a:solidFill>
                    <a:schemeClr val="bg1"/>
                  </a:solidFill>
                </a:rPr>
                <a:t>HPE Catalyst software</a:t>
              </a:r>
            </a:p>
            <a:p>
              <a:r>
                <a:rPr lang="en-US" sz="825">
                  <a:solidFill>
                    <a:schemeClr val="bg1"/>
                  </a:solidFill>
                </a:rPr>
                <a:t>Maximize StoreOnce backup performance using this HPE-developed protocol </a:t>
              </a:r>
            </a:p>
          </p:txBody>
        </p:sp>
        <p:sp>
          <p:nvSpPr>
            <p:cNvPr id="23" name="Rectangle 22"/>
            <p:cNvSpPr/>
            <p:nvPr/>
          </p:nvSpPr>
          <p:spPr>
            <a:xfrm>
              <a:off x="8036443" y="2939220"/>
              <a:ext cx="3383280" cy="400109"/>
            </a:xfrm>
            <a:prstGeom prst="rect">
              <a:avLst/>
            </a:prstGeom>
          </p:spPr>
          <p:txBody>
            <a:bodyPr wrap="square" lIns="0" tIns="0" rIns="0" bIns="0">
              <a:spAutoFit/>
            </a:bodyPr>
            <a:lstStyle/>
            <a:p>
              <a:r>
                <a:rPr lang="en-US" sz="1050" b="1">
                  <a:solidFill>
                    <a:schemeClr val="bg1"/>
                  </a:solidFill>
                </a:rPr>
                <a:t>Virtualized, physical and cloud </a:t>
              </a:r>
            </a:p>
            <a:p>
              <a:r>
                <a:rPr lang="en-US" sz="900">
                  <a:solidFill>
                    <a:schemeClr val="bg1"/>
                  </a:solidFill>
                </a:rPr>
                <a:t>Data Protection, Disaster Recovery, Dev/Test</a:t>
              </a:r>
            </a:p>
          </p:txBody>
        </p:sp>
        <p:sp>
          <p:nvSpPr>
            <p:cNvPr id="21" name="Rectangle 20"/>
            <p:cNvSpPr/>
            <p:nvPr/>
          </p:nvSpPr>
          <p:spPr>
            <a:xfrm>
              <a:off x="739803" y="2090217"/>
              <a:ext cx="3327747" cy="707887"/>
            </a:xfrm>
            <a:prstGeom prst="rect">
              <a:avLst/>
            </a:prstGeom>
          </p:spPr>
          <p:txBody>
            <a:bodyPr wrap="square" lIns="0" tIns="0" rIns="0" bIns="0">
              <a:spAutoFit/>
            </a:bodyPr>
            <a:lstStyle/>
            <a:p>
              <a:r>
                <a:rPr lang="en-US" sz="900" b="1">
                  <a:solidFill>
                    <a:schemeClr val="bg1"/>
                  </a:solidFill>
                </a:rPr>
                <a:t>Veeam Backup &amp; Replication Enterprise Plus</a:t>
              </a:r>
            </a:p>
            <a:p>
              <a:r>
                <a:rPr lang="en-US" sz="825">
                  <a:solidFill>
                    <a:schemeClr val="bg1"/>
                  </a:solidFill>
                </a:rPr>
                <a:t>Backup, restore and replication for virtual machines, physical servers and cloud-based workloads</a:t>
              </a:r>
            </a:p>
          </p:txBody>
        </p:sp>
        <p:cxnSp>
          <p:nvCxnSpPr>
            <p:cNvPr id="9" name="Straight Connector 8"/>
            <p:cNvCxnSpPr/>
            <p:nvPr/>
          </p:nvCxnSpPr>
          <p:spPr>
            <a:xfrm>
              <a:off x="609440" y="2656718"/>
              <a:ext cx="347472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09440" y="3276724"/>
              <a:ext cx="347472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9440" y="3873054"/>
              <a:ext cx="347472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09440" y="4604511"/>
              <a:ext cx="347472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56376" y="2829345"/>
              <a:ext cx="347472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956376" y="3552339"/>
              <a:ext cx="347472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945003" y="4349607"/>
              <a:ext cx="347472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30" name="Title 2">
            <a:extLst>
              <a:ext uri="{FF2B5EF4-FFF2-40B4-BE49-F238E27FC236}">
                <a16:creationId xmlns:a16="http://schemas.microsoft.com/office/drawing/2014/main" id="{BC1EAC1D-0E58-4031-A504-07E8452B604B}"/>
              </a:ext>
            </a:extLst>
          </p:cNvPr>
          <p:cNvSpPr txBox="1">
            <a:spLocks/>
          </p:cNvSpPr>
          <p:nvPr/>
        </p:nvSpPr>
        <p:spPr>
          <a:xfrm>
            <a:off x="389436" y="171451"/>
            <a:ext cx="8363938" cy="369332"/>
          </a:xfrm>
          <a:prstGeom prst="rect">
            <a:avLst/>
          </a:prstGeom>
        </p:spPr>
        <p:txBody>
          <a:bodyPr anchor="ct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altLang="ko-KR" sz="2400" dirty="0"/>
              <a:t>Sales Play: Data Protection As a Service</a:t>
            </a:r>
            <a:endParaRPr lang="en-US" sz="2400" dirty="0"/>
          </a:p>
        </p:txBody>
      </p:sp>
    </p:spTree>
    <p:extLst>
      <p:ext uri="{BB962C8B-B14F-4D97-AF65-F5344CB8AC3E}">
        <p14:creationId xmlns:p14="http://schemas.microsoft.com/office/powerpoint/2010/main" val="1172155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CD87C92D-25BA-4D41-9E4A-45F6FD4380F1}"/>
              </a:ext>
            </a:extLst>
          </p:cNvPr>
          <p:cNvGraphicFramePr>
            <a:graphicFrameLocks noChangeAspect="1"/>
          </p:cNvGraphicFramePr>
          <p:nvPr>
            <p:custDataLst>
              <p:tags r:id="rId2"/>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spid="_x0000_s2069" name="think-cell Slide" r:id="rId6" imgW="7772400" imgH="10058400" progId="TCLayout.ActiveDocument.1">
                  <p:embed/>
                </p:oleObj>
              </mc:Choice>
              <mc:Fallback>
                <p:oleObj name="think-cell Slide" r:id="rId6" imgW="7772400" imgH="10058400" progId="TCLayout.ActiveDocument.1">
                  <p:embed/>
                  <p:pic>
                    <p:nvPicPr>
                      <p:cNvPr id="11" name="Object 10" hidden="1">
                        <a:extLst>
                          <a:ext uri="{FF2B5EF4-FFF2-40B4-BE49-F238E27FC236}">
                            <a16:creationId xmlns:a16="http://schemas.microsoft.com/office/drawing/2014/main" id="{CD87C92D-25BA-4D41-9E4A-45F6FD4380F1}"/>
                          </a:ext>
                        </a:extLst>
                      </p:cNvPr>
                      <p:cNvPicPr/>
                      <p:nvPr/>
                    </p:nvPicPr>
                    <p:blipFill>
                      <a:blip r:embed="rId7"/>
                      <a:stretch>
                        <a:fillRect/>
                      </a:stretch>
                    </p:blipFill>
                    <p:spPr>
                      <a:xfrm>
                        <a:off x="1192" y="1192"/>
                        <a:ext cx="1190" cy="1190"/>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A6EAE072-8DBC-2647-8665-8363DAC59385}"/>
              </a:ext>
            </a:extLst>
          </p:cNvPr>
          <p:cNvSpPr/>
          <p:nvPr>
            <p:custDataLst>
              <p:tags r:id="rId3"/>
            </p:custDataLst>
          </p:nvPr>
        </p:nvSpPr>
        <p:spPr bwMode="ltGray">
          <a:xfrm>
            <a:off x="0" y="0"/>
            <a:ext cx="119063" cy="119063"/>
          </a:xfrm>
          <a:prstGeom prst="rect">
            <a:avLst/>
          </a:prstGeom>
          <a:solidFill>
            <a:schemeClr val="accent6"/>
          </a:solid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pPr>
            <a:endParaRPr lang="en-US" sz="2100" err="1">
              <a:latin typeface="MetricHPE Semibold" panose="020B0503030202060203" pitchFamily="34" charset="77"/>
              <a:ea typeface="+mj-ea"/>
              <a:sym typeface="MetricHPE Semibold" panose="020B0503030202060203" pitchFamily="34" charset="77"/>
            </a:endParaRPr>
          </a:p>
        </p:txBody>
      </p:sp>
      <p:sp>
        <p:nvSpPr>
          <p:cNvPr id="4" name="Slide Number Placeholder 3">
            <a:extLst>
              <a:ext uri="{FF2B5EF4-FFF2-40B4-BE49-F238E27FC236}">
                <a16:creationId xmlns:a16="http://schemas.microsoft.com/office/drawing/2014/main" id="{39ECA38C-7C62-B846-842F-98F550DA7F99}"/>
              </a:ext>
            </a:extLst>
          </p:cNvPr>
          <p:cNvSpPr>
            <a:spLocks noGrp="1"/>
          </p:cNvSpPr>
          <p:nvPr>
            <p:ph type="sldNum" sz="quarter" idx="12"/>
          </p:nvPr>
        </p:nvSpPr>
        <p:spPr>
          <a:xfrm>
            <a:off x="8286751" y="4870124"/>
            <a:ext cx="400049" cy="174110"/>
          </a:xfrm>
        </p:spPr>
        <p:txBody>
          <a:bodyPr/>
          <a:lstStyle/>
          <a:p>
            <a:fld id="{B016F8AB-BCEA-4347-8BA6-BE776009BC89}" type="slidenum">
              <a:rPr lang="en-US" smtClean="0"/>
              <a:t>47</a:t>
            </a:fld>
            <a:endParaRPr lang="en-US"/>
          </a:p>
        </p:txBody>
      </p:sp>
      <p:pic>
        <p:nvPicPr>
          <p:cNvPr id="6" name="Picture 5">
            <a:extLst>
              <a:ext uri="{FF2B5EF4-FFF2-40B4-BE49-F238E27FC236}">
                <a16:creationId xmlns:a16="http://schemas.microsoft.com/office/drawing/2014/main" id="{ABF5141F-EEA9-4840-AF26-C9097849F8AD}"/>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87256" y="1317451"/>
            <a:ext cx="789906" cy="723150"/>
          </a:xfrm>
          <a:prstGeom prst="rect">
            <a:avLst/>
          </a:prstGeom>
        </p:spPr>
      </p:pic>
      <p:pic>
        <p:nvPicPr>
          <p:cNvPr id="9" name="Picture 8">
            <a:extLst>
              <a:ext uri="{FF2B5EF4-FFF2-40B4-BE49-F238E27FC236}">
                <a16:creationId xmlns:a16="http://schemas.microsoft.com/office/drawing/2014/main" id="{A6FAB9B9-FFD7-9044-8D5A-1049A9C4B46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564336" y="1315453"/>
            <a:ext cx="851471" cy="788699"/>
          </a:xfrm>
          <a:prstGeom prst="rect">
            <a:avLst/>
          </a:prstGeom>
        </p:spPr>
      </p:pic>
      <p:sp>
        <p:nvSpPr>
          <p:cNvPr id="10" name="TextBox 9">
            <a:extLst>
              <a:ext uri="{FF2B5EF4-FFF2-40B4-BE49-F238E27FC236}">
                <a16:creationId xmlns:a16="http://schemas.microsoft.com/office/drawing/2014/main" id="{F9D1EE01-D965-D749-8BED-2F757E2C82BF}"/>
              </a:ext>
            </a:extLst>
          </p:cNvPr>
          <p:cNvSpPr txBox="1"/>
          <p:nvPr/>
        </p:nvSpPr>
        <p:spPr>
          <a:xfrm>
            <a:off x="1514797" y="2192634"/>
            <a:ext cx="965446" cy="318907"/>
          </a:xfrm>
          <a:prstGeom prst="rect">
            <a:avLst/>
          </a:prstGeom>
          <a:noFill/>
        </p:spPr>
        <p:txBody>
          <a:bodyPr wrap="none" lIns="0" tIns="0" rIns="0" bIns="0" rtlCol="0">
            <a:noAutofit/>
          </a:bodyPr>
          <a:lstStyle/>
          <a:p>
            <a:pPr algn="ctr">
              <a:lnSpc>
                <a:spcPct val="90000"/>
              </a:lnSpc>
            </a:pPr>
            <a:r>
              <a:rPr lang="en-US" sz="1013">
                <a:solidFill>
                  <a:schemeClr val="bg1"/>
                </a:solidFill>
              </a:rPr>
              <a:t>Mixed</a:t>
            </a:r>
          </a:p>
          <a:p>
            <a:pPr algn="ctr">
              <a:lnSpc>
                <a:spcPct val="90000"/>
              </a:lnSpc>
            </a:pPr>
            <a:r>
              <a:rPr lang="en-US" sz="1013">
                <a:solidFill>
                  <a:schemeClr val="bg1"/>
                </a:solidFill>
              </a:rPr>
              <a:t>Environments</a:t>
            </a:r>
          </a:p>
          <a:p>
            <a:pPr algn="ctr">
              <a:lnSpc>
                <a:spcPct val="90000"/>
              </a:lnSpc>
            </a:pPr>
            <a:endParaRPr lang="en-US" sz="1013">
              <a:solidFill>
                <a:schemeClr val="bg1"/>
              </a:solidFill>
            </a:endParaRPr>
          </a:p>
        </p:txBody>
      </p:sp>
      <p:pic>
        <p:nvPicPr>
          <p:cNvPr id="12" name="Picture 11">
            <a:extLst>
              <a:ext uri="{FF2B5EF4-FFF2-40B4-BE49-F238E27FC236}">
                <a16:creationId xmlns:a16="http://schemas.microsoft.com/office/drawing/2014/main" id="{DCD469B1-5DF3-C84D-ADFF-B9B8483E6C5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117055" y="1317451"/>
            <a:ext cx="1082672" cy="848384"/>
          </a:xfrm>
          <a:prstGeom prst="rect">
            <a:avLst/>
          </a:prstGeom>
        </p:spPr>
      </p:pic>
      <p:sp>
        <p:nvSpPr>
          <p:cNvPr id="13" name="TextBox 12">
            <a:extLst>
              <a:ext uri="{FF2B5EF4-FFF2-40B4-BE49-F238E27FC236}">
                <a16:creationId xmlns:a16="http://schemas.microsoft.com/office/drawing/2014/main" id="{8227A762-566A-B149-90DB-F2CF4CFB2539}"/>
              </a:ext>
            </a:extLst>
          </p:cNvPr>
          <p:cNvSpPr txBox="1"/>
          <p:nvPr/>
        </p:nvSpPr>
        <p:spPr>
          <a:xfrm>
            <a:off x="3241837" y="2192633"/>
            <a:ext cx="833108" cy="361037"/>
          </a:xfrm>
          <a:prstGeom prst="rect">
            <a:avLst/>
          </a:prstGeom>
          <a:noFill/>
        </p:spPr>
        <p:txBody>
          <a:bodyPr wrap="none" lIns="0" tIns="0" rIns="0" bIns="0" rtlCol="0">
            <a:noAutofit/>
          </a:bodyPr>
          <a:lstStyle/>
          <a:p>
            <a:pPr algn="ctr">
              <a:lnSpc>
                <a:spcPct val="90000"/>
              </a:lnSpc>
            </a:pPr>
            <a:r>
              <a:rPr lang="en-US" sz="1013">
                <a:solidFill>
                  <a:schemeClr val="bg1"/>
                </a:solidFill>
              </a:rPr>
              <a:t>Extend</a:t>
            </a:r>
          </a:p>
          <a:p>
            <a:pPr algn="ctr">
              <a:lnSpc>
                <a:spcPct val="90000"/>
              </a:lnSpc>
            </a:pPr>
            <a:r>
              <a:rPr lang="en-US" sz="1013">
                <a:solidFill>
                  <a:schemeClr val="bg1"/>
                </a:solidFill>
              </a:rPr>
              <a:t>to Cloud</a:t>
            </a:r>
          </a:p>
          <a:p>
            <a:pPr algn="ctr">
              <a:lnSpc>
                <a:spcPct val="90000"/>
              </a:lnSpc>
            </a:pPr>
            <a:endParaRPr lang="en-US" sz="1013">
              <a:solidFill>
                <a:schemeClr val="bg1"/>
              </a:solidFill>
            </a:endParaRPr>
          </a:p>
        </p:txBody>
      </p:sp>
      <p:pic>
        <p:nvPicPr>
          <p:cNvPr id="15" name="Picture 14">
            <a:extLst>
              <a:ext uri="{FF2B5EF4-FFF2-40B4-BE49-F238E27FC236}">
                <a16:creationId xmlns:a16="http://schemas.microsoft.com/office/drawing/2014/main" id="{265EBD9E-B3E0-DC4A-B4A3-9557A579311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826525" y="1317451"/>
            <a:ext cx="1092400" cy="721724"/>
          </a:xfrm>
          <a:prstGeom prst="rect">
            <a:avLst/>
          </a:prstGeom>
        </p:spPr>
      </p:pic>
      <p:sp>
        <p:nvSpPr>
          <p:cNvPr id="16" name="TextBox 15">
            <a:extLst>
              <a:ext uri="{FF2B5EF4-FFF2-40B4-BE49-F238E27FC236}">
                <a16:creationId xmlns:a16="http://schemas.microsoft.com/office/drawing/2014/main" id="{22A7DE49-C989-E944-AC20-3F848FDBFF0D}"/>
              </a:ext>
            </a:extLst>
          </p:cNvPr>
          <p:cNvSpPr txBox="1"/>
          <p:nvPr/>
        </p:nvSpPr>
        <p:spPr>
          <a:xfrm>
            <a:off x="5012920" y="2165836"/>
            <a:ext cx="719895" cy="347066"/>
          </a:xfrm>
          <a:prstGeom prst="rect">
            <a:avLst/>
          </a:prstGeom>
          <a:noFill/>
        </p:spPr>
        <p:txBody>
          <a:bodyPr wrap="none" lIns="0" tIns="0" rIns="0" bIns="0" rtlCol="0">
            <a:noAutofit/>
          </a:bodyPr>
          <a:lstStyle/>
          <a:p>
            <a:pPr algn="ctr">
              <a:lnSpc>
                <a:spcPct val="90000"/>
              </a:lnSpc>
            </a:pPr>
            <a:r>
              <a:rPr lang="en-US" sz="1013">
                <a:solidFill>
                  <a:schemeClr val="bg1"/>
                </a:solidFill>
              </a:rPr>
              <a:t>Long Term</a:t>
            </a:r>
          </a:p>
          <a:p>
            <a:pPr algn="ctr">
              <a:lnSpc>
                <a:spcPct val="90000"/>
              </a:lnSpc>
            </a:pPr>
            <a:r>
              <a:rPr lang="en-US" sz="1013">
                <a:solidFill>
                  <a:schemeClr val="bg1"/>
                </a:solidFill>
              </a:rPr>
              <a:t>Retention</a:t>
            </a:r>
          </a:p>
          <a:p>
            <a:pPr algn="ctr">
              <a:lnSpc>
                <a:spcPct val="90000"/>
              </a:lnSpc>
            </a:pPr>
            <a:endParaRPr lang="en-US" sz="1013">
              <a:solidFill>
                <a:schemeClr val="bg1"/>
              </a:solidFill>
            </a:endParaRPr>
          </a:p>
        </p:txBody>
      </p:sp>
      <p:sp>
        <p:nvSpPr>
          <p:cNvPr id="17" name="TextBox 16">
            <a:extLst>
              <a:ext uri="{FF2B5EF4-FFF2-40B4-BE49-F238E27FC236}">
                <a16:creationId xmlns:a16="http://schemas.microsoft.com/office/drawing/2014/main" id="{7ECF8DB3-BFD9-3243-86B7-88BA0A341926}"/>
              </a:ext>
            </a:extLst>
          </p:cNvPr>
          <p:cNvSpPr txBox="1"/>
          <p:nvPr/>
        </p:nvSpPr>
        <p:spPr>
          <a:xfrm>
            <a:off x="6487256" y="2150503"/>
            <a:ext cx="789906" cy="361037"/>
          </a:xfrm>
          <a:prstGeom prst="rect">
            <a:avLst/>
          </a:prstGeom>
          <a:noFill/>
        </p:spPr>
        <p:txBody>
          <a:bodyPr wrap="none" lIns="0" tIns="0" rIns="0" bIns="0" rtlCol="0">
            <a:noAutofit/>
          </a:bodyPr>
          <a:lstStyle/>
          <a:p>
            <a:pPr algn="ctr">
              <a:lnSpc>
                <a:spcPct val="90000"/>
              </a:lnSpc>
            </a:pPr>
            <a:r>
              <a:rPr lang="en-US" sz="1013">
                <a:solidFill>
                  <a:schemeClr val="bg1"/>
                </a:solidFill>
              </a:rPr>
              <a:t>App Aware</a:t>
            </a:r>
          </a:p>
          <a:p>
            <a:pPr algn="ctr">
              <a:lnSpc>
                <a:spcPct val="90000"/>
              </a:lnSpc>
            </a:pPr>
            <a:r>
              <a:rPr lang="en-US" sz="1013">
                <a:solidFill>
                  <a:schemeClr val="bg1"/>
                </a:solidFill>
              </a:rPr>
              <a:t>Backup</a:t>
            </a:r>
          </a:p>
        </p:txBody>
      </p:sp>
      <p:sp>
        <p:nvSpPr>
          <p:cNvPr id="18" name="TextBox 17">
            <a:extLst>
              <a:ext uri="{FF2B5EF4-FFF2-40B4-BE49-F238E27FC236}">
                <a16:creationId xmlns:a16="http://schemas.microsoft.com/office/drawing/2014/main" id="{5F31A5DD-F913-5F47-8499-62982011B166}"/>
              </a:ext>
            </a:extLst>
          </p:cNvPr>
          <p:cNvSpPr txBox="1"/>
          <p:nvPr/>
        </p:nvSpPr>
        <p:spPr>
          <a:xfrm>
            <a:off x="7917121" y="2130933"/>
            <a:ext cx="646649" cy="347066"/>
          </a:xfrm>
          <a:prstGeom prst="rect">
            <a:avLst/>
          </a:prstGeom>
          <a:noFill/>
        </p:spPr>
        <p:txBody>
          <a:bodyPr wrap="none" lIns="0" tIns="0" rIns="0" bIns="0" rtlCol="0">
            <a:noAutofit/>
          </a:bodyPr>
          <a:lstStyle/>
          <a:p>
            <a:pPr algn="ctr">
              <a:lnSpc>
                <a:spcPct val="90000"/>
              </a:lnSpc>
            </a:pPr>
            <a:r>
              <a:rPr lang="en-US" sz="1013">
                <a:solidFill>
                  <a:schemeClr val="bg1"/>
                </a:solidFill>
              </a:rPr>
              <a:t>Granular</a:t>
            </a:r>
          </a:p>
          <a:p>
            <a:pPr algn="ctr">
              <a:lnSpc>
                <a:spcPct val="90000"/>
              </a:lnSpc>
            </a:pPr>
            <a:r>
              <a:rPr lang="en-US" sz="1013">
                <a:solidFill>
                  <a:schemeClr val="bg1"/>
                </a:solidFill>
              </a:rPr>
              <a:t>Restore</a:t>
            </a:r>
          </a:p>
        </p:txBody>
      </p:sp>
      <p:pic>
        <p:nvPicPr>
          <p:cNvPr id="20" name="Picture 19">
            <a:extLst>
              <a:ext uri="{FF2B5EF4-FFF2-40B4-BE49-F238E27FC236}">
                <a16:creationId xmlns:a16="http://schemas.microsoft.com/office/drawing/2014/main" id="{D711951A-5104-B246-97F1-AA1EE4BD470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845494" y="1317451"/>
            <a:ext cx="789906" cy="724355"/>
          </a:xfrm>
          <a:prstGeom prst="rect">
            <a:avLst/>
          </a:prstGeom>
        </p:spPr>
      </p:pic>
      <p:sp>
        <p:nvSpPr>
          <p:cNvPr id="5" name="TextBox 4">
            <a:extLst>
              <a:ext uri="{FF2B5EF4-FFF2-40B4-BE49-F238E27FC236}">
                <a16:creationId xmlns:a16="http://schemas.microsoft.com/office/drawing/2014/main" id="{419DF0D8-1666-F74D-9517-627B5BA00440}"/>
              </a:ext>
            </a:extLst>
          </p:cNvPr>
          <p:cNvSpPr txBox="1"/>
          <p:nvPr/>
        </p:nvSpPr>
        <p:spPr>
          <a:xfrm>
            <a:off x="1492168" y="2909299"/>
            <a:ext cx="995807" cy="1027317"/>
          </a:xfrm>
          <a:prstGeom prst="rect">
            <a:avLst/>
          </a:prstGeom>
          <a:noFill/>
        </p:spPr>
        <p:txBody>
          <a:bodyPr wrap="square" lIns="0" tIns="0" rIns="0" bIns="0" rtlCol="0">
            <a:noAutofit/>
          </a:bodyPr>
          <a:lstStyle/>
          <a:p>
            <a:pPr algn="ctr">
              <a:lnSpc>
                <a:spcPct val="90000"/>
              </a:lnSpc>
            </a:pPr>
            <a:r>
              <a:rPr lang="en-US" sz="1050" i="1" dirty="0">
                <a:solidFill>
                  <a:schemeClr val="bg1"/>
                </a:solidFill>
              </a:rPr>
              <a:t>Built-in data protection within the SimpliVity federation </a:t>
            </a:r>
          </a:p>
          <a:p>
            <a:pPr algn="ctr">
              <a:lnSpc>
                <a:spcPct val="90000"/>
              </a:lnSpc>
            </a:pPr>
            <a:endParaRPr lang="en-US" sz="900" i="1" dirty="0">
              <a:solidFill>
                <a:schemeClr val="bg1"/>
              </a:solidFill>
            </a:endParaRPr>
          </a:p>
          <a:p>
            <a:pPr algn="ctr">
              <a:lnSpc>
                <a:spcPct val="90000"/>
              </a:lnSpc>
            </a:pPr>
            <a:endParaRPr lang="en-US" sz="900" i="1" dirty="0">
              <a:solidFill>
                <a:schemeClr val="bg1"/>
              </a:solidFill>
            </a:endParaRPr>
          </a:p>
          <a:p>
            <a:pPr algn="ctr">
              <a:lnSpc>
                <a:spcPct val="90000"/>
              </a:lnSpc>
            </a:pPr>
            <a:r>
              <a:rPr lang="en-US" sz="1050" i="1" dirty="0">
                <a:solidFill>
                  <a:schemeClr val="bg1"/>
                </a:solidFill>
              </a:rPr>
              <a:t>Protect data across heterogeneous environments</a:t>
            </a:r>
          </a:p>
        </p:txBody>
      </p:sp>
      <p:sp>
        <p:nvSpPr>
          <p:cNvPr id="19" name="TextBox 18">
            <a:extLst>
              <a:ext uri="{FF2B5EF4-FFF2-40B4-BE49-F238E27FC236}">
                <a16:creationId xmlns:a16="http://schemas.microsoft.com/office/drawing/2014/main" id="{205ECD92-709D-F743-8992-62654A99CCD0}"/>
              </a:ext>
            </a:extLst>
          </p:cNvPr>
          <p:cNvSpPr txBox="1"/>
          <p:nvPr/>
        </p:nvSpPr>
        <p:spPr>
          <a:xfrm>
            <a:off x="3029800" y="2934479"/>
            <a:ext cx="1257182" cy="1027317"/>
          </a:xfrm>
          <a:prstGeom prst="rect">
            <a:avLst/>
          </a:prstGeom>
          <a:noFill/>
        </p:spPr>
        <p:txBody>
          <a:bodyPr wrap="square" lIns="0" tIns="0" rIns="0" bIns="0" rtlCol="0">
            <a:noAutofit/>
          </a:bodyPr>
          <a:lstStyle/>
          <a:p>
            <a:pPr algn="ctr">
              <a:lnSpc>
                <a:spcPct val="90000"/>
              </a:lnSpc>
            </a:pPr>
            <a:r>
              <a:rPr lang="en-US" sz="1050" i="1" dirty="0">
                <a:solidFill>
                  <a:schemeClr val="bg1"/>
                </a:solidFill>
              </a:rPr>
              <a:t> Near instantaneous</a:t>
            </a:r>
          </a:p>
          <a:p>
            <a:pPr algn="ctr">
              <a:lnSpc>
                <a:spcPct val="90000"/>
              </a:lnSpc>
            </a:pPr>
            <a:r>
              <a:rPr lang="en-US" sz="1050" i="1" dirty="0">
                <a:solidFill>
                  <a:schemeClr val="bg1"/>
                </a:solidFill>
              </a:rPr>
              <a:t>backup and restore</a:t>
            </a:r>
          </a:p>
          <a:p>
            <a:pPr algn="ctr">
              <a:lnSpc>
                <a:spcPct val="90000"/>
              </a:lnSpc>
            </a:pPr>
            <a:r>
              <a:rPr lang="en-US" sz="1050" i="1" dirty="0">
                <a:solidFill>
                  <a:schemeClr val="bg1"/>
                </a:solidFill>
              </a:rPr>
              <a:t>within the SimpliVity federation </a:t>
            </a:r>
          </a:p>
          <a:p>
            <a:pPr algn="ctr">
              <a:lnSpc>
                <a:spcPct val="90000"/>
              </a:lnSpc>
            </a:pPr>
            <a:endParaRPr lang="en-US" sz="825" i="1" dirty="0">
              <a:solidFill>
                <a:schemeClr val="bg1"/>
              </a:solidFill>
            </a:endParaRPr>
          </a:p>
          <a:p>
            <a:pPr algn="ctr">
              <a:lnSpc>
                <a:spcPct val="90000"/>
              </a:lnSpc>
            </a:pPr>
            <a:endParaRPr lang="en-US" sz="825" i="1" dirty="0">
              <a:solidFill>
                <a:schemeClr val="bg1"/>
              </a:solidFill>
            </a:endParaRPr>
          </a:p>
          <a:p>
            <a:pPr algn="ctr">
              <a:lnSpc>
                <a:spcPct val="90000"/>
              </a:lnSpc>
            </a:pPr>
            <a:endParaRPr lang="en-US" sz="788" i="1" dirty="0">
              <a:solidFill>
                <a:schemeClr val="bg1"/>
              </a:solidFill>
            </a:endParaRPr>
          </a:p>
          <a:p>
            <a:pPr algn="ctr">
              <a:lnSpc>
                <a:spcPct val="90000"/>
              </a:lnSpc>
            </a:pPr>
            <a:r>
              <a:rPr lang="en-US" sz="1050" i="1" dirty="0">
                <a:solidFill>
                  <a:schemeClr val="bg1"/>
                </a:solidFill>
              </a:rPr>
              <a:t>Archive data to cloud platforms</a:t>
            </a:r>
            <a:r>
              <a:rPr lang="en-US" sz="825" i="1" dirty="0">
                <a:solidFill>
                  <a:schemeClr val="bg1"/>
                </a:solidFill>
              </a:rPr>
              <a:t> </a:t>
            </a:r>
          </a:p>
        </p:txBody>
      </p:sp>
      <p:sp>
        <p:nvSpPr>
          <p:cNvPr id="21" name="TextBox 20">
            <a:extLst>
              <a:ext uri="{FF2B5EF4-FFF2-40B4-BE49-F238E27FC236}">
                <a16:creationId xmlns:a16="http://schemas.microsoft.com/office/drawing/2014/main" id="{92522F17-C4B9-3D42-ACFF-B3F368618C77}"/>
              </a:ext>
            </a:extLst>
          </p:cNvPr>
          <p:cNvSpPr txBox="1"/>
          <p:nvPr/>
        </p:nvSpPr>
        <p:spPr>
          <a:xfrm>
            <a:off x="4926296" y="2934479"/>
            <a:ext cx="892857" cy="1027317"/>
          </a:xfrm>
          <a:prstGeom prst="rect">
            <a:avLst/>
          </a:prstGeom>
          <a:noFill/>
        </p:spPr>
        <p:txBody>
          <a:bodyPr wrap="square" lIns="0" tIns="0" rIns="0" bIns="0" rtlCol="0">
            <a:noAutofit/>
          </a:bodyPr>
          <a:lstStyle/>
          <a:p>
            <a:pPr algn="ctr">
              <a:lnSpc>
                <a:spcPct val="90000"/>
              </a:lnSpc>
            </a:pPr>
            <a:r>
              <a:rPr lang="en-US" sz="1050" i="1" dirty="0">
                <a:solidFill>
                  <a:schemeClr val="bg1"/>
                </a:solidFill>
              </a:rPr>
              <a:t>Guaranteed Data Efficiency</a:t>
            </a:r>
          </a:p>
          <a:p>
            <a:pPr algn="ctr">
              <a:lnSpc>
                <a:spcPct val="90000"/>
              </a:lnSpc>
            </a:pPr>
            <a:endParaRPr lang="en-US" sz="1050" i="1" dirty="0">
              <a:solidFill>
                <a:schemeClr val="bg1"/>
              </a:solidFill>
            </a:endParaRPr>
          </a:p>
          <a:p>
            <a:pPr algn="ctr">
              <a:lnSpc>
                <a:spcPct val="90000"/>
              </a:lnSpc>
            </a:pPr>
            <a:endParaRPr lang="en-US" sz="900" i="1" dirty="0">
              <a:solidFill>
                <a:schemeClr val="bg1"/>
              </a:solidFill>
            </a:endParaRPr>
          </a:p>
          <a:p>
            <a:pPr algn="ctr">
              <a:lnSpc>
                <a:spcPct val="90000"/>
              </a:lnSpc>
            </a:pPr>
            <a:endParaRPr lang="en-US" sz="788" i="1" dirty="0">
              <a:solidFill>
                <a:schemeClr val="bg1"/>
              </a:solidFill>
            </a:endParaRPr>
          </a:p>
          <a:p>
            <a:pPr algn="ctr">
              <a:lnSpc>
                <a:spcPct val="90000"/>
              </a:lnSpc>
            </a:pPr>
            <a:endParaRPr lang="en-US" sz="825" i="1" dirty="0">
              <a:solidFill>
                <a:schemeClr val="bg1"/>
              </a:solidFill>
            </a:endParaRPr>
          </a:p>
          <a:p>
            <a:pPr algn="ctr">
              <a:lnSpc>
                <a:spcPct val="90000"/>
              </a:lnSpc>
            </a:pPr>
            <a:r>
              <a:rPr lang="en-US" sz="1050" i="1" dirty="0">
                <a:solidFill>
                  <a:schemeClr val="bg1"/>
                </a:solidFill>
              </a:rPr>
              <a:t>Archive to 3</a:t>
            </a:r>
            <a:r>
              <a:rPr lang="en-US" sz="1050" i="1" baseline="30000" dirty="0">
                <a:solidFill>
                  <a:schemeClr val="bg1"/>
                </a:solidFill>
              </a:rPr>
              <a:t>rd</a:t>
            </a:r>
            <a:r>
              <a:rPr lang="en-US" sz="1050" i="1" dirty="0">
                <a:solidFill>
                  <a:schemeClr val="bg1"/>
                </a:solidFill>
              </a:rPr>
              <a:t> party long term storage</a:t>
            </a:r>
            <a:endParaRPr lang="en-US" sz="825" i="1" dirty="0">
              <a:solidFill>
                <a:schemeClr val="bg1"/>
              </a:solidFill>
            </a:endParaRPr>
          </a:p>
        </p:txBody>
      </p:sp>
      <p:sp>
        <p:nvSpPr>
          <p:cNvPr id="22" name="TextBox 21">
            <a:extLst>
              <a:ext uri="{FF2B5EF4-FFF2-40B4-BE49-F238E27FC236}">
                <a16:creationId xmlns:a16="http://schemas.microsoft.com/office/drawing/2014/main" id="{7DD45CFC-26DD-434E-82D6-379CDA2B01B3}"/>
              </a:ext>
            </a:extLst>
          </p:cNvPr>
          <p:cNvSpPr txBox="1"/>
          <p:nvPr/>
        </p:nvSpPr>
        <p:spPr>
          <a:xfrm>
            <a:off x="6435780" y="2934479"/>
            <a:ext cx="892857" cy="1027317"/>
          </a:xfrm>
          <a:prstGeom prst="rect">
            <a:avLst/>
          </a:prstGeom>
          <a:noFill/>
        </p:spPr>
        <p:txBody>
          <a:bodyPr wrap="square" lIns="0" tIns="0" rIns="0" bIns="0" rtlCol="0">
            <a:noAutofit/>
          </a:bodyPr>
          <a:lstStyle/>
          <a:p>
            <a:pPr algn="ctr">
              <a:lnSpc>
                <a:spcPct val="90000"/>
              </a:lnSpc>
            </a:pPr>
            <a:r>
              <a:rPr lang="en-US" sz="1050" i="1" dirty="0">
                <a:solidFill>
                  <a:schemeClr val="bg1"/>
                </a:solidFill>
              </a:rPr>
              <a:t>SQL Server consistent backups</a:t>
            </a:r>
          </a:p>
          <a:p>
            <a:pPr algn="ctr">
              <a:lnSpc>
                <a:spcPct val="90000"/>
              </a:lnSpc>
            </a:pPr>
            <a:endParaRPr lang="en-US" sz="1200" i="1" dirty="0">
              <a:solidFill>
                <a:schemeClr val="bg1"/>
              </a:solidFill>
            </a:endParaRPr>
          </a:p>
          <a:p>
            <a:pPr algn="ctr">
              <a:lnSpc>
                <a:spcPct val="90000"/>
              </a:lnSpc>
            </a:pPr>
            <a:endParaRPr lang="en-US" sz="1050" i="1" dirty="0">
              <a:solidFill>
                <a:schemeClr val="bg1"/>
              </a:solidFill>
            </a:endParaRPr>
          </a:p>
          <a:p>
            <a:pPr algn="ctr">
              <a:lnSpc>
                <a:spcPct val="90000"/>
              </a:lnSpc>
            </a:pPr>
            <a:r>
              <a:rPr lang="en-US" sz="1050" i="1" dirty="0">
                <a:solidFill>
                  <a:schemeClr val="bg1"/>
                </a:solidFill>
              </a:rPr>
              <a:t>Pan- application consistent backups</a:t>
            </a:r>
          </a:p>
        </p:txBody>
      </p:sp>
      <p:sp>
        <p:nvSpPr>
          <p:cNvPr id="23" name="TextBox 22">
            <a:extLst>
              <a:ext uri="{FF2B5EF4-FFF2-40B4-BE49-F238E27FC236}">
                <a16:creationId xmlns:a16="http://schemas.microsoft.com/office/drawing/2014/main" id="{C8208DF6-7873-B446-B1C3-A64678A65A1D}"/>
              </a:ext>
            </a:extLst>
          </p:cNvPr>
          <p:cNvSpPr txBox="1"/>
          <p:nvPr/>
        </p:nvSpPr>
        <p:spPr>
          <a:xfrm>
            <a:off x="7811447" y="2934480"/>
            <a:ext cx="857996" cy="1100779"/>
          </a:xfrm>
          <a:prstGeom prst="rect">
            <a:avLst/>
          </a:prstGeom>
          <a:noFill/>
        </p:spPr>
        <p:txBody>
          <a:bodyPr wrap="square" lIns="0" tIns="0" rIns="0" bIns="0" rtlCol="0">
            <a:noAutofit/>
          </a:bodyPr>
          <a:lstStyle/>
          <a:p>
            <a:pPr algn="ctr">
              <a:lnSpc>
                <a:spcPct val="90000"/>
              </a:lnSpc>
            </a:pPr>
            <a:r>
              <a:rPr lang="en-US" sz="1050" i="1">
                <a:solidFill>
                  <a:schemeClr val="bg1"/>
                </a:solidFill>
              </a:rPr>
              <a:t>  File level recovery</a:t>
            </a:r>
          </a:p>
          <a:p>
            <a:pPr algn="ctr">
              <a:lnSpc>
                <a:spcPct val="90000"/>
              </a:lnSpc>
            </a:pPr>
            <a:endParaRPr lang="en-US" sz="1050" i="1">
              <a:solidFill>
                <a:schemeClr val="bg1"/>
              </a:solidFill>
            </a:endParaRPr>
          </a:p>
          <a:p>
            <a:pPr algn="ctr">
              <a:lnSpc>
                <a:spcPct val="90000"/>
              </a:lnSpc>
            </a:pPr>
            <a:endParaRPr lang="en-US" sz="600" i="1">
              <a:solidFill>
                <a:schemeClr val="bg1"/>
              </a:solidFill>
            </a:endParaRPr>
          </a:p>
          <a:p>
            <a:pPr algn="ctr">
              <a:lnSpc>
                <a:spcPct val="90000"/>
              </a:lnSpc>
            </a:pPr>
            <a:endParaRPr lang="en-US" sz="900" i="1">
              <a:solidFill>
                <a:schemeClr val="bg1"/>
              </a:solidFill>
            </a:endParaRPr>
          </a:p>
          <a:p>
            <a:pPr algn="ctr">
              <a:lnSpc>
                <a:spcPct val="90000"/>
              </a:lnSpc>
            </a:pPr>
            <a:endParaRPr lang="en-US" sz="675" i="1">
              <a:solidFill>
                <a:schemeClr val="bg1"/>
              </a:solidFill>
            </a:endParaRPr>
          </a:p>
          <a:p>
            <a:pPr algn="ctr">
              <a:lnSpc>
                <a:spcPct val="90000"/>
              </a:lnSpc>
            </a:pPr>
            <a:r>
              <a:rPr lang="en-US" sz="1050" i="1">
                <a:solidFill>
                  <a:schemeClr val="bg1"/>
                </a:solidFill>
              </a:rPr>
              <a:t>Multi-application granular object restore</a:t>
            </a:r>
          </a:p>
        </p:txBody>
      </p:sp>
      <p:sp>
        <p:nvSpPr>
          <p:cNvPr id="7" name="TextBox 6">
            <a:extLst>
              <a:ext uri="{FF2B5EF4-FFF2-40B4-BE49-F238E27FC236}">
                <a16:creationId xmlns:a16="http://schemas.microsoft.com/office/drawing/2014/main" id="{EBEB066A-692B-4C40-A262-F7961180E9D3}"/>
              </a:ext>
            </a:extLst>
          </p:cNvPr>
          <p:cNvSpPr txBox="1"/>
          <p:nvPr/>
        </p:nvSpPr>
        <p:spPr>
          <a:xfrm>
            <a:off x="161986" y="2934479"/>
            <a:ext cx="1115690" cy="1314014"/>
          </a:xfrm>
          <a:prstGeom prst="rect">
            <a:avLst/>
          </a:prstGeom>
          <a:noFill/>
        </p:spPr>
        <p:txBody>
          <a:bodyPr wrap="square" lIns="0" tIns="0" rIns="0" bIns="0" rtlCol="0">
            <a:noAutofit/>
          </a:bodyPr>
          <a:lstStyle/>
          <a:p>
            <a:pPr algn="ctr">
              <a:lnSpc>
                <a:spcPct val="90000"/>
              </a:lnSpc>
            </a:pPr>
            <a:r>
              <a:rPr lang="en-US" sz="1013" b="1" dirty="0">
                <a:solidFill>
                  <a:schemeClr val="bg1"/>
                </a:solidFill>
              </a:rPr>
              <a:t>HPE</a:t>
            </a:r>
          </a:p>
          <a:p>
            <a:pPr algn="ctr">
              <a:lnSpc>
                <a:spcPct val="90000"/>
              </a:lnSpc>
            </a:pPr>
            <a:r>
              <a:rPr lang="en-US" sz="1013" b="1" dirty="0">
                <a:solidFill>
                  <a:schemeClr val="bg1"/>
                </a:solidFill>
              </a:rPr>
              <a:t>SimpliVity</a:t>
            </a:r>
            <a:endParaRPr lang="en-US" sz="1013" dirty="0">
              <a:solidFill>
                <a:schemeClr val="bg1"/>
              </a:solidFill>
            </a:endParaRPr>
          </a:p>
          <a:p>
            <a:pPr algn="ctr">
              <a:lnSpc>
                <a:spcPct val="90000"/>
              </a:lnSpc>
            </a:pPr>
            <a:endParaRPr lang="en-US" sz="900" b="1" dirty="0">
              <a:solidFill>
                <a:schemeClr val="bg1"/>
              </a:solidFill>
            </a:endParaRPr>
          </a:p>
          <a:p>
            <a:pPr algn="ctr">
              <a:lnSpc>
                <a:spcPct val="90000"/>
              </a:lnSpc>
            </a:pPr>
            <a:r>
              <a:rPr lang="en-US" sz="1013" b="1" dirty="0">
                <a:solidFill>
                  <a:schemeClr val="bg1"/>
                </a:solidFill>
              </a:rPr>
              <a:t>+</a:t>
            </a:r>
          </a:p>
          <a:p>
            <a:pPr algn="ctr">
              <a:lnSpc>
                <a:spcPct val="90000"/>
              </a:lnSpc>
            </a:pPr>
            <a:endParaRPr lang="en-US" sz="900" dirty="0">
              <a:solidFill>
                <a:schemeClr val="bg1"/>
              </a:solidFill>
            </a:endParaRPr>
          </a:p>
          <a:p>
            <a:pPr algn="ctr">
              <a:lnSpc>
                <a:spcPct val="90000"/>
              </a:lnSpc>
            </a:pPr>
            <a:r>
              <a:rPr lang="en-US" sz="1013" b="1" dirty="0">
                <a:solidFill>
                  <a:schemeClr val="bg1"/>
                </a:solidFill>
              </a:rPr>
              <a:t>Veeam</a:t>
            </a:r>
          </a:p>
          <a:p>
            <a:pPr algn="ctr">
              <a:lnSpc>
                <a:spcPct val="90000"/>
              </a:lnSpc>
            </a:pPr>
            <a:r>
              <a:rPr lang="en-US" sz="1013" b="1" dirty="0">
                <a:solidFill>
                  <a:schemeClr val="bg1"/>
                </a:solidFill>
              </a:rPr>
              <a:t>Availability Suite</a:t>
            </a:r>
          </a:p>
        </p:txBody>
      </p:sp>
      <p:sp>
        <p:nvSpPr>
          <p:cNvPr id="24" name="Text Placeholder 6">
            <a:extLst>
              <a:ext uri="{FF2B5EF4-FFF2-40B4-BE49-F238E27FC236}">
                <a16:creationId xmlns:a16="http://schemas.microsoft.com/office/drawing/2014/main" id="{EDD1297E-45D4-4799-A55F-76FE240D9894}"/>
              </a:ext>
            </a:extLst>
          </p:cNvPr>
          <p:cNvSpPr txBox="1">
            <a:spLocks/>
          </p:cNvSpPr>
          <p:nvPr/>
        </p:nvSpPr>
        <p:spPr>
          <a:xfrm>
            <a:off x="407943" y="530226"/>
            <a:ext cx="8227457" cy="285750"/>
          </a:xfrm>
          <a:prstGeom prst="rect">
            <a:avLst/>
          </a:prstGeom>
        </p:spPr>
        <p:txBody>
          <a:bodyPr/>
          <a:lstStyle>
            <a:lvl1pPr marL="182880" indent="-182880" algn="l" defTabSz="914400" rtl="0" eaLnBrk="1" latinLnBrk="0" hangingPunct="1">
              <a:lnSpc>
                <a:spcPct val="90000"/>
              </a:lnSpc>
              <a:spcBef>
                <a:spcPts val="1200"/>
              </a:spcBef>
              <a:buClr>
                <a:schemeClr val="tx1"/>
              </a:buClr>
              <a:buFont typeface="Arial" panose="020B0604020202020204" pitchFamily="34" charset="0"/>
              <a:buChar char="–"/>
              <a:defRPr sz="1800" kern="1200">
                <a:solidFill>
                  <a:schemeClr val="tx1"/>
                </a:solidFill>
                <a:latin typeface="+mn-lt"/>
                <a:ea typeface="+mn-ea"/>
                <a:cs typeface="+mn-cs"/>
              </a:defRPr>
            </a:lvl1pPr>
            <a:lvl2pPr marL="411480" indent="-182880" algn="l" defTabSz="914400" rtl="0" eaLnBrk="1" latinLnBrk="0" hangingPunct="1">
              <a:lnSpc>
                <a:spcPct val="90000"/>
              </a:lnSpc>
              <a:spcBef>
                <a:spcPts val="800"/>
              </a:spcBef>
              <a:buClr>
                <a:schemeClr val="tx1"/>
              </a:buClr>
              <a:buFont typeface="Arial" panose="020B0604020202020204" pitchFamily="34" charset="0"/>
              <a:buChar char="–"/>
              <a:defRPr sz="1600" kern="1200">
                <a:solidFill>
                  <a:schemeClr val="tx1"/>
                </a:solidFill>
                <a:latin typeface="+mn-lt"/>
                <a:ea typeface="+mn-ea"/>
                <a:cs typeface="+mn-cs"/>
              </a:defRPr>
            </a:lvl2pPr>
            <a:lvl3pPr marL="548640" indent="-137160" algn="l" defTabSz="914400" rtl="0" eaLnBrk="1" latinLnBrk="0" hangingPunct="1">
              <a:lnSpc>
                <a:spcPct val="9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7315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8686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9pPr>
          </a:lstStyle>
          <a:p>
            <a:pPr marL="0" indent="0">
              <a:buNone/>
            </a:pPr>
            <a:r>
              <a:rPr lang="en-US" sz="1500" dirty="0">
                <a:solidFill>
                  <a:schemeClr val="bg1"/>
                </a:solidFill>
              </a:rPr>
              <a:t>HPE SimpliVity + Veeam: Enhanced Data Protection</a:t>
            </a:r>
          </a:p>
        </p:txBody>
      </p:sp>
      <p:sp>
        <p:nvSpPr>
          <p:cNvPr id="25" name="Title 2">
            <a:extLst>
              <a:ext uri="{FF2B5EF4-FFF2-40B4-BE49-F238E27FC236}">
                <a16:creationId xmlns:a16="http://schemas.microsoft.com/office/drawing/2014/main" id="{9923DB86-9203-447D-9AEB-DEEA57A80EBE}"/>
              </a:ext>
            </a:extLst>
          </p:cNvPr>
          <p:cNvSpPr txBox="1">
            <a:spLocks/>
          </p:cNvSpPr>
          <p:nvPr/>
        </p:nvSpPr>
        <p:spPr>
          <a:xfrm>
            <a:off x="389436" y="171451"/>
            <a:ext cx="8363938" cy="369332"/>
          </a:xfrm>
          <a:prstGeom prst="rect">
            <a:avLst/>
          </a:prstGeom>
        </p:spPr>
        <p:txBody>
          <a:bodyPr anchor="ctr"/>
          <a:lstStyle>
            <a:lvl1pPr algn="l" defTabSz="686030" rtl="0" eaLnBrk="1" latinLnBrk="0" hangingPunct="1">
              <a:lnSpc>
                <a:spcPct val="100000"/>
              </a:lnSpc>
              <a:spcBef>
                <a:spcPct val="0"/>
              </a:spcBef>
              <a:buNone/>
              <a:defRPr lang="en-US" sz="3600" b="0" kern="1200" cap="none" spc="0" baseline="0" dirty="0" smtClean="0">
                <a:ln w="3175">
                  <a:noFill/>
                </a:ln>
                <a:solidFill>
                  <a:srgbClr val="93EB20"/>
                </a:solidFill>
                <a:effectLst/>
                <a:latin typeface="+mj-lt"/>
                <a:ea typeface="+mn-ea"/>
                <a:cs typeface="Arial" charset="0"/>
              </a:defRPr>
            </a:lvl1pPr>
          </a:lstStyle>
          <a:p>
            <a:r>
              <a:rPr lang="en-US" sz="2200" dirty="0"/>
              <a:t>Sales Play: Extending Data Management from on prem to cloud</a:t>
            </a:r>
          </a:p>
        </p:txBody>
      </p:sp>
    </p:spTree>
    <p:extLst>
      <p:ext uri="{BB962C8B-B14F-4D97-AF65-F5344CB8AC3E}">
        <p14:creationId xmlns:p14="http://schemas.microsoft.com/office/powerpoint/2010/main" val="174695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69BC-D4C8-408C-8DF7-379A586B2009}"/>
              </a:ext>
            </a:extLst>
          </p:cNvPr>
          <p:cNvSpPr>
            <a:spLocks noGrp="1"/>
          </p:cNvSpPr>
          <p:nvPr>
            <p:ph type="title"/>
          </p:nvPr>
        </p:nvSpPr>
        <p:spPr>
          <a:xfrm>
            <a:off x="333696" y="365988"/>
            <a:ext cx="8363938" cy="369332"/>
          </a:xfrm>
        </p:spPr>
        <p:txBody>
          <a:bodyPr/>
          <a:lstStyle/>
          <a:p>
            <a:r>
              <a:rPr lang="en-US" sz="2400"/>
              <a:t>Top 5 Takeaways</a:t>
            </a:r>
          </a:p>
        </p:txBody>
      </p:sp>
      <p:grpSp>
        <p:nvGrpSpPr>
          <p:cNvPr id="6" name="Group 5">
            <a:extLst>
              <a:ext uri="{FF2B5EF4-FFF2-40B4-BE49-F238E27FC236}">
                <a16:creationId xmlns:a16="http://schemas.microsoft.com/office/drawing/2014/main" id="{7F34B89F-94DF-48EC-9B0C-FAF31C077A7C}"/>
              </a:ext>
            </a:extLst>
          </p:cNvPr>
          <p:cNvGrpSpPr/>
          <p:nvPr/>
        </p:nvGrpSpPr>
        <p:grpSpPr>
          <a:xfrm>
            <a:off x="333696" y="822960"/>
            <a:ext cx="8475025" cy="632460"/>
            <a:chOff x="333695" y="822960"/>
            <a:chExt cx="8475025" cy="632460"/>
          </a:xfrm>
        </p:grpSpPr>
        <p:sp>
          <p:nvSpPr>
            <p:cNvPr id="4" name="Rectangle: Rounded Corners 3">
              <a:extLst>
                <a:ext uri="{FF2B5EF4-FFF2-40B4-BE49-F238E27FC236}">
                  <a16:creationId xmlns:a16="http://schemas.microsoft.com/office/drawing/2014/main" id="{3F0DBE04-0C21-46FE-8DEB-EE116F633F95}"/>
                </a:ext>
              </a:extLst>
            </p:cNvPr>
            <p:cNvSpPr/>
            <p:nvPr/>
          </p:nvSpPr>
          <p:spPr bwMode="auto">
            <a:xfrm>
              <a:off x="495300" y="822960"/>
              <a:ext cx="8313420" cy="632460"/>
            </a:xfrm>
            <a:prstGeom prst="round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lvl="0">
                <a:defRPr/>
              </a:pPr>
              <a:r>
                <a:rPr lang="en-US" sz="1800">
                  <a:solidFill>
                    <a:schemeClr val="bg1"/>
                  </a:solidFill>
                  <a:latin typeface="Tahoma" panose="020B0604030504040204" pitchFamily="34" charset="0"/>
                </a:rPr>
                <a:t>  Data dependency, resource constraints, and solution complexity </a:t>
              </a:r>
              <a:br>
                <a:rPr lang="en-US" sz="1800">
                  <a:solidFill>
                    <a:schemeClr val="bg1"/>
                  </a:solidFill>
                  <a:latin typeface="Tahoma" panose="020B0604030504040204" pitchFamily="34" charset="0"/>
                </a:rPr>
              </a:br>
              <a:r>
                <a:rPr lang="en-US" sz="1800">
                  <a:solidFill>
                    <a:schemeClr val="bg1"/>
                  </a:solidFill>
                  <a:latin typeface="Tahoma" panose="020B0604030504040204" pitchFamily="34" charset="0"/>
                </a:rPr>
                <a:t>  are keeping your customers up at night</a:t>
              </a:r>
            </a:p>
          </p:txBody>
        </p:sp>
        <p:sp>
          <p:nvSpPr>
            <p:cNvPr id="5" name="Rectangle: Rounded Corners 4">
              <a:extLst>
                <a:ext uri="{FF2B5EF4-FFF2-40B4-BE49-F238E27FC236}">
                  <a16:creationId xmlns:a16="http://schemas.microsoft.com/office/drawing/2014/main" id="{28AECBEE-DBCD-4522-9CFF-38A1E63EB523}"/>
                </a:ext>
              </a:extLst>
            </p:cNvPr>
            <p:cNvSpPr/>
            <p:nvPr/>
          </p:nvSpPr>
          <p:spPr bwMode="auto">
            <a:xfrm>
              <a:off x="333695" y="981075"/>
              <a:ext cx="316230" cy="316230"/>
            </a:xfrm>
            <a:prstGeom prst="round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1800" b="1">
                  <a:solidFill>
                    <a:schemeClr val="bg1"/>
                  </a:solidFill>
                  <a:latin typeface="+mj-lt"/>
                  <a:ea typeface="Segoe UI" pitchFamily="34" charset="0"/>
                  <a:cs typeface="Segoe UI" pitchFamily="34" charset="0"/>
                </a:rPr>
                <a:t>1</a:t>
              </a:r>
            </a:p>
          </p:txBody>
        </p:sp>
      </p:grpSp>
      <p:grpSp>
        <p:nvGrpSpPr>
          <p:cNvPr id="7" name="Group 6">
            <a:extLst>
              <a:ext uri="{FF2B5EF4-FFF2-40B4-BE49-F238E27FC236}">
                <a16:creationId xmlns:a16="http://schemas.microsoft.com/office/drawing/2014/main" id="{EF57EAB4-FCC4-45D3-A9D9-5ABD86D01327}"/>
              </a:ext>
            </a:extLst>
          </p:cNvPr>
          <p:cNvGrpSpPr/>
          <p:nvPr/>
        </p:nvGrpSpPr>
        <p:grpSpPr>
          <a:xfrm>
            <a:off x="333696" y="1596162"/>
            <a:ext cx="8475025" cy="632460"/>
            <a:chOff x="333695" y="822960"/>
            <a:chExt cx="8475025" cy="632460"/>
          </a:xfrm>
        </p:grpSpPr>
        <p:sp>
          <p:nvSpPr>
            <p:cNvPr id="8" name="Rectangle: Rounded Corners 7">
              <a:extLst>
                <a:ext uri="{FF2B5EF4-FFF2-40B4-BE49-F238E27FC236}">
                  <a16:creationId xmlns:a16="http://schemas.microsoft.com/office/drawing/2014/main" id="{0DB4E4CC-FBE2-475F-B695-AD77FBA096EE}"/>
                </a:ext>
              </a:extLst>
            </p:cNvPr>
            <p:cNvSpPr/>
            <p:nvPr/>
          </p:nvSpPr>
          <p:spPr bwMode="auto">
            <a:xfrm>
              <a:off x="495300" y="822960"/>
              <a:ext cx="8313420" cy="632460"/>
            </a:xfrm>
            <a:prstGeom prst="round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182558"/>
              <a:r>
                <a:rPr lang="en-US" sz="1800">
                  <a:solidFill>
                    <a:schemeClr val="bg1"/>
                  </a:solidFill>
                </a:rPr>
                <a:t>Joint solution increases revenue by 20%</a:t>
              </a:r>
            </a:p>
          </p:txBody>
        </p:sp>
        <p:sp>
          <p:nvSpPr>
            <p:cNvPr id="9" name="Rectangle: Rounded Corners 8">
              <a:extLst>
                <a:ext uri="{FF2B5EF4-FFF2-40B4-BE49-F238E27FC236}">
                  <a16:creationId xmlns:a16="http://schemas.microsoft.com/office/drawing/2014/main" id="{DC5E2807-2F1B-424E-B20A-DB5940DDD992}"/>
                </a:ext>
              </a:extLst>
            </p:cNvPr>
            <p:cNvSpPr/>
            <p:nvPr/>
          </p:nvSpPr>
          <p:spPr bwMode="auto">
            <a:xfrm>
              <a:off x="333695" y="981075"/>
              <a:ext cx="316230" cy="316230"/>
            </a:xfrm>
            <a:prstGeom prst="round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1800" b="1">
                  <a:solidFill>
                    <a:schemeClr val="bg1"/>
                  </a:solidFill>
                  <a:latin typeface="+mj-lt"/>
                  <a:ea typeface="Segoe UI" pitchFamily="34" charset="0"/>
                  <a:cs typeface="Segoe UI" pitchFamily="34" charset="0"/>
                </a:rPr>
                <a:t>2</a:t>
              </a:r>
            </a:p>
          </p:txBody>
        </p:sp>
      </p:grpSp>
      <p:grpSp>
        <p:nvGrpSpPr>
          <p:cNvPr id="10" name="Group 9">
            <a:extLst>
              <a:ext uri="{FF2B5EF4-FFF2-40B4-BE49-F238E27FC236}">
                <a16:creationId xmlns:a16="http://schemas.microsoft.com/office/drawing/2014/main" id="{53728326-6F37-4ADE-AAED-078FF1566092}"/>
              </a:ext>
            </a:extLst>
          </p:cNvPr>
          <p:cNvGrpSpPr/>
          <p:nvPr/>
        </p:nvGrpSpPr>
        <p:grpSpPr>
          <a:xfrm>
            <a:off x="333696" y="2369364"/>
            <a:ext cx="8475025" cy="632460"/>
            <a:chOff x="333695" y="822960"/>
            <a:chExt cx="8475025" cy="632460"/>
          </a:xfrm>
        </p:grpSpPr>
        <p:sp>
          <p:nvSpPr>
            <p:cNvPr id="11" name="Rectangle: Rounded Corners 10">
              <a:extLst>
                <a:ext uri="{FF2B5EF4-FFF2-40B4-BE49-F238E27FC236}">
                  <a16:creationId xmlns:a16="http://schemas.microsoft.com/office/drawing/2014/main" id="{AE2B6C56-A896-4534-A5DB-AC7B18F27EF7}"/>
                </a:ext>
              </a:extLst>
            </p:cNvPr>
            <p:cNvSpPr/>
            <p:nvPr/>
          </p:nvSpPr>
          <p:spPr bwMode="auto">
            <a:xfrm>
              <a:off x="495300" y="822960"/>
              <a:ext cx="8313420" cy="632460"/>
            </a:xfrm>
            <a:prstGeom prst="round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182558"/>
              <a:r>
                <a:rPr lang="en-US" sz="1800" b="1" u="sng">
                  <a:solidFill>
                    <a:schemeClr val="bg1"/>
                  </a:solidFill>
                  <a:latin typeface="+mj-lt"/>
                </a:rPr>
                <a:t>Follow the data </a:t>
              </a:r>
              <a:r>
                <a:rPr lang="en-US" sz="1800">
                  <a:solidFill>
                    <a:schemeClr val="bg1"/>
                  </a:solidFill>
                  <a:latin typeface="+mj-lt"/>
                </a:rPr>
                <a:t>from application to long term retention</a:t>
              </a:r>
            </a:p>
          </p:txBody>
        </p:sp>
        <p:sp>
          <p:nvSpPr>
            <p:cNvPr id="12" name="Rectangle: Rounded Corners 11">
              <a:extLst>
                <a:ext uri="{FF2B5EF4-FFF2-40B4-BE49-F238E27FC236}">
                  <a16:creationId xmlns:a16="http://schemas.microsoft.com/office/drawing/2014/main" id="{E6E1C66F-05F9-46D6-95B0-B5D9FB4570AB}"/>
                </a:ext>
              </a:extLst>
            </p:cNvPr>
            <p:cNvSpPr/>
            <p:nvPr/>
          </p:nvSpPr>
          <p:spPr bwMode="auto">
            <a:xfrm>
              <a:off x="333695" y="981075"/>
              <a:ext cx="316230" cy="316230"/>
            </a:xfrm>
            <a:prstGeom prst="round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1800" b="1">
                  <a:solidFill>
                    <a:schemeClr val="bg1"/>
                  </a:solidFill>
                  <a:latin typeface="+mj-lt"/>
                  <a:ea typeface="Segoe UI" pitchFamily="34" charset="0"/>
                  <a:cs typeface="Segoe UI" pitchFamily="34" charset="0"/>
                </a:rPr>
                <a:t>3</a:t>
              </a:r>
            </a:p>
          </p:txBody>
        </p:sp>
      </p:grpSp>
      <p:grpSp>
        <p:nvGrpSpPr>
          <p:cNvPr id="19" name="Group 18">
            <a:extLst>
              <a:ext uri="{FF2B5EF4-FFF2-40B4-BE49-F238E27FC236}">
                <a16:creationId xmlns:a16="http://schemas.microsoft.com/office/drawing/2014/main" id="{A3FEAF84-B2C0-44A7-9B5D-40B2F1F2FF40}"/>
              </a:ext>
            </a:extLst>
          </p:cNvPr>
          <p:cNvGrpSpPr/>
          <p:nvPr/>
        </p:nvGrpSpPr>
        <p:grpSpPr>
          <a:xfrm>
            <a:off x="333696" y="3142566"/>
            <a:ext cx="8475025" cy="632460"/>
            <a:chOff x="333695" y="822960"/>
            <a:chExt cx="8475025" cy="632460"/>
          </a:xfrm>
        </p:grpSpPr>
        <p:sp>
          <p:nvSpPr>
            <p:cNvPr id="20" name="Rectangle: Rounded Corners 19">
              <a:extLst>
                <a:ext uri="{FF2B5EF4-FFF2-40B4-BE49-F238E27FC236}">
                  <a16:creationId xmlns:a16="http://schemas.microsoft.com/office/drawing/2014/main" id="{81898798-A661-4199-9F6B-D0B1B9A1B32A}"/>
                </a:ext>
              </a:extLst>
            </p:cNvPr>
            <p:cNvSpPr/>
            <p:nvPr/>
          </p:nvSpPr>
          <p:spPr bwMode="auto">
            <a:xfrm>
              <a:off x="495300" y="822960"/>
              <a:ext cx="8313420" cy="632460"/>
            </a:xfrm>
            <a:prstGeom prst="round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182558"/>
              <a:r>
                <a:rPr lang="en-US" sz="1800">
                  <a:solidFill>
                    <a:schemeClr val="bg1"/>
                  </a:solidFill>
                  <a:latin typeface="+mj-lt"/>
                </a:rPr>
                <a:t>If you’re not talking to your customers about it, your competitors are</a:t>
              </a:r>
            </a:p>
          </p:txBody>
        </p:sp>
        <p:sp>
          <p:nvSpPr>
            <p:cNvPr id="21" name="Rectangle: Rounded Corners 20">
              <a:extLst>
                <a:ext uri="{FF2B5EF4-FFF2-40B4-BE49-F238E27FC236}">
                  <a16:creationId xmlns:a16="http://schemas.microsoft.com/office/drawing/2014/main" id="{3F8B15D9-EF5D-4E06-AA51-33D719A7BF91}"/>
                </a:ext>
              </a:extLst>
            </p:cNvPr>
            <p:cNvSpPr/>
            <p:nvPr/>
          </p:nvSpPr>
          <p:spPr bwMode="auto">
            <a:xfrm>
              <a:off x="333695" y="981075"/>
              <a:ext cx="316230" cy="316230"/>
            </a:xfrm>
            <a:prstGeom prst="round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1800" b="1">
                  <a:solidFill>
                    <a:schemeClr val="bg1"/>
                  </a:solidFill>
                  <a:latin typeface="+mj-lt"/>
                  <a:ea typeface="Segoe UI" pitchFamily="34" charset="0"/>
                  <a:cs typeface="Segoe UI" pitchFamily="34" charset="0"/>
                </a:rPr>
                <a:t>4</a:t>
              </a:r>
            </a:p>
          </p:txBody>
        </p:sp>
      </p:grpSp>
      <p:grpSp>
        <p:nvGrpSpPr>
          <p:cNvPr id="22" name="Group 21">
            <a:extLst>
              <a:ext uri="{FF2B5EF4-FFF2-40B4-BE49-F238E27FC236}">
                <a16:creationId xmlns:a16="http://schemas.microsoft.com/office/drawing/2014/main" id="{59A9A066-3593-4EAD-BFCC-4FAB60129D8E}"/>
              </a:ext>
            </a:extLst>
          </p:cNvPr>
          <p:cNvGrpSpPr/>
          <p:nvPr/>
        </p:nvGrpSpPr>
        <p:grpSpPr>
          <a:xfrm>
            <a:off x="333696" y="3915767"/>
            <a:ext cx="8475025" cy="632460"/>
            <a:chOff x="333695" y="822960"/>
            <a:chExt cx="8475025" cy="632460"/>
          </a:xfrm>
        </p:grpSpPr>
        <p:sp>
          <p:nvSpPr>
            <p:cNvPr id="23" name="Rectangle: Rounded Corners 22">
              <a:extLst>
                <a:ext uri="{FF2B5EF4-FFF2-40B4-BE49-F238E27FC236}">
                  <a16:creationId xmlns:a16="http://schemas.microsoft.com/office/drawing/2014/main" id="{3D11AA5D-0AA7-4B8A-B237-59F1BEFF7965}"/>
                </a:ext>
              </a:extLst>
            </p:cNvPr>
            <p:cNvSpPr/>
            <p:nvPr/>
          </p:nvSpPr>
          <p:spPr bwMode="auto">
            <a:xfrm>
              <a:off x="495300" y="822960"/>
              <a:ext cx="8313420" cy="632460"/>
            </a:xfrm>
            <a:prstGeom prst="roundRect">
              <a:avLst/>
            </a:pr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182558"/>
              <a:r>
                <a:rPr lang="en-US" sz="1800">
                  <a:solidFill>
                    <a:schemeClr val="bg1"/>
                  </a:solidFill>
                  <a:latin typeface="+mj-lt"/>
                </a:rPr>
                <a:t>Our joint solution is proven over the years and widely integrated</a:t>
              </a:r>
            </a:p>
          </p:txBody>
        </p:sp>
        <p:sp>
          <p:nvSpPr>
            <p:cNvPr id="24" name="Rectangle: Rounded Corners 23">
              <a:extLst>
                <a:ext uri="{FF2B5EF4-FFF2-40B4-BE49-F238E27FC236}">
                  <a16:creationId xmlns:a16="http://schemas.microsoft.com/office/drawing/2014/main" id="{5DD52EF8-C3FE-4927-9DC0-637DC095CE04}"/>
                </a:ext>
              </a:extLst>
            </p:cNvPr>
            <p:cNvSpPr/>
            <p:nvPr/>
          </p:nvSpPr>
          <p:spPr bwMode="auto">
            <a:xfrm>
              <a:off x="333695" y="981075"/>
              <a:ext cx="316230" cy="316230"/>
            </a:xfrm>
            <a:prstGeom prst="roundRect">
              <a:avLst/>
            </a:prstGeom>
            <a:solidFill>
              <a:srgbClr val="00B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1800" b="1">
                  <a:solidFill>
                    <a:schemeClr val="bg1"/>
                  </a:solidFill>
                  <a:latin typeface="+mj-lt"/>
                  <a:ea typeface="Segoe UI" pitchFamily="34" charset="0"/>
                  <a:cs typeface="Segoe UI" pitchFamily="34" charset="0"/>
                </a:rPr>
                <a:t>5</a:t>
              </a:r>
            </a:p>
          </p:txBody>
        </p:sp>
      </p:grpSp>
    </p:spTree>
    <p:extLst>
      <p:ext uri="{BB962C8B-B14F-4D97-AF65-F5344CB8AC3E}">
        <p14:creationId xmlns:p14="http://schemas.microsoft.com/office/powerpoint/2010/main" val="269692536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890A-129E-4B6C-A1BA-2EFFCAD0279E}"/>
              </a:ext>
            </a:extLst>
          </p:cNvPr>
          <p:cNvSpPr>
            <a:spLocks noGrp="1"/>
          </p:cNvSpPr>
          <p:nvPr>
            <p:ph type="title"/>
          </p:nvPr>
        </p:nvSpPr>
        <p:spPr>
          <a:xfrm>
            <a:off x="268559" y="1506475"/>
            <a:ext cx="8425225" cy="923330"/>
          </a:xfrm>
        </p:spPr>
        <p:txBody>
          <a:bodyPr/>
          <a:lstStyle/>
          <a:p>
            <a:r>
              <a:rPr lang="en-US" sz="6000" dirty="0"/>
              <a:t>V11 HPE Integrations</a:t>
            </a:r>
          </a:p>
        </p:txBody>
      </p:sp>
      <p:sp>
        <p:nvSpPr>
          <p:cNvPr id="3" name="Textplatzhalter 2">
            <a:extLst>
              <a:ext uri="{FF2B5EF4-FFF2-40B4-BE49-F238E27FC236}">
                <a16:creationId xmlns:a16="http://schemas.microsoft.com/office/drawing/2014/main" id="{6BA8D958-7833-4D59-9BB9-670B40812770}"/>
              </a:ext>
            </a:extLst>
          </p:cNvPr>
          <p:cNvSpPr txBox="1">
            <a:spLocks/>
          </p:cNvSpPr>
          <p:nvPr/>
        </p:nvSpPr>
        <p:spPr>
          <a:xfrm>
            <a:off x="268559" y="2429805"/>
            <a:ext cx="8425225" cy="569427"/>
          </a:xfrm>
          <a:prstGeom prst="rect">
            <a:avLst/>
          </a:prstGeom>
        </p:spPr>
        <p:txBody>
          <a:bodyPr/>
          <a:lstStyle>
            <a:lvl1pPr marL="0" indent="0" algn="l" defTabSz="686013" rtl="0" eaLnBrk="1" latinLnBrk="0" hangingPunct="1">
              <a:lnSpc>
                <a:spcPct val="100000"/>
              </a:lnSpc>
              <a:spcBef>
                <a:spcPts val="0"/>
              </a:spcBef>
              <a:buSzPct val="90000"/>
              <a:buFont typeface="Arial" pitchFamily="34" charset="0"/>
              <a:buNone/>
              <a:defRPr sz="24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de-DE" dirty="0"/>
              <a:t>This information is Veeam alliance/partner confidential</a:t>
            </a:r>
          </a:p>
          <a:p>
            <a:pPr marL="342900" indent="-342900">
              <a:buFont typeface="Wingdings" panose="05000000000000000000" pitchFamily="2" charset="2"/>
              <a:buChar char="§"/>
            </a:pPr>
            <a:endParaRPr lang="de-DE" dirty="0"/>
          </a:p>
        </p:txBody>
      </p:sp>
    </p:spTree>
    <p:extLst>
      <p:ext uri="{BB962C8B-B14F-4D97-AF65-F5344CB8AC3E}">
        <p14:creationId xmlns:p14="http://schemas.microsoft.com/office/powerpoint/2010/main" val="33757885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과거 백업 데이터는 언제 사용</a:t>
            </a:r>
            <a:r>
              <a:rPr lang="en-US" altLang="ko-KR" b="1" dirty="0"/>
              <a:t>???</a:t>
            </a:r>
            <a:endParaRPr lang="en-US" altLang="ko-KR" dirty="0"/>
          </a:p>
        </p:txBody>
      </p:sp>
      <p:pic>
        <p:nvPicPr>
          <p:cNvPr id="10" name="Picture 2" descr="Image result for backup accidents insurance">
            <a:extLst>
              <a:ext uri="{FF2B5EF4-FFF2-40B4-BE49-F238E27FC236}">
                <a16:creationId xmlns:a16="http://schemas.microsoft.com/office/drawing/2014/main" id="{1F029E6B-B8CF-43AF-B787-C2C7DC0822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624" y="1479175"/>
            <a:ext cx="6920752" cy="31053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49306BD-948E-4199-838C-FBA679D1A61E}"/>
              </a:ext>
            </a:extLst>
          </p:cNvPr>
          <p:cNvSpPr txBox="1"/>
          <p:nvPr/>
        </p:nvSpPr>
        <p:spPr>
          <a:xfrm>
            <a:off x="1111624" y="852488"/>
            <a:ext cx="6920752" cy="458787"/>
          </a:xfrm>
          <a:prstGeom prst="rect">
            <a:avLst/>
          </a:prstGeom>
          <a:noFill/>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ko-KR" sz="2000" b="1" kern="0" dirty="0">
                <a:solidFill>
                  <a:srgbClr val="9D9D9C"/>
                </a:solidFill>
                <a:latin typeface="맑은 고딕" panose="020B0503020000020004" pitchFamily="50" charset="-127"/>
              </a:rPr>
              <a:t>Insurance</a:t>
            </a:r>
            <a:endParaRPr kumimoji="0" lang="ko-KR" altLang="en-US" sz="2000" b="1" i="0" u="none" strike="noStrike" kern="0" cap="none" spc="0" normalizeH="0" noProof="0" dirty="0">
              <a:ln>
                <a:noFill/>
              </a:ln>
              <a:solidFill>
                <a:srgbClr val="9D9D9C"/>
              </a:solidFill>
              <a:effectLst/>
              <a:uLnTx/>
              <a:uFillTx/>
              <a:latin typeface="맑은 고딕" panose="020B0503020000020004" pitchFamily="50" charset="-127"/>
            </a:endParaRPr>
          </a:p>
        </p:txBody>
      </p:sp>
    </p:spTree>
    <p:extLst>
      <p:ext uri="{BB962C8B-B14F-4D97-AF65-F5344CB8AC3E}">
        <p14:creationId xmlns:p14="http://schemas.microsoft.com/office/powerpoint/2010/main" val="28845847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2C2D5B-D762-40D2-A8EA-A69253A5EEA6}"/>
              </a:ext>
            </a:extLst>
          </p:cNvPr>
          <p:cNvSpPr>
            <a:spLocks noGrp="1"/>
          </p:cNvSpPr>
          <p:nvPr>
            <p:ph type="title"/>
          </p:nvPr>
        </p:nvSpPr>
        <p:spPr/>
        <p:txBody>
          <a:bodyPr/>
          <a:lstStyle/>
          <a:p>
            <a:r>
              <a:rPr lang="de-DE" dirty="0"/>
              <a:t>V11 StoreOnce</a:t>
            </a:r>
          </a:p>
        </p:txBody>
      </p:sp>
      <p:sp>
        <p:nvSpPr>
          <p:cNvPr id="3" name="Textplatzhalter 2">
            <a:extLst>
              <a:ext uri="{FF2B5EF4-FFF2-40B4-BE49-F238E27FC236}">
                <a16:creationId xmlns:a16="http://schemas.microsoft.com/office/drawing/2014/main" id="{C636F2FA-E47A-4CA7-8A2D-F7D05A2BFFD9}"/>
              </a:ext>
            </a:extLst>
          </p:cNvPr>
          <p:cNvSpPr>
            <a:spLocks noGrp="1"/>
          </p:cNvSpPr>
          <p:nvPr>
            <p:ph type="body" sz="quarter" idx="10"/>
          </p:nvPr>
        </p:nvSpPr>
        <p:spPr>
          <a:xfrm>
            <a:off x="360000" y="1023939"/>
            <a:ext cx="8425225" cy="1231106"/>
          </a:xfrm>
        </p:spPr>
        <p:txBody>
          <a:bodyPr/>
          <a:lstStyle/>
          <a:p>
            <a:pPr marL="342892" indent="-342892">
              <a:buFont typeface="Wingdings" panose="05000000000000000000" pitchFamily="2" charset="2"/>
              <a:buChar char="§"/>
            </a:pPr>
            <a:r>
              <a:rPr lang="en-US" b="1" dirty="0"/>
              <a:t>NAS Backup: Catalyst </a:t>
            </a:r>
            <a:r>
              <a:rPr lang="en-US" dirty="0"/>
              <a:t>- 1GB BLOB usage for Dedupe Storage to reduce file count by 16x. This will allow StoreOnce to operate without limitations.</a:t>
            </a:r>
          </a:p>
          <a:p>
            <a:endParaRPr lang="en-US" dirty="0"/>
          </a:p>
        </p:txBody>
      </p:sp>
      <p:sp>
        <p:nvSpPr>
          <p:cNvPr id="4" name="Textplatzhalter 2">
            <a:extLst>
              <a:ext uri="{FF2B5EF4-FFF2-40B4-BE49-F238E27FC236}">
                <a16:creationId xmlns:a16="http://schemas.microsoft.com/office/drawing/2014/main" id="{8406B98E-6FC4-498A-9894-3415E0399A25}"/>
              </a:ext>
            </a:extLst>
          </p:cNvPr>
          <p:cNvSpPr txBox="1">
            <a:spLocks/>
          </p:cNvSpPr>
          <p:nvPr/>
        </p:nvSpPr>
        <p:spPr>
          <a:xfrm>
            <a:off x="359388" y="4432544"/>
            <a:ext cx="8425225" cy="569427"/>
          </a:xfrm>
          <a:prstGeom prst="rect">
            <a:avLst/>
          </a:prstGeom>
        </p:spPr>
        <p:txBody>
          <a:bodyPr/>
          <a:lstStyle>
            <a:lvl1pPr marL="0" indent="0" algn="l" defTabSz="686013" rtl="0" eaLnBrk="1" latinLnBrk="0" hangingPunct="1">
              <a:lnSpc>
                <a:spcPct val="100000"/>
              </a:lnSpc>
              <a:spcBef>
                <a:spcPts val="0"/>
              </a:spcBef>
              <a:buSzPct val="90000"/>
              <a:buFont typeface="Arial" pitchFamily="34" charset="0"/>
              <a:buNone/>
              <a:defRPr sz="24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defTabSz="685996"/>
            <a:r>
              <a:rPr lang="de-DE" dirty="0">
                <a:solidFill>
                  <a:srgbClr val="FFC000"/>
                </a:solidFill>
                <a:latin typeface="Tahoma"/>
              </a:rPr>
              <a:t>This information is Veeam </a:t>
            </a:r>
            <a:r>
              <a:rPr lang="de-DE" dirty="0">
                <a:solidFill>
                  <a:srgbClr val="FFC000"/>
                </a:solidFill>
              </a:rPr>
              <a:t>alliance/partner confidential</a:t>
            </a:r>
            <a:endParaRPr lang="de-DE" dirty="0">
              <a:solidFill>
                <a:srgbClr val="FFC000"/>
              </a:solidFill>
              <a:latin typeface="Tahoma"/>
            </a:endParaRPr>
          </a:p>
          <a:p>
            <a:pPr marL="342892" indent="-342892" defTabSz="685996">
              <a:buFont typeface="Wingdings" panose="05000000000000000000" pitchFamily="2" charset="2"/>
              <a:buChar char="§"/>
            </a:pPr>
            <a:endParaRPr lang="de-DE" dirty="0">
              <a:solidFill>
                <a:srgbClr val="FFFFFF"/>
              </a:solidFill>
              <a:latin typeface="Tahoma"/>
            </a:endParaRPr>
          </a:p>
        </p:txBody>
      </p:sp>
      <p:sp>
        <p:nvSpPr>
          <p:cNvPr id="5" name="Textplatzhalter 2">
            <a:extLst>
              <a:ext uri="{FF2B5EF4-FFF2-40B4-BE49-F238E27FC236}">
                <a16:creationId xmlns:a16="http://schemas.microsoft.com/office/drawing/2014/main" id="{6919DD6C-D6A4-4D47-A78A-4B504E869948}"/>
              </a:ext>
            </a:extLst>
          </p:cNvPr>
          <p:cNvSpPr txBox="1">
            <a:spLocks/>
          </p:cNvSpPr>
          <p:nvPr/>
        </p:nvSpPr>
        <p:spPr>
          <a:xfrm>
            <a:off x="359387" y="1963444"/>
            <a:ext cx="8425225" cy="923330"/>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892" indent="-342892">
              <a:buFont typeface="Wingdings" panose="05000000000000000000" pitchFamily="2" charset="2"/>
              <a:buChar char="§"/>
            </a:pPr>
            <a:r>
              <a:rPr lang="en-US" b="1" dirty="0"/>
              <a:t>Backup Copy - Catalyst Copy</a:t>
            </a:r>
            <a:r>
              <a:rPr lang="en-US" dirty="0"/>
              <a:t>: Backup Copy Job targets can now be used as source for Catalyst Copy to be inline with Veeam Best Practices around 3-2-1 rule.</a:t>
            </a:r>
          </a:p>
        </p:txBody>
      </p:sp>
      <p:sp>
        <p:nvSpPr>
          <p:cNvPr id="6" name="Textplatzhalter 2">
            <a:extLst>
              <a:ext uri="{FF2B5EF4-FFF2-40B4-BE49-F238E27FC236}">
                <a16:creationId xmlns:a16="http://schemas.microsoft.com/office/drawing/2014/main" id="{53A690C4-0570-4246-A899-18CACE2153C9}"/>
              </a:ext>
            </a:extLst>
          </p:cNvPr>
          <p:cNvSpPr txBox="1">
            <a:spLocks/>
          </p:cNvSpPr>
          <p:nvPr/>
        </p:nvSpPr>
        <p:spPr>
          <a:xfrm>
            <a:off x="359386" y="2882129"/>
            <a:ext cx="8425225" cy="615553"/>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892" indent="-342892">
              <a:buFont typeface="Wingdings" panose="05000000000000000000" pitchFamily="2" charset="2"/>
              <a:buChar char="§"/>
            </a:pPr>
            <a:r>
              <a:rPr lang="en-US" dirty="0"/>
              <a:t>Backup Copy - Catalyst Copy: </a:t>
            </a:r>
            <a:r>
              <a:rPr lang="en-US" b="1" dirty="0"/>
              <a:t>Backup to Tape </a:t>
            </a:r>
            <a:r>
              <a:rPr lang="en-US" dirty="0"/>
              <a:t>from Catalyst Copy as source</a:t>
            </a:r>
          </a:p>
        </p:txBody>
      </p:sp>
      <p:sp>
        <p:nvSpPr>
          <p:cNvPr id="7" name="Textplatzhalter 2">
            <a:extLst>
              <a:ext uri="{FF2B5EF4-FFF2-40B4-BE49-F238E27FC236}">
                <a16:creationId xmlns:a16="http://schemas.microsoft.com/office/drawing/2014/main" id="{D6DDBBF6-4972-4638-A63B-62E4D27FDD5A}"/>
              </a:ext>
            </a:extLst>
          </p:cNvPr>
          <p:cNvSpPr txBox="1">
            <a:spLocks/>
          </p:cNvSpPr>
          <p:nvPr/>
        </p:nvSpPr>
        <p:spPr>
          <a:xfrm>
            <a:off x="359386" y="3513859"/>
            <a:ext cx="8425225" cy="923330"/>
          </a:xfrm>
          <a:prstGeom prst="rect">
            <a:avLst/>
          </a:prstGeom>
        </p:spPr>
        <p:txBody>
          <a:bodyPr vert="horz" wrap="square" lIns="0" tIns="0" rIns="0" bIns="0" rtlCol="0">
            <a:spAutoFit/>
          </a:bodyPr>
          <a:lstStyle>
            <a:lvl1pPr marL="0" indent="0" algn="l" defTabSz="686013"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40" indent="-213197" algn="l" defTabSz="686013"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solidFill>
                  <a:schemeClr val="bg1"/>
                </a:soli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892" indent="-342892">
              <a:buFont typeface="Wingdings" panose="05000000000000000000" pitchFamily="2" charset="2"/>
              <a:buChar char="§"/>
            </a:pPr>
            <a:r>
              <a:rPr lang="en-US" b="1" dirty="0"/>
              <a:t>Asymmetric retention </a:t>
            </a:r>
            <a:r>
              <a:rPr lang="en-US" dirty="0"/>
              <a:t>support with Catalyst Copy (e.g. 4 weeks on primary StoreOnce, 3 months on remote StoreOnce/Cloud Volumes Backup)</a:t>
            </a:r>
          </a:p>
        </p:txBody>
      </p:sp>
    </p:spTree>
    <p:extLst>
      <p:ext uri="{BB962C8B-B14F-4D97-AF65-F5344CB8AC3E}">
        <p14:creationId xmlns:p14="http://schemas.microsoft.com/office/powerpoint/2010/main" val="2112570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A5AD84-8D7A-417A-BEF5-67E7CC8A4175}"/>
              </a:ext>
            </a:extLst>
          </p:cNvPr>
          <p:cNvSpPr>
            <a:spLocks noGrp="1"/>
          </p:cNvSpPr>
          <p:nvPr>
            <p:ph type="title"/>
          </p:nvPr>
        </p:nvSpPr>
        <p:spPr/>
        <p:txBody>
          <a:bodyPr/>
          <a:lstStyle/>
          <a:p>
            <a:r>
              <a:rPr lang="de-DE" dirty="0" err="1"/>
              <a:t>Nimble</a:t>
            </a:r>
            <a:endParaRPr lang="de-DE" dirty="0"/>
          </a:p>
        </p:txBody>
      </p:sp>
      <p:sp>
        <p:nvSpPr>
          <p:cNvPr id="3" name="Textplatzhalter 2">
            <a:extLst>
              <a:ext uri="{FF2B5EF4-FFF2-40B4-BE49-F238E27FC236}">
                <a16:creationId xmlns:a16="http://schemas.microsoft.com/office/drawing/2014/main" id="{E53DD4B6-AFD2-4D33-B3AF-467563077AED}"/>
              </a:ext>
            </a:extLst>
          </p:cNvPr>
          <p:cNvSpPr>
            <a:spLocks noGrp="1"/>
          </p:cNvSpPr>
          <p:nvPr>
            <p:ph type="body" sz="quarter" idx="10"/>
          </p:nvPr>
        </p:nvSpPr>
        <p:spPr>
          <a:xfrm>
            <a:off x="359999" y="1023938"/>
            <a:ext cx="8425225" cy="923330"/>
          </a:xfrm>
        </p:spPr>
        <p:txBody>
          <a:bodyPr/>
          <a:lstStyle/>
          <a:p>
            <a:pPr marL="342900" indent="-342900">
              <a:buFont typeface="Wingdings" panose="05000000000000000000" pitchFamily="2" charset="2"/>
              <a:buChar char="§"/>
            </a:pPr>
            <a:r>
              <a:rPr lang="de-DE" dirty="0"/>
              <a:t>Primary Storage: </a:t>
            </a:r>
            <a:r>
              <a:rPr lang="de-DE" b="1" dirty="0"/>
              <a:t>Instant Disk Restore </a:t>
            </a:r>
            <a:r>
              <a:rPr lang="de-DE" dirty="0"/>
              <a:t>(</a:t>
            </a:r>
            <a:r>
              <a:rPr lang="de-DE" dirty="0" err="1"/>
              <a:t>similar</a:t>
            </a:r>
            <a:r>
              <a:rPr lang="de-DE" dirty="0"/>
              <a:t> </a:t>
            </a:r>
            <a:r>
              <a:rPr lang="de-DE" dirty="0" err="1"/>
              <a:t>to</a:t>
            </a:r>
            <a:r>
              <a:rPr lang="de-DE" dirty="0"/>
              <a:t> Instant Disk Restore out </a:t>
            </a:r>
            <a:r>
              <a:rPr lang="de-DE" dirty="0" err="1"/>
              <a:t>of</a:t>
            </a:r>
            <a:r>
              <a:rPr lang="de-DE" dirty="0"/>
              <a:t> Backup). Big feature for Database Admins to update their test/dev environments.</a:t>
            </a:r>
          </a:p>
        </p:txBody>
      </p:sp>
      <p:sp>
        <p:nvSpPr>
          <p:cNvPr id="4" name="Textplatzhalter 2">
            <a:extLst>
              <a:ext uri="{FF2B5EF4-FFF2-40B4-BE49-F238E27FC236}">
                <a16:creationId xmlns:a16="http://schemas.microsoft.com/office/drawing/2014/main" id="{37111EC8-01C3-4ED7-B5CC-504C80087F85}"/>
              </a:ext>
            </a:extLst>
          </p:cNvPr>
          <p:cNvSpPr txBox="1">
            <a:spLocks/>
          </p:cNvSpPr>
          <p:nvPr/>
        </p:nvSpPr>
        <p:spPr>
          <a:xfrm>
            <a:off x="359387" y="4432543"/>
            <a:ext cx="8425225" cy="569427"/>
          </a:xfrm>
          <a:prstGeom prst="rect">
            <a:avLst/>
          </a:prstGeom>
        </p:spPr>
        <p:txBody>
          <a:bodyPr/>
          <a:lstStyle>
            <a:lvl1pPr marL="0" indent="0" algn="l" defTabSz="686013" rtl="0" eaLnBrk="1" latinLnBrk="0" hangingPunct="1">
              <a:lnSpc>
                <a:spcPct val="100000"/>
              </a:lnSpc>
              <a:spcBef>
                <a:spcPts val="0"/>
              </a:spcBef>
              <a:buSzPct val="90000"/>
              <a:buFont typeface="Arial" pitchFamily="34" charset="0"/>
              <a:buNone/>
              <a:defRPr sz="24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de-DE" dirty="0">
                <a:solidFill>
                  <a:srgbClr val="FFC000"/>
                </a:solidFill>
              </a:rPr>
              <a:t>This information is Veeam alliance/partner confidential</a:t>
            </a:r>
          </a:p>
          <a:p>
            <a:pPr marL="342900" indent="-342900">
              <a:buFont typeface="Wingdings" panose="05000000000000000000" pitchFamily="2" charset="2"/>
              <a:buChar char="§"/>
            </a:pPr>
            <a:endParaRPr lang="de-DE" dirty="0"/>
          </a:p>
        </p:txBody>
      </p:sp>
      <p:sp>
        <p:nvSpPr>
          <p:cNvPr id="5" name="Textplatzhalter 2">
            <a:extLst>
              <a:ext uri="{FF2B5EF4-FFF2-40B4-BE49-F238E27FC236}">
                <a16:creationId xmlns:a16="http://schemas.microsoft.com/office/drawing/2014/main" id="{AE674747-E52A-434B-B87F-1631AC71AD37}"/>
              </a:ext>
            </a:extLst>
          </p:cNvPr>
          <p:cNvSpPr txBox="1">
            <a:spLocks/>
          </p:cNvSpPr>
          <p:nvPr/>
        </p:nvSpPr>
        <p:spPr>
          <a:xfrm>
            <a:off x="359386" y="2029778"/>
            <a:ext cx="8425225" cy="615553"/>
          </a:xfrm>
          <a:prstGeom prst="rect">
            <a:avLst/>
          </a:prstGeom>
        </p:spPr>
        <p:txBody>
          <a:bodyPr vert="horz" wrap="square" lIns="0" tIns="0" rIns="0" bIns="0" rtlCol="0">
            <a:sp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57" indent="-213202" algn="l" defTabSz="686030"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Wingdings" panose="05000000000000000000" pitchFamily="2" charset="2"/>
              <a:buChar char="§"/>
            </a:pPr>
            <a:r>
              <a:rPr lang="de-DE" dirty="0"/>
              <a:t>Veeam Agent for Windows: </a:t>
            </a:r>
            <a:r>
              <a:rPr lang="de-DE" b="1" dirty="0"/>
              <a:t>Backup from Storage Snapshot </a:t>
            </a:r>
            <a:r>
              <a:rPr lang="de-DE" dirty="0"/>
              <a:t>processing</a:t>
            </a:r>
          </a:p>
        </p:txBody>
      </p:sp>
    </p:spTree>
    <p:extLst>
      <p:ext uri="{BB962C8B-B14F-4D97-AF65-F5344CB8AC3E}">
        <p14:creationId xmlns:p14="http://schemas.microsoft.com/office/powerpoint/2010/main" val="2485801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8D8BC8-872E-48EE-8D62-885D3EFD51BE}"/>
              </a:ext>
            </a:extLst>
          </p:cNvPr>
          <p:cNvSpPr>
            <a:spLocks noGrp="1"/>
          </p:cNvSpPr>
          <p:nvPr>
            <p:ph type="title"/>
          </p:nvPr>
        </p:nvSpPr>
        <p:spPr/>
        <p:txBody>
          <a:bodyPr/>
          <a:lstStyle/>
          <a:p>
            <a:r>
              <a:rPr lang="de-DE" dirty="0"/>
              <a:t>Primera/3PAR</a:t>
            </a:r>
          </a:p>
        </p:txBody>
      </p:sp>
      <p:sp>
        <p:nvSpPr>
          <p:cNvPr id="3" name="Textplatzhalter 2">
            <a:extLst>
              <a:ext uri="{FF2B5EF4-FFF2-40B4-BE49-F238E27FC236}">
                <a16:creationId xmlns:a16="http://schemas.microsoft.com/office/drawing/2014/main" id="{6BF6D087-03CA-4BF2-9807-ADC092B615CC}"/>
              </a:ext>
            </a:extLst>
          </p:cNvPr>
          <p:cNvSpPr>
            <a:spLocks noGrp="1"/>
          </p:cNvSpPr>
          <p:nvPr>
            <p:ph type="body" sz="quarter" idx="10"/>
          </p:nvPr>
        </p:nvSpPr>
        <p:spPr>
          <a:xfrm>
            <a:off x="359999" y="1023938"/>
            <a:ext cx="8425225" cy="615553"/>
          </a:xfrm>
        </p:spPr>
        <p:txBody>
          <a:bodyPr/>
          <a:lstStyle/>
          <a:p>
            <a:pPr marL="342900" indent="-342900">
              <a:buFont typeface="Wingdings" panose="05000000000000000000" pitchFamily="2" charset="2"/>
              <a:buChar char="§"/>
            </a:pPr>
            <a:r>
              <a:rPr lang="de-DE" dirty="0"/>
              <a:t>Primary Storage: HPE Primera/3PAR - Adding Support for Periodic (Async) </a:t>
            </a:r>
            <a:r>
              <a:rPr lang="de-DE" b="1" dirty="0"/>
              <a:t>Snapshot Replication </a:t>
            </a:r>
            <a:r>
              <a:rPr lang="de-DE" dirty="0"/>
              <a:t>(similar to Nimble)</a:t>
            </a:r>
          </a:p>
        </p:txBody>
      </p:sp>
      <p:sp>
        <p:nvSpPr>
          <p:cNvPr id="5" name="Textplatzhalter 2">
            <a:extLst>
              <a:ext uri="{FF2B5EF4-FFF2-40B4-BE49-F238E27FC236}">
                <a16:creationId xmlns:a16="http://schemas.microsoft.com/office/drawing/2014/main" id="{BAEBEB7D-8AB4-4E8F-8EC8-2B760048F871}"/>
              </a:ext>
            </a:extLst>
          </p:cNvPr>
          <p:cNvSpPr txBox="1">
            <a:spLocks/>
          </p:cNvSpPr>
          <p:nvPr/>
        </p:nvSpPr>
        <p:spPr>
          <a:xfrm>
            <a:off x="359387" y="4432543"/>
            <a:ext cx="8425225" cy="569427"/>
          </a:xfrm>
          <a:prstGeom prst="rect">
            <a:avLst/>
          </a:prstGeom>
        </p:spPr>
        <p:txBody>
          <a:bodyPr/>
          <a:lstStyle>
            <a:lvl1pPr marL="0" indent="0" algn="l" defTabSz="686013" rtl="0" eaLnBrk="1" latinLnBrk="0" hangingPunct="1">
              <a:lnSpc>
                <a:spcPct val="100000"/>
              </a:lnSpc>
              <a:spcBef>
                <a:spcPts val="0"/>
              </a:spcBef>
              <a:buSzPct val="90000"/>
              <a:buFont typeface="Arial" pitchFamily="34" charset="0"/>
              <a:buNone/>
              <a:defRPr sz="24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de-DE" dirty="0">
                <a:solidFill>
                  <a:srgbClr val="FFC000"/>
                </a:solidFill>
              </a:rPr>
              <a:t>This information is Veeam alliance/partner confidential</a:t>
            </a:r>
          </a:p>
          <a:p>
            <a:pPr marL="342900" indent="-342900">
              <a:buFont typeface="Wingdings" panose="05000000000000000000" pitchFamily="2" charset="2"/>
              <a:buChar char="§"/>
            </a:pPr>
            <a:endParaRPr lang="de-DE" dirty="0"/>
          </a:p>
        </p:txBody>
      </p:sp>
      <p:sp>
        <p:nvSpPr>
          <p:cNvPr id="6" name="Textplatzhalter 2">
            <a:extLst>
              <a:ext uri="{FF2B5EF4-FFF2-40B4-BE49-F238E27FC236}">
                <a16:creationId xmlns:a16="http://schemas.microsoft.com/office/drawing/2014/main" id="{DE5581FB-6ECB-4220-A340-7EAC6E2CBAD8}"/>
              </a:ext>
            </a:extLst>
          </p:cNvPr>
          <p:cNvSpPr txBox="1">
            <a:spLocks/>
          </p:cNvSpPr>
          <p:nvPr/>
        </p:nvSpPr>
        <p:spPr>
          <a:xfrm>
            <a:off x="359386" y="1814198"/>
            <a:ext cx="8425225" cy="923330"/>
          </a:xfrm>
          <a:prstGeom prst="rect">
            <a:avLst/>
          </a:prstGeom>
        </p:spPr>
        <p:txBody>
          <a:bodyPr vert="horz" wrap="square" lIns="0" tIns="0" rIns="0" bIns="0" rtlCol="0">
            <a:sp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57" indent="-213202" algn="l" defTabSz="686030"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Wingdings" panose="05000000000000000000" pitchFamily="2" charset="2"/>
              <a:buChar char="§"/>
            </a:pPr>
            <a:r>
              <a:rPr lang="de-DE" dirty="0"/>
              <a:t>Primary Storage: </a:t>
            </a:r>
            <a:r>
              <a:rPr lang="de-DE" b="1" dirty="0"/>
              <a:t>Instant Disk Restore </a:t>
            </a:r>
            <a:r>
              <a:rPr lang="de-DE" dirty="0"/>
              <a:t>(similar to Instant Disk Restore out of Backup). Big feature for Database Admins to update their test/dev environments.</a:t>
            </a:r>
          </a:p>
        </p:txBody>
      </p:sp>
      <p:sp>
        <p:nvSpPr>
          <p:cNvPr id="7" name="Textplatzhalter 2">
            <a:extLst>
              <a:ext uri="{FF2B5EF4-FFF2-40B4-BE49-F238E27FC236}">
                <a16:creationId xmlns:a16="http://schemas.microsoft.com/office/drawing/2014/main" id="{E19FB5BD-1D85-42C5-A59D-2818EAE755D0}"/>
              </a:ext>
            </a:extLst>
          </p:cNvPr>
          <p:cNvSpPr txBox="1">
            <a:spLocks/>
          </p:cNvSpPr>
          <p:nvPr/>
        </p:nvSpPr>
        <p:spPr>
          <a:xfrm>
            <a:off x="359386" y="2872841"/>
            <a:ext cx="8425225" cy="615553"/>
          </a:xfrm>
          <a:prstGeom prst="rect">
            <a:avLst/>
          </a:prstGeom>
        </p:spPr>
        <p:txBody>
          <a:bodyPr vert="horz" wrap="square" lIns="0" tIns="0" rIns="0" bIns="0" rtlCol="0">
            <a:sp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bg1"/>
              </a:buClr>
              <a:buSzPct val="90000"/>
              <a:buFont typeface="Arial" pitchFamily="34" charset="0"/>
              <a:buChar char="•"/>
              <a:tabLst/>
              <a:defRPr sz="2000" kern="1200" spc="0" baseline="0">
                <a:solidFill>
                  <a:schemeClr val="bg1"/>
                </a:solidFill>
                <a:latin typeface="+mn-lt"/>
                <a:ea typeface="+mn-ea"/>
                <a:cs typeface="+mn-cs"/>
              </a:defRPr>
            </a:lvl2pPr>
            <a:lvl3pPr marL="686057" indent="-213202" algn="l" defTabSz="686030" rtl="0" eaLnBrk="1" latinLnBrk="0" hangingPunct="1">
              <a:lnSpc>
                <a:spcPct val="90000"/>
              </a:lnSpc>
              <a:spcBef>
                <a:spcPct val="20000"/>
              </a:spcBef>
              <a:buClr>
                <a:schemeClr val="bg1"/>
              </a:buClr>
              <a:buSzPct val="90000"/>
              <a:buFont typeface="Arial" pitchFamily="34" charset="0"/>
              <a:buChar char="•"/>
              <a:defRPr sz="1800" kern="1200" spc="0" baseline="0">
                <a:solidFill>
                  <a:schemeClr val="bg1"/>
                </a:soli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solidFill>
                  <a:schemeClr val="bg1"/>
                </a:soli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solidFill>
                  <a:schemeClr val="bg1"/>
                </a:soli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Wingdings" panose="05000000000000000000" pitchFamily="2" charset="2"/>
              <a:buChar char="§"/>
            </a:pPr>
            <a:r>
              <a:rPr lang="de-DE" dirty="0"/>
              <a:t>Veeam Agent for Windows: </a:t>
            </a:r>
            <a:r>
              <a:rPr lang="de-DE" b="1" dirty="0"/>
              <a:t>Backup from Storage Snapshot </a:t>
            </a:r>
            <a:r>
              <a:rPr lang="de-DE" dirty="0"/>
              <a:t>processing</a:t>
            </a:r>
          </a:p>
        </p:txBody>
      </p:sp>
    </p:spTree>
    <p:extLst>
      <p:ext uri="{BB962C8B-B14F-4D97-AF65-F5344CB8AC3E}">
        <p14:creationId xmlns:p14="http://schemas.microsoft.com/office/powerpoint/2010/main" val="714939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C890A-129E-4B6C-A1BA-2EFFCAD0279E}"/>
              </a:ext>
            </a:extLst>
          </p:cNvPr>
          <p:cNvSpPr>
            <a:spLocks noGrp="1"/>
          </p:cNvSpPr>
          <p:nvPr>
            <p:ph type="title"/>
          </p:nvPr>
        </p:nvSpPr>
        <p:spPr>
          <a:xfrm>
            <a:off x="268559" y="1506475"/>
            <a:ext cx="8425225" cy="923330"/>
          </a:xfrm>
        </p:spPr>
        <p:txBody>
          <a:bodyPr/>
          <a:lstStyle/>
          <a:p>
            <a:r>
              <a:rPr lang="en-US" sz="6000" dirty="0"/>
              <a:t>V11 Headlines</a:t>
            </a:r>
          </a:p>
        </p:txBody>
      </p:sp>
      <p:sp>
        <p:nvSpPr>
          <p:cNvPr id="3" name="Textplatzhalter 2">
            <a:extLst>
              <a:ext uri="{FF2B5EF4-FFF2-40B4-BE49-F238E27FC236}">
                <a16:creationId xmlns:a16="http://schemas.microsoft.com/office/drawing/2014/main" id="{6BA8D958-7833-4D59-9BB9-670B40812770}"/>
              </a:ext>
            </a:extLst>
          </p:cNvPr>
          <p:cNvSpPr txBox="1">
            <a:spLocks/>
          </p:cNvSpPr>
          <p:nvPr/>
        </p:nvSpPr>
        <p:spPr>
          <a:xfrm>
            <a:off x="268559" y="2429805"/>
            <a:ext cx="8425225" cy="569427"/>
          </a:xfrm>
          <a:prstGeom prst="rect">
            <a:avLst/>
          </a:prstGeom>
        </p:spPr>
        <p:txBody>
          <a:bodyPr/>
          <a:lstStyle>
            <a:lvl1pPr marL="0" indent="0" algn="l" defTabSz="686013" rtl="0" eaLnBrk="1" latinLnBrk="0" hangingPunct="1">
              <a:lnSpc>
                <a:spcPct val="100000"/>
              </a:lnSpc>
              <a:spcBef>
                <a:spcPts val="0"/>
              </a:spcBef>
              <a:buSzPct val="90000"/>
              <a:buFont typeface="Arial" pitchFamily="34" charset="0"/>
              <a:buNone/>
              <a:defRPr sz="2400" kern="1200" spc="0" baseline="0">
                <a:solidFill>
                  <a:schemeClr val="bg1"/>
                </a:solidFill>
                <a:latin typeface="+mn-lt"/>
                <a:ea typeface="+mn-ea"/>
                <a:cs typeface="+mn-cs"/>
              </a:defRPr>
            </a:lvl1pPr>
            <a:lvl2pPr marL="266687" indent="-266687" algn="l" defTabSz="686013"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40" indent="-213197" algn="l" defTabSz="686013"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35" indent="-167938" algn="l" defTabSz="686013" rtl="0" eaLnBrk="1" latinLnBrk="0" hangingPunct="1">
              <a:lnSpc>
                <a:spcPct val="90000"/>
              </a:lnSpc>
              <a:spcBef>
                <a:spcPct val="20000"/>
              </a:spcBef>
              <a:buSzPct val="90000"/>
              <a:buFont typeface="Arial" pitchFamily="34" charset="0"/>
              <a:buChar char="•"/>
              <a:tabLst>
                <a:tab pos="686040"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35" indent="-172702" algn="l" defTabSz="686013"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35"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40"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548"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554" indent="-171504" algn="l" defTabSz="68601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de-DE" dirty="0"/>
              <a:t>This information is Veeam partner/alliance confidential</a:t>
            </a:r>
          </a:p>
          <a:p>
            <a:pPr marL="342900" indent="-342900">
              <a:buFont typeface="Wingdings" panose="05000000000000000000" pitchFamily="2" charset="2"/>
              <a:buChar char="§"/>
            </a:pPr>
            <a:endParaRPr lang="de-DE" dirty="0"/>
          </a:p>
        </p:txBody>
      </p:sp>
    </p:spTree>
    <p:extLst>
      <p:ext uri="{BB962C8B-B14F-4D97-AF65-F5344CB8AC3E}">
        <p14:creationId xmlns:p14="http://schemas.microsoft.com/office/powerpoint/2010/main" val="82314682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4784D9-9E09-40FE-8A1D-160FEF5C3DA5}"/>
              </a:ext>
            </a:extLst>
          </p:cNvPr>
          <p:cNvSpPr>
            <a:spLocks noGrp="1"/>
          </p:cNvSpPr>
          <p:nvPr>
            <p:ph type="body" sz="quarter" idx="10"/>
          </p:nvPr>
        </p:nvSpPr>
        <p:spPr>
          <a:xfrm>
            <a:off x="358776" y="1349830"/>
            <a:ext cx="8426450" cy="2663371"/>
          </a:xfrm>
        </p:spPr>
        <p:txBody>
          <a:bodyPr/>
          <a:lstStyle/>
          <a:p>
            <a:r>
              <a:rPr lang="en-US" noProof="0"/>
              <a:t>Continuous Data Protection </a:t>
            </a:r>
          </a:p>
          <a:p>
            <a:r>
              <a:rPr lang="en-US" noProof="0"/>
              <a:t>(CDP)</a:t>
            </a:r>
          </a:p>
        </p:txBody>
      </p:sp>
    </p:spTree>
    <p:extLst>
      <p:ext uri="{BB962C8B-B14F-4D97-AF65-F5344CB8AC3E}">
        <p14:creationId xmlns:p14="http://schemas.microsoft.com/office/powerpoint/2010/main" val="8851932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FB7A6-CB70-4413-B1FA-C08928A33ECF}"/>
              </a:ext>
            </a:extLst>
          </p:cNvPr>
          <p:cNvSpPr>
            <a:spLocks noGrp="1"/>
          </p:cNvSpPr>
          <p:nvPr>
            <p:ph type="title"/>
          </p:nvPr>
        </p:nvSpPr>
        <p:spPr/>
        <p:txBody>
          <a:bodyPr/>
          <a:lstStyle/>
          <a:p>
            <a:r>
              <a:rPr lang="en-US" noProof="0"/>
              <a:t>Why?</a:t>
            </a:r>
          </a:p>
        </p:txBody>
      </p:sp>
      <p:sp>
        <p:nvSpPr>
          <p:cNvPr id="3" name="Text Placeholder 2">
            <a:extLst>
              <a:ext uri="{FF2B5EF4-FFF2-40B4-BE49-F238E27FC236}">
                <a16:creationId xmlns:a16="http://schemas.microsoft.com/office/drawing/2014/main" id="{4F59E329-EEB6-4733-8CBA-D7D12E4B83A8}"/>
              </a:ext>
            </a:extLst>
          </p:cNvPr>
          <p:cNvSpPr>
            <a:spLocks noGrp="1"/>
          </p:cNvSpPr>
          <p:nvPr>
            <p:ph type="body" sz="quarter" idx="10"/>
          </p:nvPr>
        </p:nvSpPr>
        <p:spPr>
          <a:xfrm>
            <a:off x="360001" y="1023939"/>
            <a:ext cx="5489258" cy="3385542"/>
          </a:xfrm>
        </p:spPr>
        <p:txBody>
          <a:bodyPr/>
          <a:lstStyle/>
          <a:p>
            <a:r>
              <a:rPr lang="en-US" noProof="0"/>
              <a:t>Lowest RPOs </a:t>
            </a:r>
            <a:r>
              <a:rPr lang="en-US" u="sng" noProof="0"/>
              <a:t>and</a:t>
            </a:r>
            <a:r>
              <a:rPr lang="en-US" noProof="0"/>
              <a:t> RTOs</a:t>
            </a:r>
          </a:p>
          <a:p>
            <a:pPr marL="342892" indent="-342892">
              <a:buFont typeface="Arial" panose="020B0604020202020204" pitchFamily="34" charset="0"/>
              <a:buChar char="•"/>
            </a:pPr>
            <a:r>
              <a:rPr lang="en-US" noProof="0"/>
              <a:t>Seconds or minutes instead of hours</a:t>
            </a:r>
          </a:p>
          <a:p>
            <a:endParaRPr lang="en-US" noProof="0"/>
          </a:p>
          <a:p>
            <a:r>
              <a:rPr lang="en-US" noProof="0"/>
              <a:t>No VMware snapshots = No VM stuns</a:t>
            </a:r>
          </a:p>
          <a:p>
            <a:endParaRPr lang="en-US" noProof="0"/>
          </a:p>
          <a:p>
            <a:r>
              <a:rPr lang="en-US" noProof="0"/>
              <a:t>No physical distance limit like for synchronous replication</a:t>
            </a:r>
          </a:p>
          <a:p>
            <a:endParaRPr lang="en-US" noProof="0"/>
          </a:p>
          <a:p>
            <a:r>
              <a:rPr lang="en-US" noProof="0"/>
              <a:t>One product for everything (backup, replication, archive etc.)</a:t>
            </a:r>
          </a:p>
          <a:p>
            <a:endParaRPr lang="en-US" noProof="0"/>
          </a:p>
        </p:txBody>
      </p:sp>
      <p:pic>
        <p:nvPicPr>
          <p:cNvPr id="6" name="Рисунок 6">
            <a:extLst>
              <a:ext uri="{FF2B5EF4-FFF2-40B4-BE49-F238E27FC236}">
                <a16:creationId xmlns:a16="http://schemas.microsoft.com/office/drawing/2014/main" id="{54ECFCB7-1AD6-49DD-8ACE-F517325724B6}"/>
              </a:ext>
            </a:extLst>
          </p:cNvPr>
          <p:cNvPicPr>
            <a:picLocks noChangeAspect="1"/>
          </p:cNvPicPr>
          <p:nvPr/>
        </p:nvPicPr>
        <p:blipFill>
          <a:blip r:embed="rId2"/>
          <a:srcRect/>
          <a:stretch/>
        </p:blipFill>
        <p:spPr>
          <a:xfrm>
            <a:off x="6468259" y="1163291"/>
            <a:ext cx="2010194" cy="3321846"/>
          </a:xfrm>
          <a:prstGeom prst="rect">
            <a:avLst/>
          </a:prstGeom>
        </p:spPr>
      </p:pic>
    </p:spTree>
    <p:extLst>
      <p:ext uri="{BB962C8B-B14F-4D97-AF65-F5344CB8AC3E}">
        <p14:creationId xmlns:p14="http://schemas.microsoft.com/office/powerpoint/2010/main" val="281399841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FB865674-EF15-4747-89F7-A73739D3C159}"/>
              </a:ext>
            </a:extLst>
          </p:cNvPr>
          <p:cNvPicPr>
            <a:picLocks noChangeAspect="1"/>
          </p:cNvPicPr>
          <p:nvPr/>
        </p:nvPicPr>
        <p:blipFill rotWithShape="1">
          <a:blip r:embed="rId2"/>
          <a:srcRect l="18992" t="18646" r="6359" b="20380"/>
          <a:stretch/>
        </p:blipFill>
        <p:spPr>
          <a:xfrm>
            <a:off x="4496535" y="1257258"/>
            <a:ext cx="4647466" cy="3200443"/>
          </a:xfrm>
          <a:prstGeom prst="rect">
            <a:avLst/>
          </a:prstGeom>
        </p:spPr>
      </p:pic>
      <p:sp>
        <p:nvSpPr>
          <p:cNvPr id="2" name="Title 1">
            <a:extLst>
              <a:ext uri="{FF2B5EF4-FFF2-40B4-BE49-F238E27FC236}">
                <a16:creationId xmlns:a16="http://schemas.microsoft.com/office/drawing/2014/main" id="{B315F486-21D9-417A-9EEC-F02766331D7C}"/>
              </a:ext>
            </a:extLst>
          </p:cNvPr>
          <p:cNvSpPr>
            <a:spLocks noGrp="1"/>
          </p:cNvSpPr>
          <p:nvPr>
            <p:ph type="title"/>
          </p:nvPr>
        </p:nvSpPr>
        <p:spPr/>
        <p:txBody>
          <a:bodyPr/>
          <a:lstStyle/>
          <a:p>
            <a:r>
              <a:rPr lang="en-US" noProof="0"/>
              <a:t>When To Use?</a:t>
            </a:r>
          </a:p>
        </p:txBody>
      </p:sp>
      <p:sp>
        <p:nvSpPr>
          <p:cNvPr id="3" name="Text Placeholder 2">
            <a:extLst>
              <a:ext uri="{FF2B5EF4-FFF2-40B4-BE49-F238E27FC236}">
                <a16:creationId xmlns:a16="http://schemas.microsoft.com/office/drawing/2014/main" id="{BC5FB55C-A8F7-4526-9309-33B2F840ED94}"/>
              </a:ext>
            </a:extLst>
          </p:cNvPr>
          <p:cNvSpPr>
            <a:spLocks noGrp="1"/>
          </p:cNvSpPr>
          <p:nvPr>
            <p:ph type="body" sz="quarter" idx="10"/>
          </p:nvPr>
        </p:nvSpPr>
        <p:spPr>
          <a:xfrm>
            <a:off x="360000" y="1023939"/>
            <a:ext cx="8425225" cy="2769989"/>
          </a:xfrm>
        </p:spPr>
        <p:txBody>
          <a:bodyPr/>
          <a:lstStyle/>
          <a:p>
            <a:r>
              <a:rPr lang="en-US" noProof="0"/>
              <a:t>Critical workloads needing lowest RTO </a:t>
            </a:r>
            <a:r>
              <a:rPr lang="en-US" u="sng" noProof="0"/>
              <a:t>and</a:t>
            </a:r>
            <a:r>
              <a:rPr lang="en-US" noProof="0"/>
              <a:t> RPO</a:t>
            </a:r>
          </a:p>
          <a:p>
            <a:endParaRPr lang="en-US" noProof="0"/>
          </a:p>
          <a:p>
            <a:r>
              <a:rPr lang="en-US" noProof="0"/>
              <a:t>The “top 5%”</a:t>
            </a:r>
          </a:p>
          <a:p>
            <a:endParaRPr lang="en-US" noProof="0"/>
          </a:p>
          <a:p>
            <a:r>
              <a:rPr lang="en-US" noProof="0"/>
              <a:t>Instead of Veeam replication</a:t>
            </a:r>
          </a:p>
          <a:p>
            <a:endParaRPr lang="en-US" noProof="0"/>
          </a:p>
          <a:p>
            <a:r>
              <a:rPr lang="en-US" noProof="0"/>
              <a:t>Instead of asynchronous storage replication</a:t>
            </a:r>
          </a:p>
          <a:p>
            <a:endParaRPr lang="en-US" noProof="0"/>
          </a:p>
          <a:p>
            <a:pPr marL="342892" indent="-342892">
              <a:buFont typeface="Arial" panose="020B0604020202020204" pitchFamily="34" charset="0"/>
              <a:buChar char="•"/>
            </a:pPr>
            <a:endParaRPr lang="en-US" noProof="0"/>
          </a:p>
        </p:txBody>
      </p:sp>
    </p:spTree>
    <p:extLst>
      <p:ext uri="{BB962C8B-B14F-4D97-AF65-F5344CB8AC3E}">
        <p14:creationId xmlns:p14="http://schemas.microsoft.com/office/powerpoint/2010/main" val="154848565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7A1D-43F7-410A-9F76-6CB64920D985}"/>
              </a:ext>
            </a:extLst>
          </p:cNvPr>
          <p:cNvSpPr>
            <a:spLocks noGrp="1"/>
          </p:cNvSpPr>
          <p:nvPr>
            <p:ph type="title"/>
          </p:nvPr>
        </p:nvSpPr>
        <p:spPr/>
        <p:txBody>
          <a:bodyPr/>
          <a:lstStyle/>
          <a:p>
            <a:r>
              <a:rPr lang="en-US" noProof="0"/>
              <a:t>Short-Term Retention</a:t>
            </a:r>
          </a:p>
        </p:txBody>
      </p:sp>
      <p:sp>
        <p:nvSpPr>
          <p:cNvPr id="3" name="Text Placeholder 2">
            <a:extLst>
              <a:ext uri="{FF2B5EF4-FFF2-40B4-BE49-F238E27FC236}">
                <a16:creationId xmlns:a16="http://schemas.microsoft.com/office/drawing/2014/main" id="{B908F739-FC62-4EAA-8A98-B0E767CE51F8}"/>
              </a:ext>
            </a:extLst>
          </p:cNvPr>
          <p:cNvSpPr>
            <a:spLocks noGrp="1"/>
          </p:cNvSpPr>
          <p:nvPr>
            <p:ph type="body" sz="quarter" idx="10"/>
          </p:nvPr>
        </p:nvSpPr>
        <p:spPr>
          <a:xfrm>
            <a:off x="360000" y="1023938"/>
            <a:ext cx="8425225" cy="1231106"/>
          </a:xfrm>
        </p:spPr>
        <p:txBody>
          <a:bodyPr/>
          <a:lstStyle/>
          <a:p>
            <a:pPr marL="342892" indent="-342892">
              <a:buFont typeface="Arial" panose="020B0604020202020204" pitchFamily="34" charset="0"/>
              <a:buChar char="•"/>
            </a:pPr>
            <a:r>
              <a:rPr lang="en-US" noProof="0"/>
              <a:t>Minimum 2 seconds</a:t>
            </a:r>
          </a:p>
          <a:p>
            <a:pPr marL="342892" indent="-342892">
              <a:buFont typeface="Arial" panose="020B0604020202020204" pitchFamily="34" charset="0"/>
              <a:buChar char="•"/>
            </a:pPr>
            <a:r>
              <a:rPr lang="en-US"/>
              <a:t>Recommendation: not less than 15 seconds</a:t>
            </a:r>
          </a:p>
          <a:p>
            <a:pPr marL="342892" indent="-342892">
              <a:buFont typeface="Arial" panose="020B0604020202020204" pitchFamily="34" charset="0"/>
              <a:buChar char="•"/>
            </a:pPr>
            <a:endParaRPr lang="en-US" noProof="0"/>
          </a:p>
          <a:p>
            <a:pPr marL="342892" indent="-342892">
              <a:buFont typeface="Arial" panose="020B0604020202020204" pitchFamily="34" charset="0"/>
              <a:buChar char="•"/>
            </a:pPr>
            <a:r>
              <a:rPr lang="en-US" noProof="0"/>
              <a:t>Crash consistent</a:t>
            </a:r>
          </a:p>
        </p:txBody>
      </p:sp>
      <p:pic>
        <p:nvPicPr>
          <p:cNvPr id="4" name="Picture 3">
            <a:extLst>
              <a:ext uri="{FF2B5EF4-FFF2-40B4-BE49-F238E27FC236}">
                <a16:creationId xmlns:a16="http://schemas.microsoft.com/office/drawing/2014/main" id="{54B925B8-2DF4-44B6-9BD4-3824D3311F41}"/>
              </a:ext>
            </a:extLst>
          </p:cNvPr>
          <p:cNvPicPr>
            <a:picLocks noChangeAspect="1"/>
          </p:cNvPicPr>
          <p:nvPr/>
        </p:nvPicPr>
        <p:blipFill rotWithShape="1">
          <a:blip r:embed="rId2"/>
          <a:srcRect l="25067" t="18194" b="50000"/>
          <a:stretch/>
        </p:blipFill>
        <p:spPr>
          <a:xfrm>
            <a:off x="1104899" y="2408753"/>
            <a:ext cx="6651807" cy="2010847"/>
          </a:xfrm>
          <a:prstGeom prst="rect">
            <a:avLst/>
          </a:prstGeom>
        </p:spPr>
      </p:pic>
    </p:spTree>
    <p:extLst>
      <p:ext uri="{BB962C8B-B14F-4D97-AF65-F5344CB8AC3E}">
        <p14:creationId xmlns:p14="http://schemas.microsoft.com/office/powerpoint/2010/main" val="179930177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21714D-7CA9-410C-B59F-E2BB19B3D7E4}"/>
              </a:ext>
            </a:extLst>
          </p:cNvPr>
          <p:cNvPicPr>
            <a:picLocks noChangeAspect="1"/>
          </p:cNvPicPr>
          <p:nvPr/>
        </p:nvPicPr>
        <p:blipFill rotWithShape="1">
          <a:blip r:embed="rId2"/>
          <a:srcRect b="26705"/>
          <a:stretch/>
        </p:blipFill>
        <p:spPr>
          <a:xfrm>
            <a:off x="99059" y="1737724"/>
            <a:ext cx="5739765" cy="2996209"/>
          </a:xfrm>
          <a:prstGeom prst="rect">
            <a:avLst/>
          </a:prstGeom>
        </p:spPr>
      </p:pic>
      <p:sp>
        <p:nvSpPr>
          <p:cNvPr id="2" name="Title 1">
            <a:extLst>
              <a:ext uri="{FF2B5EF4-FFF2-40B4-BE49-F238E27FC236}">
                <a16:creationId xmlns:a16="http://schemas.microsoft.com/office/drawing/2014/main" id="{CDAF7A1D-43F7-410A-9F76-6CB64920D985}"/>
              </a:ext>
            </a:extLst>
          </p:cNvPr>
          <p:cNvSpPr>
            <a:spLocks noGrp="1"/>
          </p:cNvSpPr>
          <p:nvPr>
            <p:ph type="title"/>
          </p:nvPr>
        </p:nvSpPr>
        <p:spPr/>
        <p:txBody>
          <a:bodyPr/>
          <a:lstStyle/>
          <a:p>
            <a:r>
              <a:rPr lang="en-US" noProof="0"/>
              <a:t>Long-Term Retention</a:t>
            </a:r>
          </a:p>
        </p:txBody>
      </p:sp>
      <p:sp>
        <p:nvSpPr>
          <p:cNvPr id="7" name="Text Placeholder 6">
            <a:extLst>
              <a:ext uri="{FF2B5EF4-FFF2-40B4-BE49-F238E27FC236}">
                <a16:creationId xmlns:a16="http://schemas.microsoft.com/office/drawing/2014/main" id="{727ACC59-C422-4C94-BFB4-6C88E230AEC1}"/>
              </a:ext>
            </a:extLst>
          </p:cNvPr>
          <p:cNvSpPr>
            <a:spLocks noGrp="1"/>
          </p:cNvSpPr>
          <p:nvPr>
            <p:ph type="body" sz="quarter" idx="10"/>
          </p:nvPr>
        </p:nvSpPr>
        <p:spPr>
          <a:xfrm>
            <a:off x="360000" y="1023939"/>
            <a:ext cx="8425225" cy="307777"/>
          </a:xfrm>
        </p:spPr>
        <p:txBody>
          <a:bodyPr/>
          <a:lstStyle/>
          <a:p>
            <a:pPr marL="342892" indent="-342892">
              <a:buFont typeface="Arial" panose="020B0604020202020204" pitchFamily="34" charset="0"/>
              <a:buChar char="•"/>
            </a:pPr>
            <a:r>
              <a:rPr lang="en-US" noProof="0"/>
              <a:t>Allows application consistency</a:t>
            </a:r>
          </a:p>
        </p:txBody>
      </p:sp>
      <p:sp>
        <p:nvSpPr>
          <p:cNvPr id="6" name="Rectangle 5">
            <a:extLst>
              <a:ext uri="{FF2B5EF4-FFF2-40B4-BE49-F238E27FC236}">
                <a16:creationId xmlns:a16="http://schemas.microsoft.com/office/drawing/2014/main" id="{9C101AB9-66C8-428E-9A8D-5DA3AB7637AF}"/>
              </a:ext>
            </a:extLst>
          </p:cNvPr>
          <p:cNvSpPr/>
          <p:nvPr/>
        </p:nvSpPr>
        <p:spPr bwMode="auto">
          <a:xfrm>
            <a:off x="1535586" y="3772175"/>
            <a:ext cx="4217514" cy="911286"/>
          </a:xfrm>
          <a:prstGeom prst="rect">
            <a:avLst/>
          </a:prstGeom>
          <a:noFill/>
          <a:ln w="38100">
            <a:solidFill>
              <a:srgbClr val="159F9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de-AT" sz="1013">
              <a:gradFill>
                <a:gsLst>
                  <a:gs pos="0">
                    <a:srgbClr val="FFFFFF"/>
                  </a:gs>
                  <a:gs pos="100000">
                    <a:srgbClr val="FFFFFF"/>
                  </a:gs>
                </a:gsLst>
                <a:lin ang="5400000" scaled="0"/>
              </a:gradFill>
              <a:latin typeface="Tahoma"/>
              <a:ea typeface="Segoe UI" pitchFamily="34" charset="0"/>
              <a:cs typeface="Segoe UI" pitchFamily="34" charset="0"/>
            </a:endParaRPr>
          </a:p>
        </p:txBody>
      </p:sp>
      <p:pic>
        <p:nvPicPr>
          <p:cNvPr id="9" name="Picture 8">
            <a:extLst>
              <a:ext uri="{FF2B5EF4-FFF2-40B4-BE49-F238E27FC236}">
                <a16:creationId xmlns:a16="http://schemas.microsoft.com/office/drawing/2014/main" id="{3E0D0EBE-7A6E-45FB-9B85-78E6562F1372}"/>
              </a:ext>
            </a:extLst>
          </p:cNvPr>
          <p:cNvPicPr>
            <a:picLocks noChangeAspect="1"/>
          </p:cNvPicPr>
          <p:nvPr/>
        </p:nvPicPr>
        <p:blipFill>
          <a:blip r:embed="rId3"/>
          <a:stretch>
            <a:fillRect/>
          </a:stretch>
        </p:blipFill>
        <p:spPr>
          <a:xfrm>
            <a:off x="5389521" y="171452"/>
            <a:ext cx="3487906" cy="2706017"/>
          </a:xfrm>
          <a:prstGeom prst="rect">
            <a:avLst/>
          </a:prstGeom>
        </p:spPr>
      </p:pic>
      <p:sp>
        <p:nvSpPr>
          <p:cNvPr id="5" name="Arrow: Down 4">
            <a:extLst>
              <a:ext uri="{FF2B5EF4-FFF2-40B4-BE49-F238E27FC236}">
                <a16:creationId xmlns:a16="http://schemas.microsoft.com/office/drawing/2014/main" id="{E9813125-3865-402A-97C9-C79B1582D077}"/>
              </a:ext>
            </a:extLst>
          </p:cNvPr>
          <p:cNvSpPr/>
          <p:nvPr/>
        </p:nvSpPr>
        <p:spPr bwMode="auto">
          <a:xfrm rot="13204931">
            <a:off x="5896696" y="2429002"/>
            <a:ext cx="311851" cy="1689114"/>
          </a:xfrm>
          <a:prstGeom prst="downArrow">
            <a:avLst/>
          </a:prstGeom>
          <a:solidFill>
            <a:srgbClr val="00E2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de-AT" sz="1013">
              <a:gradFill>
                <a:gsLst>
                  <a:gs pos="0">
                    <a:srgbClr val="FFFFFF"/>
                  </a:gs>
                  <a:gs pos="100000">
                    <a:srgbClr val="FFFFFF"/>
                  </a:gs>
                </a:gsLst>
                <a:lin ang="5400000" scaled="0"/>
              </a:gradFill>
              <a:latin typeface="Tahoma"/>
              <a:ea typeface="Segoe UI" pitchFamily="34" charset="0"/>
              <a:cs typeface="Segoe UI" pitchFamily="34" charset="0"/>
            </a:endParaRPr>
          </a:p>
        </p:txBody>
      </p:sp>
    </p:spTree>
    <p:extLst>
      <p:ext uri="{BB962C8B-B14F-4D97-AF65-F5344CB8AC3E}">
        <p14:creationId xmlns:p14="http://schemas.microsoft.com/office/powerpoint/2010/main" val="9448210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07100-E617-48A9-8291-4608DFEFEEF9}"/>
              </a:ext>
            </a:extLst>
          </p:cNvPr>
          <p:cNvSpPr>
            <a:spLocks noGrp="1"/>
          </p:cNvSpPr>
          <p:nvPr>
            <p:ph type="title"/>
          </p:nvPr>
        </p:nvSpPr>
        <p:spPr/>
        <p:txBody>
          <a:bodyPr/>
          <a:lstStyle/>
          <a:p>
            <a:r>
              <a:rPr lang="en-US" noProof="0"/>
              <a:t>Continuous Data Protection Functionality</a:t>
            </a:r>
          </a:p>
        </p:txBody>
      </p:sp>
      <p:sp>
        <p:nvSpPr>
          <p:cNvPr id="3" name="Text Placeholder 2">
            <a:extLst>
              <a:ext uri="{FF2B5EF4-FFF2-40B4-BE49-F238E27FC236}">
                <a16:creationId xmlns:a16="http://schemas.microsoft.com/office/drawing/2014/main" id="{3477A363-A5DE-4B13-8771-C4A0F90700D1}"/>
              </a:ext>
            </a:extLst>
          </p:cNvPr>
          <p:cNvSpPr>
            <a:spLocks noGrp="1"/>
          </p:cNvSpPr>
          <p:nvPr>
            <p:ph type="body" sz="quarter" idx="10"/>
          </p:nvPr>
        </p:nvSpPr>
        <p:spPr>
          <a:xfrm>
            <a:off x="360000" y="1023938"/>
            <a:ext cx="4615861" cy="3693319"/>
          </a:xfrm>
        </p:spPr>
        <p:txBody>
          <a:bodyPr/>
          <a:lstStyle/>
          <a:p>
            <a:r>
              <a:rPr lang="en-US" noProof="0"/>
              <a:t>Failover to</a:t>
            </a:r>
          </a:p>
          <a:p>
            <a:pPr marL="342892" indent="-342892">
              <a:buFont typeface="Arial" panose="020B0604020202020204" pitchFamily="34" charset="0"/>
              <a:buChar char="•"/>
            </a:pPr>
            <a:r>
              <a:rPr lang="en-US" noProof="0"/>
              <a:t>latest state (crash-consistent)</a:t>
            </a:r>
          </a:p>
          <a:p>
            <a:pPr marL="342892" indent="-342892">
              <a:buFont typeface="Arial" panose="020B0604020202020204" pitchFamily="34" charset="0"/>
              <a:buChar char="•"/>
            </a:pPr>
            <a:r>
              <a:rPr lang="en-US" noProof="0"/>
              <a:t>Point-in-time within short-term retention (crash-consistent)</a:t>
            </a:r>
          </a:p>
          <a:p>
            <a:pPr marL="342892" indent="-342892">
              <a:buFont typeface="Arial" panose="020B0604020202020204" pitchFamily="34" charset="0"/>
              <a:buChar char="•"/>
            </a:pPr>
            <a:r>
              <a:rPr lang="en-US" noProof="0"/>
              <a:t>Long term retention point (application-aware or crash-consistent)</a:t>
            </a:r>
          </a:p>
          <a:p>
            <a:pPr marL="342892" indent="-342892">
              <a:buFont typeface="Arial" panose="020B0604020202020204" pitchFamily="34" charset="0"/>
              <a:buChar char="•"/>
            </a:pPr>
            <a:endParaRPr lang="en-US" noProof="0"/>
          </a:p>
          <a:p>
            <a:pPr marL="342892" indent="-342892">
              <a:buFont typeface="Arial" panose="020B0604020202020204" pitchFamily="34" charset="0"/>
              <a:buChar char="•"/>
            </a:pPr>
            <a:endParaRPr lang="en-US" noProof="0"/>
          </a:p>
          <a:p>
            <a:r>
              <a:rPr lang="en-US" noProof="0"/>
              <a:t>Permanent failover &amp; Failback</a:t>
            </a:r>
          </a:p>
          <a:p>
            <a:pPr marL="342892" indent="-342892">
              <a:buFont typeface="Arial" panose="020B0604020202020204" pitchFamily="34" charset="0"/>
              <a:buChar char="•"/>
            </a:pPr>
            <a:r>
              <a:rPr lang="en-US" noProof="0"/>
              <a:t>Like existing replication jobs</a:t>
            </a:r>
          </a:p>
          <a:p>
            <a:pPr marL="342892" indent="-342892">
              <a:buFont typeface="Arial" panose="020B0604020202020204" pitchFamily="34" charset="0"/>
              <a:buChar char="•"/>
            </a:pPr>
            <a:endParaRPr lang="en-US" noProof="0"/>
          </a:p>
        </p:txBody>
      </p:sp>
      <p:pic>
        <p:nvPicPr>
          <p:cNvPr id="4" name="Picture 3">
            <a:extLst>
              <a:ext uri="{FF2B5EF4-FFF2-40B4-BE49-F238E27FC236}">
                <a16:creationId xmlns:a16="http://schemas.microsoft.com/office/drawing/2014/main" id="{60A25045-0BA1-4801-96B6-71B1EDC78DFA}"/>
              </a:ext>
            </a:extLst>
          </p:cNvPr>
          <p:cNvPicPr>
            <a:picLocks noChangeAspect="1"/>
          </p:cNvPicPr>
          <p:nvPr/>
        </p:nvPicPr>
        <p:blipFill>
          <a:blip r:embed="rId3"/>
          <a:stretch>
            <a:fillRect/>
          </a:stretch>
        </p:blipFill>
        <p:spPr>
          <a:xfrm>
            <a:off x="4975860" y="1123475"/>
            <a:ext cx="3901966" cy="2896552"/>
          </a:xfrm>
          <a:prstGeom prst="rect">
            <a:avLst/>
          </a:prstGeom>
        </p:spPr>
      </p:pic>
    </p:spTree>
    <p:extLst>
      <p:ext uri="{BB962C8B-B14F-4D97-AF65-F5344CB8AC3E}">
        <p14:creationId xmlns:p14="http://schemas.microsoft.com/office/powerpoint/2010/main" val="42750443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latin typeface="+mn-ea"/>
              </a:rPr>
              <a:t>데이터 보호 트렌드 변화</a:t>
            </a:r>
            <a:endParaRPr lang="en-US" altLang="ko-KR" dirty="0"/>
          </a:p>
        </p:txBody>
      </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107950" y="858950"/>
            <a:ext cx="8900496"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lvl="0" indent="0" algn="ctr">
              <a:buNone/>
            </a:pPr>
            <a:r>
              <a:rPr lang="ko-KR" altLang="en-US" sz="1400" b="1" dirty="0">
                <a:solidFill>
                  <a:srgbClr val="FFFFFF"/>
                </a:solidFill>
                <a:latin typeface="맑은 고딕" panose="020B0503020000020004" pitchFamily="50" charset="-127"/>
                <a:ea typeface="맑은 고딕" panose="020B0503020000020004" pitchFamily="50" charset="-127"/>
              </a:rPr>
              <a:t>백업 데이터를 다양한 용도로 </a:t>
            </a:r>
            <a:r>
              <a:rPr lang="ko-KR" altLang="en-US" sz="1400" b="1" dirty="0">
                <a:solidFill>
                  <a:srgbClr val="00E296"/>
                </a:solidFill>
                <a:latin typeface="맑은 고딕" panose="020B0503020000020004" pitchFamily="50" charset="-127"/>
                <a:ea typeface="맑은 고딕" panose="020B0503020000020004" pitchFamily="50" charset="-127"/>
              </a:rPr>
              <a:t>즉시</a:t>
            </a:r>
            <a:r>
              <a:rPr lang="en-US" altLang="ko-KR" sz="1400" b="1" dirty="0">
                <a:solidFill>
                  <a:srgbClr val="00E296"/>
                </a:solidFill>
                <a:latin typeface="맑은 고딕" panose="020B0503020000020004" pitchFamily="50" charset="-127"/>
                <a:ea typeface="맑은 고딕" panose="020B0503020000020004" pitchFamily="50" charset="-127"/>
              </a:rPr>
              <a:t>(Instant) </a:t>
            </a:r>
            <a:r>
              <a:rPr lang="ko-KR" altLang="en-US" sz="1400" b="1" dirty="0">
                <a:solidFill>
                  <a:srgbClr val="00E296"/>
                </a:solidFill>
                <a:latin typeface="맑은 고딕" panose="020B0503020000020004" pitchFamily="50" charset="-127"/>
                <a:ea typeface="맑은 고딕" panose="020B0503020000020004" pitchFamily="50" charset="-127"/>
              </a:rPr>
              <a:t>활용</a:t>
            </a:r>
            <a:r>
              <a:rPr lang="ko-KR" altLang="en-US" sz="1400" b="1" dirty="0">
                <a:solidFill>
                  <a:srgbClr val="FFFFFF"/>
                </a:solidFill>
                <a:latin typeface="맑은 고딕" panose="020B0503020000020004" pitchFamily="50" charset="-127"/>
                <a:ea typeface="맑은 고딕" panose="020B0503020000020004" pitchFamily="50" charset="-127"/>
              </a:rPr>
              <a:t>하는 기술로 진화</a:t>
            </a:r>
          </a:p>
        </p:txBody>
      </p:sp>
      <p:sp>
        <p:nvSpPr>
          <p:cNvPr id="40" name="화살표: 오른쪽 39">
            <a:extLst>
              <a:ext uri="{FF2B5EF4-FFF2-40B4-BE49-F238E27FC236}">
                <a16:creationId xmlns:a16="http://schemas.microsoft.com/office/drawing/2014/main" id="{F5DAA5BB-DD24-4072-8BE4-7996E79F6C95}"/>
              </a:ext>
            </a:extLst>
          </p:cNvPr>
          <p:cNvSpPr/>
          <p:nvPr/>
        </p:nvSpPr>
        <p:spPr bwMode="auto">
          <a:xfrm>
            <a:off x="988071" y="3880067"/>
            <a:ext cx="4744853" cy="769767"/>
          </a:xfrm>
          <a:prstGeom prst="rightArrow">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latinLnBrk="0">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단순 저장 및 필요 시 복구</a:t>
            </a:r>
          </a:p>
        </p:txBody>
      </p:sp>
      <p:pic>
        <p:nvPicPr>
          <p:cNvPr id="41" name="그림 40">
            <a:extLst>
              <a:ext uri="{FF2B5EF4-FFF2-40B4-BE49-F238E27FC236}">
                <a16:creationId xmlns:a16="http://schemas.microsoft.com/office/drawing/2014/main" id="{55F7EC90-7681-4B02-B84C-8FC16766B0BF}"/>
              </a:ext>
            </a:extLst>
          </p:cNvPr>
          <p:cNvPicPr>
            <a:picLocks noChangeAspect="1"/>
          </p:cNvPicPr>
          <p:nvPr/>
        </p:nvPicPr>
        <p:blipFill>
          <a:blip r:embed="rId3"/>
          <a:stretch>
            <a:fillRect/>
          </a:stretch>
        </p:blipFill>
        <p:spPr>
          <a:xfrm>
            <a:off x="990091" y="1361615"/>
            <a:ext cx="4791075" cy="2495550"/>
          </a:xfrm>
          <a:prstGeom prst="rect">
            <a:avLst/>
          </a:prstGeom>
        </p:spPr>
      </p:pic>
      <p:grpSp>
        <p:nvGrpSpPr>
          <p:cNvPr id="42" name="그룹 41">
            <a:extLst>
              <a:ext uri="{FF2B5EF4-FFF2-40B4-BE49-F238E27FC236}">
                <a16:creationId xmlns:a16="http://schemas.microsoft.com/office/drawing/2014/main" id="{05EAAE56-75C5-49EC-A62C-B11F8F4D7772}"/>
              </a:ext>
            </a:extLst>
          </p:cNvPr>
          <p:cNvGrpSpPr/>
          <p:nvPr/>
        </p:nvGrpSpPr>
        <p:grpSpPr>
          <a:xfrm>
            <a:off x="5802836" y="1371141"/>
            <a:ext cx="2411047" cy="3278693"/>
            <a:chOff x="5799503" y="1333500"/>
            <a:chExt cx="2411047" cy="3278693"/>
          </a:xfrm>
        </p:grpSpPr>
        <p:sp>
          <p:nvSpPr>
            <p:cNvPr id="43" name="화살표: 오른쪽 42">
              <a:extLst>
                <a:ext uri="{FF2B5EF4-FFF2-40B4-BE49-F238E27FC236}">
                  <a16:creationId xmlns:a16="http://schemas.microsoft.com/office/drawing/2014/main" id="{1151B713-74B1-4DB2-B268-51134A648E04}"/>
                </a:ext>
              </a:extLst>
            </p:cNvPr>
            <p:cNvSpPr/>
            <p:nvPr/>
          </p:nvSpPr>
          <p:spPr bwMode="auto">
            <a:xfrm>
              <a:off x="5861320" y="3842426"/>
              <a:ext cx="2349230" cy="769767"/>
            </a:xfrm>
            <a:prstGeom prst="rightArrow">
              <a:avLst/>
            </a:prstGeom>
            <a:solidFill>
              <a:srgbClr val="54B948"/>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latinLnBrk="0">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즉시 활용</a:t>
              </a:r>
            </a:p>
          </p:txBody>
        </p:sp>
        <p:pic>
          <p:nvPicPr>
            <p:cNvPr id="44" name="그림 43">
              <a:extLst>
                <a:ext uri="{FF2B5EF4-FFF2-40B4-BE49-F238E27FC236}">
                  <a16:creationId xmlns:a16="http://schemas.microsoft.com/office/drawing/2014/main" id="{AEDAEC7C-2E6A-4F04-BE1A-3CB4B880B568}"/>
                </a:ext>
              </a:extLst>
            </p:cNvPr>
            <p:cNvPicPr>
              <a:picLocks noChangeAspect="1"/>
            </p:cNvPicPr>
            <p:nvPr/>
          </p:nvPicPr>
          <p:blipFill>
            <a:blip r:embed="rId4"/>
            <a:stretch>
              <a:fillRect/>
            </a:stretch>
          </p:blipFill>
          <p:spPr>
            <a:xfrm>
              <a:off x="5799503" y="1333500"/>
              <a:ext cx="2343150" cy="2486024"/>
            </a:xfrm>
            <a:prstGeom prst="rect">
              <a:avLst/>
            </a:prstGeom>
          </p:spPr>
        </p:pic>
        <p:sp>
          <p:nvSpPr>
            <p:cNvPr id="63" name="직사각형 62">
              <a:extLst>
                <a:ext uri="{FF2B5EF4-FFF2-40B4-BE49-F238E27FC236}">
                  <a16:creationId xmlns:a16="http://schemas.microsoft.com/office/drawing/2014/main" id="{A2AD4BCE-9CEE-4EDE-B0D0-5FC5AD00696E}"/>
                </a:ext>
              </a:extLst>
            </p:cNvPr>
            <p:cNvSpPr/>
            <p:nvPr/>
          </p:nvSpPr>
          <p:spPr bwMode="auto">
            <a:xfrm>
              <a:off x="5820418" y="3460160"/>
              <a:ext cx="2299317" cy="328475"/>
            </a:xfrm>
            <a:prstGeom prst="rect">
              <a:avLst/>
            </a:prstGeom>
            <a:solidFill>
              <a:srgbClr val="54B948"/>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latinLnBrk="0">
                <a:spcBef>
                  <a:spcPct val="0"/>
                </a:spcBef>
                <a:spcAft>
                  <a:spcPct val="0"/>
                </a:spcAft>
                <a:defRPr/>
              </a:pPr>
              <a:r>
                <a:rPr lang="en-US" altLang="ko-KR" sz="1100"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2010 ~</a:t>
              </a:r>
              <a:endParaRPr lang="ko-KR" altLang="en-US" sz="1100"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endParaRPr>
            </a:p>
          </p:txBody>
        </p:sp>
      </p:grpSp>
    </p:spTree>
    <p:extLst>
      <p:ext uri="{BB962C8B-B14F-4D97-AF65-F5344CB8AC3E}">
        <p14:creationId xmlns:p14="http://schemas.microsoft.com/office/powerpoint/2010/main" val="3997848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00A51-0A48-45BA-B7D5-007CEE1CCA58}"/>
              </a:ext>
            </a:extLst>
          </p:cNvPr>
          <p:cNvSpPr>
            <a:spLocks noGrp="1"/>
          </p:cNvSpPr>
          <p:nvPr>
            <p:ph type="title"/>
          </p:nvPr>
        </p:nvSpPr>
        <p:spPr/>
        <p:txBody>
          <a:bodyPr/>
          <a:lstStyle/>
          <a:p>
            <a:r>
              <a:rPr lang="en-US" noProof="0"/>
              <a:t>Yes, It’s Agentless!</a:t>
            </a:r>
          </a:p>
        </p:txBody>
      </p:sp>
      <p:sp>
        <p:nvSpPr>
          <p:cNvPr id="3" name="Text Placeholder 2">
            <a:extLst>
              <a:ext uri="{FF2B5EF4-FFF2-40B4-BE49-F238E27FC236}">
                <a16:creationId xmlns:a16="http://schemas.microsoft.com/office/drawing/2014/main" id="{03A141B5-7E78-47C6-B956-2D470C336023}"/>
              </a:ext>
            </a:extLst>
          </p:cNvPr>
          <p:cNvSpPr>
            <a:spLocks noGrp="1"/>
          </p:cNvSpPr>
          <p:nvPr>
            <p:ph type="body" sz="quarter" idx="10"/>
          </p:nvPr>
        </p:nvSpPr>
        <p:spPr>
          <a:xfrm>
            <a:off x="360001" y="1023938"/>
            <a:ext cx="5206868" cy="1538883"/>
          </a:xfrm>
        </p:spPr>
        <p:txBody>
          <a:bodyPr/>
          <a:lstStyle/>
          <a:p>
            <a:r>
              <a:rPr lang="en-US" noProof="0"/>
              <a:t>Nothing is installed inside the VMs</a:t>
            </a:r>
          </a:p>
          <a:p>
            <a:endParaRPr lang="en-US" noProof="0"/>
          </a:p>
          <a:p>
            <a:r>
              <a:rPr lang="en-US" noProof="0"/>
              <a:t>Operating system inside VM not relevant</a:t>
            </a:r>
          </a:p>
          <a:p>
            <a:endParaRPr lang="en-US" noProof="0"/>
          </a:p>
          <a:p>
            <a:r>
              <a:rPr lang="en-US" noProof="0"/>
              <a:t>vSphere VAIO API is used</a:t>
            </a:r>
          </a:p>
        </p:txBody>
      </p:sp>
      <p:pic>
        <p:nvPicPr>
          <p:cNvPr id="4" name="Picture 3" descr="A close up of a logo&#10;&#10;Description automatically generated">
            <a:extLst>
              <a:ext uri="{FF2B5EF4-FFF2-40B4-BE49-F238E27FC236}">
                <a16:creationId xmlns:a16="http://schemas.microsoft.com/office/drawing/2014/main" id="{A6ED10CC-1D88-40C9-91CE-3AEE92204FB7}"/>
              </a:ext>
            </a:extLst>
          </p:cNvPr>
          <p:cNvPicPr>
            <a:picLocks noChangeAspect="1"/>
          </p:cNvPicPr>
          <p:nvPr/>
        </p:nvPicPr>
        <p:blipFill>
          <a:blip r:embed="rId2"/>
          <a:stretch>
            <a:fillRect/>
          </a:stretch>
        </p:blipFill>
        <p:spPr>
          <a:xfrm>
            <a:off x="5416183" y="525158"/>
            <a:ext cx="3367819" cy="3784599"/>
          </a:xfrm>
          <a:prstGeom prst="rect">
            <a:avLst/>
          </a:prstGeom>
        </p:spPr>
      </p:pic>
    </p:spTree>
    <p:extLst>
      <p:ext uri="{BB962C8B-B14F-4D97-AF65-F5344CB8AC3E}">
        <p14:creationId xmlns:p14="http://schemas.microsoft.com/office/powerpoint/2010/main" val="21162092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F47015-FA7F-4DBB-96AF-862BBF6557E5}"/>
              </a:ext>
            </a:extLst>
          </p:cNvPr>
          <p:cNvSpPr>
            <a:spLocks noGrp="1"/>
          </p:cNvSpPr>
          <p:nvPr>
            <p:ph type="title"/>
          </p:nvPr>
        </p:nvSpPr>
        <p:spPr/>
        <p:txBody>
          <a:bodyPr/>
          <a:lstStyle/>
          <a:p>
            <a:r>
              <a:rPr lang="en-US" noProof="0"/>
              <a:t>Reduced Bandwidth Requirements</a:t>
            </a:r>
          </a:p>
        </p:txBody>
      </p:sp>
      <p:sp>
        <p:nvSpPr>
          <p:cNvPr id="4" name="Text Placeholder 3">
            <a:extLst>
              <a:ext uri="{FF2B5EF4-FFF2-40B4-BE49-F238E27FC236}">
                <a16:creationId xmlns:a16="http://schemas.microsoft.com/office/drawing/2014/main" id="{979B31A8-4036-4DA2-A6D3-7B26E142510F}"/>
              </a:ext>
            </a:extLst>
          </p:cNvPr>
          <p:cNvSpPr>
            <a:spLocks noGrp="1"/>
          </p:cNvSpPr>
          <p:nvPr>
            <p:ph type="body" sz="quarter" idx="10"/>
          </p:nvPr>
        </p:nvSpPr>
        <p:spPr>
          <a:xfrm>
            <a:off x="360001" y="1023937"/>
            <a:ext cx="4886451" cy="2985433"/>
          </a:xfrm>
        </p:spPr>
        <p:txBody>
          <a:bodyPr/>
          <a:lstStyle/>
          <a:p>
            <a:r>
              <a:rPr lang="en-US" noProof="0"/>
              <a:t>Multiple changes to block during I/O consolidation window</a:t>
            </a:r>
          </a:p>
          <a:p>
            <a:pPr marL="342892" indent="-342892">
              <a:buFont typeface="Arial" panose="020B0604020202020204" pitchFamily="34" charset="0"/>
              <a:buChar char="•"/>
            </a:pPr>
            <a:r>
              <a:rPr lang="en-US" sz="1800"/>
              <a:t>Only latest state transferred</a:t>
            </a:r>
          </a:p>
          <a:p>
            <a:endParaRPr lang="en-US" noProof="0"/>
          </a:p>
          <a:p>
            <a:r>
              <a:rPr lang="en-US" noProof="0"/>
              <a:t>Compression (as always)</a:t>
            </a:r>
          </a:p>
          <a:p>
            <a:endParaRPr lang="en-US" noProof="0"/>
          </a:p>
          <a:p>
            <a:r>
              <a:rPr lang="en-US" noProof="0"/>
              <a:t>Disk changes are tracked at the level of I/O issued by the guest OS </a:t>
            </a:r>
          </a:p>
          <a:p>
            <a:pPr marL="285743" indent="-285743">
              <a:buFont typeface="Arial" panose="020B0604020202020204" pitchFamily="34" charset="0"/>
              <a:buChar char="•"/>
            </a:pPr>
            <a:r>
              <a:rPr lang="en-US" sz="1800"/>
              <a:t>instead of large 1MB blocks in Veeam Replication</a:t>
            </a:r>
          </a:p>
        </p:txBody>
      </p:sp>
      <p:pic>
        <p:nvPicPr>
          <p:cNvPr id="5" name="Picture 4" descr="A picture containing light, sitting, lamp, computer&#10;&#10;Description automatically generated">
            <a:extLst>
              <a:ext uri="{FF2B5EF4-FFF2-40B4-BE49-F238E27FC236}">
                <a16:creationId xmlns:a16="http://schemas.microsoft.com/office/drawing/2014/main" id="{F84A68F9-54E0-4984-9049-B348AACF921C}"/>
              </a:ext>
            </a:extLst>
          </p:cNvPr>
          <p:cNvPicPr>
            <a:picLocks noChangeAspect="1"/>
          </p:cNvPicPr>
          <p:nvPr/>
        </p:nvPicPr>
        <p:blipFill rotWithShape="1">
          <a:blip r:embed="rId3"/>
          <a:srcRect l="6589" t="17719" r="8548" b="7440"/>
          <a:stretch/>
        </p:blipFill>
        <p:spPr>
          <a:xfrm>
            <a:off x="5337244" y="1023937"/>
            <a:ext cx="3599234" cy="2450466"/>
          </a:xfrm>
          <a:prstGeom prst="rect">
            <a:avLst/>
          </a:prstGeom>
        </p:spPr>
      </p:pic>
    </p:spTree>
    <p:extLst>
      <p:ext uri="{BB962C8B-B14F-4D97-AF65-F5344CB8AC3E}">
        <p14:creationId xmlns:p14="http://schemas.microsoft.com/office/powerpoint/2010/main" val="129221045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7468F5-C57B-4E88-81E6-8D08A81EF1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89815" y="3538989"/>
            <a:ext cx="1560608" cy="780304"/>
          </a:xfrm>
          <a:prstGeom prst="rect">
            <a:avLst/>
          </a:prstGeom>
        </p:spPr>
      </p:pic>
      <p:pic>
        <p:nvPicPr>
          <p:cNvPr id="10" name="Picture 9">
            <a:extLst>
              <a:ext uri="{FF2B5EF4-FFF2-40B4-BE49-F238E27FC236}">
                <a16:creationId xmlns:a16="http://schemas.microsoft.com/office/drawing/2014/main" id="{4EFA9A4A-B37E-4B2D-8158-8A6048878CB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26975" y="1739303"/>
            <a:ext cx="395337" cy="395337"/>
          </a:xfrm>
          <a:prstGeom prst="rect">
            <a:avLst/>
          </a:prstGeom>
        </p:spPr>
      </p:pic>
      <p:pic>
        <p:nvPicPr>
          <p:cNvPr id="1028" name="Picture 4">
            <a:extLst>
              <a:ext uri="{FF2B5EF4-FFF2-40B4-BE49-F238E27FC236}">
                <a16:creationId xmlns:a16="http://schemas.microsoft.com/office/drawing/2014/main" id="{AC01B7C2-ECFC-4A0D-9471-22AF49C462DD}"/>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1482297" y="2759400"/>
            <a:ext cx="361942" cy="361942"/>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Connector: Elbow 19">
            <a:extLst>
              <a:ext uri="{FF2B5EF4-FFF2-40B4-BE49-F238E27FC236}">
                <a16:creationId xmlns:a16="http://schemas.microsoft.com/office/drawing/2014/main" id="{A6B9DBDD-DC87-4E5F-9368-FC956E99DC1E}"/>
              </a:ext>
            </a:extLst>
          </p:cNvPr>
          <p:cNvCxnSpPr>
            <a:cxnSpLocks/>
            <a:stCxn id="10" idx="2"/>
            <a:endCxn id="1028" idx="1"/>
          </p:cNvCxnSpPr>
          <p:nvPr/>
        </p:nvCxnSpPr>
        <p:spPr>
          <a:xfrm rot="16200000" flipH="1">
            <a:off x="750605" y="2208680"/>
            <a:ext cx="805731" cy="657653"/>
          </a:xfrm>
          <a:prstGeom prst="bentConnector2">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3F80F0B-B580-424E-858C-771D3176FF6B}"/>
              </a:ext>
            </a:extLst>
          </p:cNvPr>
          <p:cNvSpPr/>
          <p:nvPr/>
        </p:nvSpPr>
        <p:spPr>
          <a:xfrm>
            <a:off x="1719592" y="4368291"/>
            <a:ext cx="731290" cy="307777"/>
          </a:xfrm>
          <a:prstGeom prst="rect">
            <a:avLst/>
          </a:prstGeom>
        </p:spPr>
        <p:txBody>
          <a:bodyPr wrap="none">
            <a:spAutoFit/>
          </a:bodyPr>
          <a:lstStyle/>
          <a:p>
            <a:pPr defTabSz="685783"/>
            <a:r>
              <a:rPr lang="en-US" sz="1400">
                <a:solidFill>
                  <a:srgbClr val="FFFFFF"/>
                </a:solidFill>
                <a:latin typeface="Tahoma" panose="020B0604030504040204" pitchFamily="34" charset="0"/>
              </a:rPr>
              <a:t>Cluster</a:t>
            </a:r>
          </a:p>
        </p:txBody>
      </p:sp>
      <p:sp>
        <p:nvSpPr>
          <p:cNvPr id="37" name="Rectangle 36">
            <a:extLst>
              <a:ext uri="{FF2B5EF4-FFF2-40B4-BE49-F238E27FC236}">
                <a16:creationId xmlns:a16="http://schemas.microsoft.com/office/drawing/2014/main" id="{F3128BF8-1623-4F89-880D-9216354A773F}"/>
              </a:ext>
            </a:extLst>
          </p:cNvPr>
          <p:cNvSpPr/>
          <p:nvPr/>
        </p:nvSpPr>
        <p:spPr>
          <a:xfrm>
            <a:off x="1031812" y="1918233"/>
            <a:ext cx="579518" cy="307777"/>
          </a:xfrm>
          <a:prstGeom prst="rect">
            <a:avLst/>
          </a:prstGeom>
        </p:spPr>
        <p:txBody>
          <a:bodyPr wrap="none">
            <a:spAutoFit/>
          </a:bodyPr>
          <a:lstStyle/>
          <a:p>
            <a:pPr defTabSz="685783"/>
            <a:r>
              <a:rPr lang="en-US" sz="1400">
                <a:solidFill>
                  <a:srgbClr val="FFFFFF"/>
                </a:solidFill>
                <a:latin typeface="Tahoma" panose="020B0604030504040204" pitchFamily="34" charset="0"/>
              </a:rPr>
              <a:t>Filter</a:t>
            </a:r>
          </a:p>
        </p:txBody>
      </p:sp>
      <p:sp>
        <p:nvSpPr>
          <p:cNvPr id="38" name="Rectangle 37">
            <a:extLst>
              <a:ext uri="{FF2B5EF4-FFF2-40B4-BE49-F238E27FC236}">
                <a16:creationId xmlns:a16="http://schemas.microsoft.com/office/drawing/2014/main" id="{02978252-63F7-4A98-A34E-46ED274274F1}"/>
              </a:ext>
            </a:extLst>
          </p:cNvPr>
          <p:cNvSpPr/>
          <p:nvPr/>
        </p:nvSpPr>
        <p:spPr>
          <a:xfrm>
            <a:off x="1304005" y="2395218"/>
            <a:ext cx="843501" cy="307777"/>
          </a:xfrm>
          <a:prstGeom prst="rect">
            <a:avLst/>
          </a:prstGeom>
        </p:spPr>
        <p:txBody>
          <a:bodyPr wrap="none">
            <a:spAutoFit/>
          </a:bodyPr>
          <a:lstStyle/>
          <a:p>
            <a:pPr defTabSz="685783"/>
            <a:r>
              <a:rPr lang="en-US" sz="1400">
                <a:solidFill>
                  <a:srgbClr val="FFFFFF"/>
                </a:solidFill>
                <a:latin typeface="Tahoma" panose="020B0604030504040204" pitchFamily="34" charset="0"/>
              </a:rPr>
              <a:t>Daemon</a:t>
            </a:r>
          </a:p>
        </p:txBody>
      </p:sp>
      <p:pic>
        <p:nvPicPr>
          <p:cNvPr id="30" name="Picture 29">
            <a:extLst>
              <a:ext uri="{FF2B5EF4-FFF2-40B4-BE49-F238E27FC236}">
                <a16:creationId xmlns:a16="http://schemas.microsoft.com/office/drawing/2014/main" id="{5A03F2A8-73DA-43BB-8CF6-50876594A5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145290" y="2747390"/>
            <a:ext cx="365633" cy="365633"/>
          </a:xfrm>
          <a:prstGeom prst="rect">
            <a:avLst/>
          </a:prstGeom>
        </p:spPr>
      </p:pic>
      <p:cxnSp>
        <p:nvCxnSpPr>
          <p:cNvPr id="51" name="Straight Arrow Connector 50">
            <a:extLst>
              <a:ext uri="{FF2B5EF4-FFF2-40B4-BE49-F238E27FC236}">
                <a16:creationId xmlns:a16="http://schemas.microsoft.com/office/drawing/2014/main" id="{6BB23B76-6062-47CA-9BA2-21F50C3CC0B9}"/>
              </a:ext>
            </a:extLst>
          </p:cNvPr>
          <p:cNvCxnSpPr>
            <a:cxnSpLocks/>
            <a:endCxn id="30" idx="1"/>
          </p:cNvCxnSpPr>
          <p:nvPr/>
        </p:nvCxnSpPr>
        <p:spPr>
          <a:xfrm flipV="1">
            <a:off x="1848298" y="2930206"/>
            <a:ext cx="1296992" cy="13158"/>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E5901B91-96FA-4C1C-A4D8-67B655F9F337}"/>
              </a:ext>
            </a:extLst>
          </p:cNvPr>
          <p:cNvSpPr/>
          <p:nvPr/>
        </p:nvSpPr>
        <p:spPr>
          <a:xfrm>
            <a:off x="3050631" y="2435217"/>
            <a:ext cx="621389" cy="307777"/>
          </a:xfrm>
          <a:prstGeom prst="rect">
            <a:avLst/>
          </a:prstGeom>
        </p:spPr>
        <p:txBody>
          <a:bodyPr wrap="none">
            <a:spAutoFit/>
          </a:bodyPr>
          <a:lstStyle/>
          <a:p>
            <a:pPr defTabSz="685783"/>
            <a:r>
              <a:rPr lang="en-US" sz="1400">
                <a:solidFill>
                  <a:srgbClr val="FFFFFF"/>
                </a:solidFill>
                <a:latin typeface="Tahoma" panose="020B0604030504040204" pitchFamily="34" charset="0"/>
              </a:rPr>
              <a:t>Proxy</a:t>
            </a:r>
          </a:p>
        </p:txBody>
      </p:sp>
      <p:pic>
        <p:nvPicPr>
          <p:cNvPr id="73" name="Picture 72">
            <a:extLst>
              <a:ext uri="{FF2B5EF4-FFF2-40B4-BE49-F238E27FC236}">
                <a16:creationId xmlns:a16="http://schemas.microsoft.com/office/drawing/2014/main" id="{A4DA23D9-DABC-44E6-B84E-B7B7ABA1E5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034543" y="3538989"/>
            <a:ext cx="1560608" cy="780304"/>
          </a:xfrm>
          <a:prstGeom prst="rect">
            <a:avLst/>
          </a:prstGeom>
        </p:spPr>
      </p:pic>
      <p:pic>
        <p:nvPicPr>
          <p:cNvPr id="76" name="Picture 75">
            <a:extLst>
              <a:ext uri="{FF2B5EF4-FFF2-40B4-BE49-F238E27FC236}">
                <a16:creationId xmlns:a16="http://schemas.microsoft.com/office/drawing/2014/main" id="{4E68FFCD-18FF-4F95-9DEC-12F2F85DA8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27965" y="1739303"/>
            <a:ext cx="395337" cy="395337"/>
          </a:xfrm>
          <a:prstGeom prst="rect">
            <a:avLst/>
          </a:prstGeom>
        </p:spPr>
      </p:pic>
      <p:pic>
        <p:nvPicPr>
          <p:cNvPr id="78" name="Picture 4">
            <a:extLst>
              <a:ext uri="{FF2B5EF4-FFF2-40B4-BE49-F238E27FC236}">
                <a16:creationId xmlns:a16="http://schemas.microsoft.com/office/drawing/2014/main" id="{9CC80B32-4033-4612-AE5E-CF38D87258E7}"/>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7123165" y="2759257"/>
            <a:ext cx="354974" cy="354974"/>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C9B4B417-E90C-4FD1-91C0-94D878F32B56}"/>
              </a:ext>
            </a:extLst>
          </p:cNvPr>
          <p:cNvSpPr/>
          <p:nvPr/>
        </p:nvSpPr>
        <p:spPr>
          <a:xfrm>
            <a:off x="6507013" y="4359984"/>
            <a:ext cx="731290" cy="307777"/>
          </a:xfrm>
          <a:prstGeom prst="rect">
            <a:avLst/>
          </a:prstGeom>
        </p:spPr>
        <p:txBody>
          <a:bodyPr wrap="none">
            <a:spAutoFit/>
          </a:bodyPr>
          <a:lstStyle/>
          <a:p>
            <a:pPr defTabSz="685783"/>
            <a:r>
              <a:rPr lang="en-US" sz="1400">
                <a:solidFill>
                  <a:srgbClr val="FFFFFF"/>
                </a:solidFill>
                <a:latin typeface="Tahoma" panose="020B0604030504040204" pitchFamily="34" charset="0"/>
              </a:rPr>
              <a:t>Cluster</a:t>
            </a:r>
          </a:p>
        </p:txBody>
      </p:sp>
      <p:sp>
        <p:nvSpPr>
          <p:cNvPr id="84" name="Rectangle 83">
            <a:extLst>
              <a:ext uri="{FF2B5EF4-FFF2-40B4-BE49-F238E27FC236}">
                <a16:creationId xmlns:a16="http://schemas.microsoft.com/office/drawing/2014/main" id="{41BA1C25-735B-4014-8E60-FE73601230FE}"/>
              </a:ext>
            </a:extLst>
          </p:cNvPr>
          <p:cNvSpPr/>
          <p:nvPr/>
        </p:nvSpPr>
        <p:spPr>
          <a:xfrm>
            <a:off x="7538712" y="2060487"/>
            <a:ext cx="1376402" cy="307777"/>
          </a:xfrm>
          <a:prstGeom prst="rect">
            <a:avLst/>
          </a:prstGeom>
        </p:spPr>
        <p:txBody>
          <a:bodyPr wrap="none">
            <a:spAutoFit/>
          </a:bodyPr>
          <a:lstStyle/>
          <a:p>
            <a:pPr defTabSz="685783"/>
            <a:r>
              <a:rPr lang="en-US" sz="1400">
                <a:solidFill>
                  <a:srgbClr val="FFFFFF"/>
                </a:solidFill>
                <a:latin typeface="Tahoma" panose="020B0604030504040204" pitchFamily="34" charset="0"/>
              </a:rPr>
              <a:t>Filter (inactive)</a:t>
            </a:r>
          </a:p>
        </p:txBody>
      </p:sp>
      <p:sp>
        <p:nvSpPr>
          <p:cNvPr id="86" name="Rectangle 85">
            <a:extLst>
              <a:ext uri="{FF2B5EF4-FFF2-40B4-BE49-F238E27FC236}">
                <a16:creationId xmlns:a16="http://schemas.microsoft.com/office/drawing/2014/main" id="{5EA1F613-797B-46E7-9465-7C169FA71EA1}"/>
              </a:ext>
            </a:extLst>
          </p:cNvPr>
          <p:cNvSpPr/>
          <p:nvPr/>
        </p:nvSpPr>
        <p:spPr>
          <a:xfrm>
            <a:off x="6934934" y="2392593"/>
            <a:ext cx="843501" cy="307777"/>
          </a:xfrm>
          <a:prstGeom prst="rect">
            <a:avLst/>
          </a:prstGeom>
        </p:spPr>
        <p:txBody>
          <a:bodyPr wrap="none">
            <a:spAutoFit/>
          </a:bodyPr>
          <a:lstStyle/>
          <a:p>
            <a:pPr defTabSz="685783"/>
            <a:r>
              <a:rPr lang="en-US" sz="1400">
                <a:solidFill>
                  <a:srgbClr val="FFFFFF"/>
                </a:solidFill>
                <a:latin typeface="Tahoma" panose="020B0604030504040204" pitchFamily="34" charset="0"/>
              </a:rPr>
              <a:t>Daemon</a:t>
            </a:r>
          </a:p>
        </p:txBody>
      </p:sp>
      <p:pic>
        <p:nvPicPr>
          <p:cNvPr id="88" name="Picture 87">
            <a:extLst>
              <a:ext uri="{FF2B5EF4-FFF2-40B4-BE49-F238E27FC236}">
                <a16:creationId xmlns:a16="http://schemas.microsoft.com/office/drawing/2014/main" id="{ABFC6E66-9403-45D7-A1F8-FB1E4E15B3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25228" y="2757554"/>
            <a:ext cx="365633" cy="365633"/>
          </a:xfrm>
          <a:prstGeom prst="rect">
            <a:avLst/>
          </a:prstGeom>
        </p:spPr>
      </p:pic>
      <p:sp>
        <p:nvSpPr>
          <p:cNvPr id="91" name="Rectangle 90">
            <a:extLst>
              <a:ext uri="{FF2B5EF4-FFF2-40B4-BE49-F238E27FC236}">
                <a16:creationId xmlns:a16="http://schemas.microsoft.com/office/drawing/2014/main" id="{B16F4F8A-583C-4F32-A572-A80BD999CE25}"/>
              </a:ext>
            </a:extLst>
          </p:cNvPr>
          <p:cNvSpPr/>
          <p:nvPr/>
        </p:nvSpPr>
        <p:spPr>
          <a:xfrm>
            <a:off x="5435511" y="2442486"/>
            <a:ext cx="621389" cy="307777"/>
          </a:xfrm>
          <a:prstGeom prst="rect">
            <a:avLst/>
          </a:prstGeom>
        </p:spPr>
        <p:txBody>
          <a:bodyPr wrap="none">
            <a:spAutoFit/>
          </a:bodyPr>
          <a:lstStyle/>
          <a:p>
            <a:pPr defTabSz="685783"/>
            <a:r>
              <a:rPr lang="en-US" sz="1400">
                <a:solidFill>
                  <a:srgbClr val="FFFFFF"/>
                </a:solidFill>
                <a:latin typeface="Tahoma" panose="020B0604030504040204" pitchFamily="34" charset="0"/>
              </a:rPr>
              <a:t>Proxy</a:t>
            </a:r>
          </a:p>
        </p:txBody>
      </p:sp>
      <p:cxnSp>
        <p:nvCxnSpPr>
          <p:cNvPr id="104" name="Straight Arrow Connector 103">
            <a:extLst>
              <a:ext uri="{FF2B5EF4-FFF2-40B4-BE49-F238E27FC236}">
                <a16:creationId xmlns:a16="http://schemas.microsoft.com/office/drawing/2014/main" id="{B010E1E0-0151-4F4D-8E2A-F62437369185}"/>
              </a:ext>
            </a:extLst>
          </p:cNvPr>
          <p:cNvCxnSpPr>
            <a:cxnSpLocks/>
            <a:stCxn id="88" idx="3"/>
            <a:endCxn id="78" idx="1"/>
          </p:cNvCxnSpPr>
          <p:nvPr/>
        </p:nvCxnSpPr>
        <p:spPr>
          <a:xfrm flipV="1">
            <a:off x="5890861" y="2936745"/>
            <a:ext cx="1232305" cy="3626"/>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448517AB-8A52-429F-9B91-A86933D603A5}"/>
              </a:ext>
            </a:extLst>
          </p:cNvPr>
          <p:cNvSpPr/>
          <p:nvPr/>
        </p:nvSpPr>
        <p:spPr>
          <a:xfrm>
            <a:off x="3823822" y="3602004"/>
            <a:ext cx="1400640" cy="307777"/>
          </a:xfrm>
          <a:prstGeom prst="rect">
            <a:avLst/>
          </a:prstGeom>
        </p:spPr>
        <p:txBody>
          <a:bodyPr wrap="none">
            <a:spAutoFit/>
          </a:bodyPr>
          <a:lstStyle/>
          <a:p>
            <a:pPr defTabSz="685783"/>
            <a:r>
              <a:rPr lang="en-US" sz="1400">
                <a:solidFill>
                  <a:srgbClr val="FFFFFF"/>
                </a:solidFill>
                <a:latin typeface="Tahoma" panose="020B0604030504040204" pitchFamily="34" charset="0"/>
              </a:rPr>
              <a:t>replicated state</a:t>
            </a:r>
          </a:p>
        </p:txBody>
      </p:sp>
      <p:pic>
        <p:nvPicPr>
          <p:cNvPr id="1053" name="Picture 8">
            <a:extLst>
              <a:ext uri="{FF2B5EF4-FFF2-40B4-BE49-F238E27FC236}">
                <a16:creationId xmlns:a16="http://schemas.microsoft.com/office/drawing/2014/main" id="{A92CDDC9-E6BE-449C-8385-8F0EFD25C50E}"/>
              </a:ext>
            </a:extLst>
          </p:cNvPr>
          <p:cNvPicPr>
            <a:picLocks noChangeAspect="1" noChangeArrowheads="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bwMode="auto">
          <a:xfrm>
            <a:off x="4375416" y="596489"/>
            <a:ext cx="400543" cy="557899"/>
          </a:xfrm>
          <a:prstGeom prst="rect">
            <a:avLst/>
          </a:prstGeom>
          <a:noFill/>
          <a:extLst>
            <a:ext uri="{909E8E84-426E-40DD-AFC4-6F175D3DCCD1}">
              <a14:hiddenFill xmlns:a14="http://schemas.microsoft.com/office/drawing/2010/main">
                <a:solidFill>
                  <a:srgbClr val="FFFFFF"/>
                </a:solidFill>
              </a14:hiddenFill>
            </a:ext>
          </a:extLst>
        </p:spPr>
      </p:pic>
      <p:sp>
        <p:nvSpPr>
          <p:cNvPr id="161" name="Rectangle 160">
            <a:extLst>
              <a:ext uri="{FF2B5EF4-FFF2-40B4-BE49-F238E27FC236}">
                <a16:creationId xmlns:a16="http://schemas.microsoft.com/office/drawing/2014/main" id="{59A1DDEF-439D-49D5-9E0D-BF63D6984FB7}"/>
              </a:ext>
            </a:extLst>
          </p:cNvPr>
          <p:cNvSpPr/>
          <p:nvPr/>
        </p:nvSpPr>
        <p:spPr>
          <a:xfrm>
            <a:off x="3873974" y="1202651"/>
            <a:ext cx="1365683" cy="307777"/>
          </a:xfrm>
          <a:prstGeom prst="rect">
            <a:avLst/>
          </a:prstGeom>
        </p:spPr>
        <p:txBody>
          <a:bodyPr wrap="square">
            <a:spAutoFit/>
          </a:bodyPr>
          <a:lstStyle/>
          <a:p>
            <a:pPr defTabSz="685783"/>
            <a:r>
              <a:rPr lang="en-US" sz="1400" b="1">
                <a:solidFill>
                  <a:srgbClr val="FFFFFF"/>
                </a:solidFill>
                <a:latin typeface="Tahoma" panose="020B0604030504040204" pitchFamily="34" charset="0"/>
              </a:rPr>
              <a:t>Coordinator </a:t>
            </a:r>
          </a:p>
        </p:txBody>
      </p:sp>
      <p:cxnSp>
        <p:nvCxnSpPr>
          <p:cNvPr id="1055" name="Connector: Elbow 1054">
            <a:extLst>
              <a:ext uri="{FF2B5EF4-FFF2-40B4-BE49-F238E27FC236}">
                <a16:creationId xmlns:a16="http://schemas.microsoft.com/office/drawing/2014/main" id="{AD56CDB0-6FF9-4A56-99D8-2CF161CEDF19}"/>
              </a:ext>
            </a:extLst>
          </p:cNvPr>
          <p:cNvCxnSpPr>
            <a:stCxn id="1053" idx="1"/>
            <a:endCxn id="38" idx="0"/>
          </p:cNvCxnSpPr>
          <p:nvPr/>
        </p:nvCxnSpPr>
        <p:spPr>
          <a:xfrm rot="10800000" flipV="1">
            <a:off x="1725756" y="875438"/>
            <a:ext cx="2649660" cy="1519779"/>
          </a:xfrm>
          <a:prstGeom prst="bentConnector2">
            <a:avLst/>
          </a:prstGeom>
          <a:ln w="127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7" name="Connector: Elbow 1056">
            <a:extLst>
              <a:ext uri="{FF2B5EF4-FFF2-40B4-BE49-F238E27FC236}">
                <a16:creationId xmlns:a16="http://schemas.microsoft.com/office/drawing/2014/main" id="{3DCC99DB-6A3E-4EA9-9D6D-1ABD1D8B843B}"/>
              </a:ext>
            </a:extLst>
          </p:cNvPr>
          <p:cNvCxnSpPr>
            <a:cxnSpLocks/>
            <a:stCxn id="1053" idx="3"/>
          </p:cNvCxnSpPr>
          <p:nvPr/>
        </p:nvCxnSpPr>
        <p:spPr>
          <a:xfrm>
            <a:off x="4775958" y="875438"/>
            <a:ext cx="2347206" cy="1500561"/>
          </a:xfrm>
          <a:prstGeom prst="bentConnector3">
            <a:avLst>
              <a:gd name="adj1" fmla="val 100116"/>
            </a:avLst>
          </a:prstGeom>
          <a:ln w="127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59" name="Connector: Elbow 1058">
            <a:extLst>
              <a:ext uri="{FF2B5EF4-FFF2-40B4-BE49-F238E27FC236}">
                <a16:creationId xmlns:a16="http://schemas.microsoft.com/office/drawing/2014/main" id="{7A2A7A37-A237-441E-8689-98BBFB777E39}"/>
              </a:ext>
            </a:extLst>
          </p:cNvPr>
          <p:cNvCxnSpPr>
            <a:cxnSpLocks/>
            <a:stCxn id="161" idx="1"/>
            <a:endCxn id="62" idx="0"/>
          </p:cNvCxnSpPr>
          <p:nvPr/>
        </p:nvCxnSpPr>
        <p:spPr>
          <a:xfrm rot="10800000" flipV="1">
            <a:off x="3361326" y="1356539"/>
            <a:ext cx="512648" cy="1078677"/>
          </a:xfrm>
          <a:prstGeom prst="bentConnector2">
            <a:avLst/>
          </a:prstGeom>
          <a:ln w="127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62" name="Connector: Elbow 1061">
            <a:extLst>
              <a:ext uri="{FF2B5EF4-FFF2-40B4-BE49-F238E27FC236}">
                <a16:creationId xmlns:a16="http://schemas.microsoft.com/office/drawing/2014/main" id="{853D7B7A-86C0-49D8-BDCD-F18C86716AC0}"/>
              </a:ext>
            </a:extLst>
          </p:cNvPr>
          <p:cNvCxnSpPr>
            <a:cxnSpLocks/>
          </p:cNvCxnSpPr>
          <p:nvPr/>
        </p:nvCxnSpPr>
        <p:spPr>
          <a:xfrm rot="16200000" flipH="1">
            <a:off x="4850815" y="1605602"/>
            <a:ext cx="1101335" cy="592041"/>
          </a:xfrm>
          <a:prstGeom prst="bentConnector3">
            <a:avLst>
              <a:gd name="adj1" fmla="val -378"/>
            </a:avLst>
          </a:prstGeom>
          <a:ln w="12700">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1" name="Isosceles Triangle 40">
            <a:extLst>
              <a:ext uri="{FF2B5EF4-FFF2-40B4-BE49-F238E27FC236}">
                <a16:creationId xmlns:a16="http://schemas.microsoft.com/office/drawing/2014/main" id="{734B708E-5BA6-403B-8481-7D4219431342}"/>
              </a:ext>
            </a:extLst>
          </p:cNvPr>
          <p:cNvSpPr/>
          <p:nvPr/>
        </p:nvSpPr>
        <p:spPr bwMode="auto">
          <a:xfrm rot="16200000" flipV="1">
            <a:off x="3897801" y="2726054"/>
            <a:ext cx="1309450" cy="521626"/>
          </a:xfrm>
          <a:prstGeom prst="triangle">
            <a:avLst>
              <a:gd name="adj" fmla="val 52194"/>
            </a:avLst>
          </a:prstGeom>
          <a:gradFill>
            <a:gsLst>
              <a:gs pos="100000">
                <a:srgbClr val="003738"/>
              </a:gs>
              <a:gs pos="0">
                <a:schemeClr val="bg1">
                  <a:lumMod val="85000"/>
                  <a:alpha val="7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34290" rIns="34290" bIns="68580" numCol="1" spcCol="0" rtlCol="0" fromWordArt="0" anchor="ctr" anchorCtr="0" forceAA="0" compatLnSpc="1">
            <a:prstTxWarp prst="textNoShape">
              <a:avLst/>
            </a:prstTxWarp>
            <a:noAutofit/>
          </a:bodyPr>
          <a:lstStyle/>
          <a:p>
            <a:pPr algn="ctr" defTabSz="685557" fontAlgn="base">
              <a:spcBef>
                <a:spcPct val="0"/>
              </a:spcBef>
              <a:spcAft>
                <a:spcPct val="0"/>
              </a:spcAft>
            </a:pPr>
            <a:endParaRPr lang="en-US" sz="1013">
              <a:gradFill>
                <a:gsLst>
                  <a:gs pos="0">
                    <a:srgbClr val="FFFFFF"/>
                  </a:gs>
                  <a:gs pos="100000">
                    <a:srgbClr val="FFFFFF"/>
                  </a:gs>
                </a:gsLst>
                <a:lin ang="5400000" scaled="0"/>
              </a:gradFill>
              <a:latin typeface="Tahoma"/>
              <a:ea typeface="Segoe UI" pitchFamily="34" charset="0"/>
              <a:cs typeface="Segoe UI" pitchFamily="34" charset="0"/>
            </a:endParaRPr>
          </a:p>
        </p:txBody>
      </p:sp>
      <p:grpSp>
        <p:nvGrpSpPr>
          <p:cNvPr id="42" name="Group 41">
            <a:extLst>
              <a:ext uri="{FF2B5EF4-FFF2-40B4-BE49-F238E27FC236}">
                <a16:creationId xmlns:a16="http://schemas.microsoft.com/office/drawing/2014/main" id="{D398BE97-4C9B-435B-B175-20D58E3CF566}"/>
              </a:ext>
            </a:extLst>
          </p:cNvPr>
          <p:cNvGrpSpPr/>
          <p:nvPr/>
        </p:nvGrpSpPr>
        <p:grpSpPr>
          <a:xfrm>
            <a:off x="626974" y="3267763"/>
            <a:ext cx="2906174" cy="148064"/>
            <a:chOff x="1118070" y="4639121"/>
            <a:chExt cx="3874898" cy="197419"/>
          </a:xfrm>
        </p:grpSpPr>
        <p:cxnSp>
          <p:nvCxnSpPr>
            <p:cNvPr id="32" name="Straight Connector 31">
              <a:extLst>
                <a:ext uri="{FF2B5EF4-FFF2-40B4-BE49-F238E27FC236}">
                  <a16:creationId xmlns:a16="http://schemas.microsoft.com/office/drawing/2014/main" id="{BBCDD8D1-AD80-431C-A11E-3F655652D757}"/>
                </a:ext>
              </a:extLst>
            </p:cNvPr>
            <p:cNvCxnSpPr/>
            <p:nvPr/>
          </p:nvCxnSpPr>
          <p:spPr>
            <a:xfrm>
              <a:off x="1118070" y="4836539"/>
              <a:ext cx="3874898" cy="0"/>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9DCC062-1409-43EF-888B-D675ABD5DC25}"/>
                </a:ext>
              </a:extLst>
            </p:cNvPr>
            <p:cNvCxnSpPr>
              <a:cxnSpLocks/>
            </p:cNvCxnSpPr>
            <p:nvPr/>
          </p:nvCxnSpPr>
          <p:spPr>
            <a:xfrm flipV="1">
              <a:off x="4992968" y="4639122"/>
              <a:ext cx="0" cy="197418"/>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83E8AA5-B90D-4ED3-8D17-5DC6D9921E46}"/>
                </a:ext>
              </a:extLst>
            </p:cNvPr>
            <p:cNvCxnSpPr>
              <a:cxnSpLocks/>
            </p:cNvCxnSpPr>
            <p:nvPr/>
          </p:nvCxnSpPr>
          <p:spPr>
            <a:xfrm flipV="1">
              <a:off x="1118070" y="4639121"/>
              <a:ext cx="0" cy="197418"/>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87348648-809D-42B4-8CDE-41603072E910}"/>
              </a:ext>
            </a:extLst>
          </p:cNvPr>
          <p:cNvGrpSpPr/>
          <p:nvPr/>
        </p:nvGrpSpPr>
        <p:grpSpPr>
          <a:xfrm>
            <a:off x="5411098" y="3267763"/>
            <a:ext cx="2906174" cy="148064"/>
            <a:chOff x="1118070" y="4639121"/>
            <a:chExt cx="3874898" cy="197419"/>
          </a:xfrm>
        </p:grpSpPr>
        <p:cxnSp>
          <p:nvCxnSpPr>
            <p:cNvPr id="87" name="Straight Connector 86">
              <a:extLst>
                <a:ext uri="{FF2B5EF4-FFF2-40B4-BE49-F238E27FC236}">
                  <a16:creationId xmlns:a16="http://schemas.microsoft.com/office/drawing/2014/main" id="{BB6626DE-F641-41C5-8A4C-AD39EFD88BFE}"/>
                </a:ext>
              </a:extLst>
            </p:cNvPr>
            <p:cNvCxnSpPr/>
            <p:nvPr/>
          </p:nvCxnSpPr>
          <p:spPr>
            <a:xfrm>
              <a:off x="1118070" y="4836539"/>
              <a:ext cx="3874898" cy="0"/>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E829703-FF88-435E-9442-E247946DB33D}"/>
                </a:ext>
              </a:extLst>
            </p:cNvPr>
            <p:cNvCxnSpPr>
              <a:cxnSpLocks/>
            </p:cNvCxnSpPr>
            <p:nvPr/>
          </p:nvCxnSpPr>
          <p:spPr>
            <a:xfrm flipV="1">
              <a:off x="4992968" y="4639122"/>
              <a:ext cx="0" cy="197418"/>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FD3954-2207-42E7-912B-8F5802EC2E15}"/>
                </a:ext>
              </a:extLst>
            </p:cNvPr>
            <p:cNvCxnSpPr>
              <a:cxnSpLocks/>
            </p:cNvCxnSpPr>
            <p:nvPr/>
          </p:nvCxnSpPr>
          <p:spPr>
            <a:xfrm flipV="1">
              <a:off x="1118070" y="4639121"/>
              <a:ext cx="0" cy="197418"/>
            </a:xfrm>
            <a:prstGeom prst="line">
              <a:avLst/>
            </a:prstGeom>
            <a:ln w="19050">
              <a:solidFill>
                <a:schemeClr val="bg1">
                  <a:lumMod val="85000"/>
                </a:schemeClr>
              </a:solidFill>
              <a:tailEnd type="none" w="med" len="sm"/>
            </a:ln>
          </p:spPr>
          <p:style>
            <a:lnRef idx="1">
              <a:schemeClr val="accent1"/>
            </a:lnRef>
            <a:fillRef idx="0">
              <a:schemeClr val="accent1"/>
            </a:fillRef>
            <a:effectRef idx="0">
              <a:schemeClr val="accent1"/>
            </a:effectRef>
            <a:fontRef idx="minor">
              <a:schemeClr val="tx1"/>
            </a:fontRef>
          </p:style>
        </p:cxnSp>
      </p:grpSp>
      <p:cxnSp>
        <p:nvCxnSpPr>
          <p:cNvPr id="43" name="Connector: Elbow 42">
            <a:extLst>
              <a:ext uri="{FF2B5EF4-FFF2-40B4-BE49-F238E27FC236}">
                <a16:creationId xmlns:a16="http://schemas.microsoft.com/office/drawing/2014/main" id="{F5AE3F75-D645-4347-9383-0971C107190C}"/>
              </a:ext>
            </a:extLst>
          </p:cNvPr>
          <p:cNvCxnSpPr>
            <a:cxnSpLocks/>
          </p:cNvCxnSpPr>
          <p:nvPr/>
        </p:nvCxnSpPr>
        <p:spPr>
          <a:xfrm rot="5400000">
            <a:off x="7278929" y="1957419"/>
            <a:ext cx="449587" cy="388858"/>
          </a:xfrm>
          <a:prstGeom prst="bentConnector3">
            <a:avLst>
              <a:gd name="adj1" fmla="val 1272"/>
            </a:avLst>
          </a:prstGeom>
          <a:ln w="127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FA41FA68-3812-4D74-8168-43021B6CAB3C}"/>
              </a:ext>
            </a:extLst>
          </p:cNvPr>
          <p:cNvSpPr>
            <a:spLocks noGrp="1"/>
          </p:cNvSpPr>
          <p:nvPr>
            <p:ph type="title"/>
          </p:nvPr>
        </p:nvSpPr>
        <p:spPr>
          <a:xfrm>
            <a:off x="360000" y="171451"/>
            <a:ext cx="8425225" cy="553998"/>
          </a:xfrm>
        </p:spPr>
        <p:txBody>
          <a:bodyPr/>
          <a:lstStyle/>
          <a:p>
            <a:r>
              <a:rPr lang="en-US" noProof="0"/>
              <a:t>Technical Overview</a:t>
            </a:r>
          </a:p>
        </p:txBody>
      </p:sp>
    </p:spTree>
    <p:extLst>
      <p:ext uri="{BB962C8B-B14F-4D97-AF65-F5344CB8AC3E}">
        <p14:creationId xmlns:p14="http://schemas.microsoft.com/office/powerpoint/2010/main" val="340718783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0F3902-1E1C-4231-8BF8-56D52BC4A707}"/>
              </a:ext>
            </a:extLst>
          </p:cNvPr>
          <p:cNvSpPr>
            <a:spLocks noGrp="1"/>
          </p:cNvSpPr>
          <p:nvPr>
            <p:ph type="title"/>
          </p:nvPr>
        </p:nvSpPr>
        <p:spPr>
          <a:xfrm>
            <a:off x="455250" y="1685926"/>
            <a:ext cx="8425225" cy="1107996"/>
          </a:xfrm>
        </p:spPr>
        <p:txBody>
          <a:bodyPr/>
          <a:lstStyle/>
          <a:p>
            <a:r>
              <a:rPr lang="en-US" noProof="0" dirty="0"/>
              <a:t>Object Storage - </a:t>
            </a:r>
            <a:br>
              <a:rPr lang="en-US" noProof="0" dirty="0"/>
            </a:br>
            <a:r>
              <a:rPr lang="en-US" noProof="0" dirty="0"/>
              <a:t>Archive Tier</a:t>
            </a:r>
          </a:p>
        </p:txBody>
      </p:sp>
      <p:pic>
        <p:nvPicPr>
          <p:cNvPr id="5" name="Picture 4" descr="A picture containing toy, cake, table&#10;&#10;Description automatically generated">
            <a:extLst>
              <a:ext uri="{FF2B5EF4-FFF2-40B4-BE49-F238E27FC236}">
                <a16:creationId xmlns:a16="http://schemas.microsoft.com/office/drawing/2014/main" id="{CD0904DF-6267-4B61-8198-B0123C69F91C}"/>
              </a:ext>
            </a:extLst>
          </p:cNvPr>
          <p:cNvPicPr>
            <a:picLocks noChangeAspect="1"/>
          </p:cNvPicPr>
          <p:nvPr/>
        </p:nvPicPr>
        <p:blipFill>
          <a:blip r:embed="rId2"/>
          <a:stretch>
            <a:fillRect/>
          </a:stretch>
        </p:blipFill>
        <p:spPr>
          <a:xfrm>
            <a:off x="3755078" y="519145"/>
            <a:ext cx="5221677" cy="3441560"/>
          </a:xfrm>
          <a:prstGeom prst="rect">
            <a:avLst/>
          </a:prstGeom>
        </p:spPr>
      </p:pic>
    </p:spTree>
    <p:extLst>
      <p:ext uri="{BB962C8B-B14F-4D97-AF65-F5344CB8AC3E}">
        <p14:creationId xmlns:p14="http://schemas.microsoft.com/office/powerpoint/2010/main" val="335870126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D71BA-E58A-4728-A1B1-F402CC6FD220}"/>
              </a:ext>
            </a:extLst>
          </p:cNvPr>
          <p:cNvSpPr>
            <a:spLocks noGrp="1"/>
          </p:cNvSpPr>
          <p:nvPr>
            <p:ph type="title"/>
          </p:nvPr>
        </p:nvSpPr>
        <p:spPr/>
        <p:txBody>
          <a:bodyPr/>
          <a:lstStyle/>
          <a:p>
            <a:r>
              <a:rPr lang="en-US"/>
              <a:t>Why Archive Tier?</a:t>
            </a:r>
            <a:endParaRPr lang="de-AT"/>
          </a:p>
        </p:txBody>
      </p:sp>
      <p:sp>
        <p:nvSpPr>
          <p:cNvPr id="4" name="Text Placeholder 3">
            <a:extLst>
              <a:ext uri="{FF2B5EF4-FFF2-40B4-BE49-F238E27FC236}">
                <a16:creationId xmlns:a16="http://schemas.microsoft.com/office/drawing/2014/main" id="{1A7B96D5-DF2A-408E-B453-24C462395FAD}"/>
              </a:ext>
            </a:extLst>
          </p:cNvPr>
          <p:cNvSpPr>
            <a:spLocks noGrp="1"/>
          </p:cNvSpPr>
          <p:nvPr>
            <p:ph type="body" sz="quarter" idx="10"/>
          </p:nvPr>
        </p:nvSpPr>
        <p:spPr>
          <a:xfrm>
            <a:off x="360000" y="1023939"/>
            <a:ext cx="6091135" cy="923330"/>
          </a:xfrm>
        </p:spPr>
        <p:txBody>
          <a:bodyPr/>
          <a:lstStyle/>
          <a:p>
            <a:r>
              <a:rPr lang="en-US" dirty="0"/>
              <a:t>Save costs for long term backups</a:t>
            </a:r>
          </a:p>
          <a:p>
            <a:endParaRPr lang="en-US" dirty="0"/>
          </a:p>
          <a:p>
            <a:r>
              <a:rPr lang="en-US" dirty="0"/>
              <a:t>Ideal for write once, read (almost) never</a:t>
            </a:r>
            <a:endParaRPr lang="de-AT" dirty="0"/>
          </a:p>
        </p:txBody>
      </p:sp>
      <p:pic>
        <p:nvPicPr>
          <p:cNvPr id="3" name="Рисунок 6">
            <a:extLst>
              <a:ext uri="{FF2B5EF4-FFF2-40B4-BE49-F238E27FC236}">
                <a16:creationId xmlns:a16="http://schemas.microsoft.com/office/drawing/2014/main" id="{F553E903-D292-4E28-B1A5-C970C5D20AD9}"/>
              </a:ext>
            </a:extLst>
          </p:cNvPr>
          <p:cNvPicPr>
            <a:picLocks noChangeAspect="1"/>
          </p:cNvPicPr>
          <p:nvPr/>
        </p:nvPicPr>
        <p:blipFill>
          <a:blip r:embed="rId2"/>
          <a:srcRect/>
          <a:stretch/>
        </p:blipFill>
        <p:spPr>
          <a:xfrm>
            <a:off x="6620659" y="1315691"/>
            <a:ext cx="2010194" cy="3321846"/>
          </a:xfrm>
          <a:prstGeom prst="rect">
            <a:avLst/>
          </a:prstGeom>
        </p:spPr>
      </p:pic>
      <p:pic>
        <p:nvPicPr>
          <p:cNvPr id="6" name="Picture 5" descr="A close up of a sign&#10;&#10;Description automatically generated">
            <a:extLst>
              <a:ext uri="{FF2B5EF4-FFF2-40B4-BE49-F238E27FC236}">
                <a16:creationId xmlns:a16="http://schemas.microsoft.com/office/drawing/2014/main" id="{82448214-C2E5-4EFF-915B-3BB4B10D51BC}"/>
              </a:ext>
            </a:extLst>
          </p:cNvPr>
          <p:cNvPicPr>
            <a:picLocks noChangeAspect="1"/>
          </p:cNvPicPr>
          <p:nvPr/>
        </p:nvPicPr>
        <p:blipFill>
          <a:blip r:embed="rId3"/>
          <a:stretch>
            <a:fillRect/>
          </a:stretch>
        </p:blipFill>
        <p:spPr>
          <a:xfrm>
            <a:off x="4092335" y="2241944"/>
            <a:ext cx="3533421" cy="2730106"/>
          </a:xfrm>
          <a:prstGeom prst="rect">
            <a:avLst/>
          </a:prstGeom>
        </p:spPr>
      </p:pic>
    </p:spTree>
    <p:extLst>
      <p:ext uri="{BB962C8B-B14F-4D97-AF65-F5344CB8AC3E}">
        <p14:creationId xmlns:p14="http://schemas.microsoft.com/office/powerpoint/2010/main" val="67244574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B3B8045D-F12E-4603-A583-D413583E6D71}"/>
              </a:ext>
            </a:extLst>
          </p:cNvPr>
          <p:cNvGrpSpPr/>
          <p:nvPr/>
        </p:nvGrpSpPr>
        <p:grpSpPr>
          <a:xfrm>
            <a:off x="818290" y="759256"/>
            <a:ext cx="1293761" cy="3763322"/>
            <a:chOff x="2833104" y="1041195"/>
            <a:chExt cx="1293761" cy="3763322"/>
          </a:xfrm>
        </p:grpSpPr>
        <p:sp>
          <p:nvSpPr>
            <p:cNvPr id="18" name="TextBox 17">
              <a:extLst>
                <a:ext uri="{FF2B5EF4-FFF2-40B4-BE49-F238E27FC236}">
                  <a16:creationId xmlns:a16="http://schemas.microsoft.com/office/drawing/2014/main" id="{7320B088-BC03-4665-BB77-BE7AEA460410}"/>
                </a:ext>
              </a:extLst>
            </p:cNvPr>
            <p:cNvSpPr txBox="1"/>
            <p:nvPr/>
          </p:nvSpPr>
          <p:spPr>
            <a:xfrm>
              <a:off x="2952159" y="1041195"/>
              <a:ext cx="1040478" cy="461665"/>
            </a:xfrm>
            <a:prstGeom prst="rect">
              <a:avLst/>
            </a:prstGeom>
            <a:noFill/>
          </p:spPr>
          <p:txBody>
            <a:bodyPr wrap="none" rtlCol="0" anchor="ctr">
              <a:spAutoFit/>
            </a:bodyPr>
            <a:lstStyle/>
            <a:p>
              <a:pPr algn="ctr" defTabSz="685783"/>
              <a:r>
                <a:rPr lang="en-US" sz="1200">
                  <a:solidFill>
                    <a:srgbClr val="FFFFFF">
                      <a:lumMod val="95000"/>
                    </a:srgbClr>
                  </a:solidFill>
                  <a:latin typeface="Tahoma"/>
                </a:rPr>
                <a:t>Performance</a:t>
              </a:r>
              <a:br>
                <a:rPr lang="en-US" sz="1200">
                  <a:solidFill>
                    <a:srgbClr val="FFFFFF">
                      <a:lumMod val="95000"/>
                    </a:srgbClr>
                  </a:solidFill>
                  <a:latin typeface="Tahoma"/>
                </a:rPr>
              </a:br>
              <a:r>
                <a:rPr lang="en-US" sz="1200">
                  <a:solidFill>
                    <a:srgbClr val="FFFFFF">
                      <a:lumMod val="95000"/>
                    </a:srgbClr>
                  </a:solidFill>
                  <a:latin typeface="Tahoma"/>
                </a:rPr>
                <a:t>Tier</a:t>
              </a:r>
            </a:p>
          </p:txBody>
        </p:sp>
        <p:pic>
          <p:nvPicPr>
            <p:cNvPr id="50" name="Graphic 49">
              <a:extLst>
                <a:ext uri="{FF2B5EF4-FFF2-40B4-BE49-F238E27FC236}">
                  <a16:creationId xmlns:a16="http://schemas.microsoft.com/office/drawing/2014/main" id="{78FEE15D-4F7F-443E-A189-8F2E3861F2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8547" y="1670622"/>
              <a:ext cx="426135" cy="503614"/>
            </a:xfrm>
            <a:prstGeom prst="rect">
              <a:avLst/>
            </a:prstGeom>
          </p:spPr>
        </p:pic>
        <p:pic>
          <p:nvPicPr>
            <p:cNvPr id="51" name="Graphic 50">
              <a:extLst>
                <a:ext uri="{FF2B5EF4-FFF2-40B4-BE49-F238E27FC236}">
                  <a16:creationId xmlns:a16="http://schemas.microsoft.com/office/drawing/2014/main" id="{A7648E5F-49CF-4043-A647-97C617200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8547" y="2772352"/>
              <a:ext cx="426135" cy="503614"/>
            </a:xfrm>
            <a:prstGeom prst="rect">
              <a:avLst/>
            </a:prstGeom>
          </p:spPr>
        </p:pic>
        <p:pic>
          <p:nvPicPr>
            <p:cNvPr id="52" name="Graphic 51">
              <a:extLst>
                <a:ext uri="{FF2B5EF4-FFF2-40B4-BE49-F238E27FC236}">
                  <a16:creationId xmlns:a16="http://schemas.microsoft.com/office/drawing/2014/main" id="{BCBAAF7E-1C7F-4B5A-AD16-69CCE997B6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8547" y="3874082"/>
              <a:ext cx="426135" cy="503614"/>
            </a:xfrm>
            <a:prstGeom prst="rect">
              <a:avLst/>
            </a:prstGeom>
          </p:spPr>
        </p:pic>
        <p:sp>
          <p:nvSpPr>
            <p:cNvPr id="40" name="Rectangle 18">
              <a:extLst>
                <a:ext uri="{FF2B5EF4-FFF2-40B4-BE49-F238E27FC236}">
                  <a16:creationId xmlns:a16="http://schemas.microsoft.com/office/drawing/2014/main" id="{0D164FF2-C651-4C03-8C27-8B697E2633F2}"/>
                </a:ext>
              </a:extLst>
            </p:cNvPr>
            <p:cNvSpPr/>
            <p:nvPr/>
          </p:nvSpPr>
          <p:spPr bwMode="auto">
            <a:xfrm>
              <a:off x="2833104" y="1236485"/>
              <a:ext cx="1293761" cy="3568032"/>
            </a:xfrm>
            <a:custGeom>
              <a:avLst/>
              <a:gdLst>
                <a:gd name="connsiteX0" fmla="*/ 0 w 2204720"/>
                <a:gd name="connsiteY0" fmla="*/ 0 h 3090982"/>
                <a:gd name="connsiteX1" fmla="*/ 2204720 w 2204720"/>
                <a:gd name="connsiteY1" fmla="*/ 0 h 3090982"/>
                <a:gd name="connsiteX2" fmla="*/ 2204720 w 2204720"/>
                <a:gd name="connsiteY2" fmla="*/ 3090982 h 3090982"/>
                <a:gd name="connsiteX3" fmla="*/ 0 w 2204720"/>
                <a:gd name="connsiteY3" fmla="*/ 3090982 h 3090982"/>
                <a:gd name="connsiteX4" fmla="*/ 0 w 2204720"/>
                <a:gd name="connsiteY4" fmla="*/ 0 h 3090982"/>
                <a:gd name="connsiteX0" fmla="*/ 0 w 2204720"/>
                <a:gd name="connsiteY0" fmla="*/ 0 h 3090982"/>
                <a:gd name="connsiteX1" fmla="*/ 344002 w 2204720"/>
                <a:gd name="connsiteY1" fmla="*/ 103 h 3090982"/>
                <a:gd name="connsiteX2" fmla="*/ 2204720 w 2204720"/>
                <a:gd name="connsiteY2" fmla="*/ 0 h 3090982"/>
                <a:gd name="connsiteX3" fmla="*/ 2204720 w 2204720"/>
                <a:gd name="connsiteY3" fmla="*/ 3090982 h 3090982"/>
                <a:gd name="connsiteX4" fmla="*/ 0 w 2204720"/>
                <a:gd name="connsiteY4" fmla="*/ 3090982 h 3090982"/>
                <a:gd name="connsiteX5" fmla="*/ 0 w 2204720"/>
                <a:gd name="connsiteY5" fmla="*/ 0 h 3090982"/>
                <a:gd name="connsiteX0" fmla="*/ 0 w 2204720"/>
                <a:gd name="connsiteY0" fmla="*/ 0 h 3090982"/>
                <a:gd name="connsiteX1" fmla="*/ 597795 w 2204720"/>
                <a:gd name="connsiteY1" fmla="*/ 103 h 3090982"/>
                <a:gd name="connsiteX2" fmla="*/ 2204720 w 2204720"/>
                <a:gd name="connsiteY2" fmla="*/ 0 h 3090982"/>
                <a:gd name="connsiteX3" fmla="*/ 2204720 w 2204720"/>
                <a:gd name="connsiteY3" fmla="*/ 3090982 h 3090982"/>
                <a:gd name="connsiteX4" fmla="*/ 0 w 2204720"/>
                <a:gd name="connsiteY4" fmla="*/ 3090982 h 3090982"/>
                <a:gd name="connsiteX5" fmla="*/ 0 w 2204720"/>
                <a:gd name="connsiteY5" fmla="*/ 0 h 3090982"/>
                <a:gd name="connsiteX0" fmla="*/ 0 w 2204720"/>
                <a:gd name="connsiteY0" fmla="*/ 3629 h 3094611"/>
                <a:gd name="connsiteX1" fmla="*/ 597795 w 2204720"/>
                <a:gd name="connsiteY1" fmla="*/ 3732 h 3094611"/>
                <a:gd name="connsiteX2" fmla="*/ 594062 w 2204720"/>
                <a:gd name="connsiteY2" fmla="*/ 0 h 3094611"/>
                <a:gd name="connsiteX3" fmla="*/ 2204720 w 2204720"/>
                <a:gd name="connsiteY3" fmla="*/ 3629 h 3094611"/>
                <a:gd name="connsiteX4" fmla="*/ 2204720 w 2204720"/>
                <a:gd name="connsiteY4" fmla="*/ 3094611 h 3094611"/>
                <a:gd name="connsiteX5" fmla="*/ 0 w 2204720"/>
                <a:gd name="connsiteY5" fmla="*/ 3094611 h 3094611"/>
                <a:gd name="connsiteX6" fmla="*/ 0 w 2204720"/>
                <a:gd name="connsiteY6" fmla="*/ 3629 h 3094611"/>
                <a:gd name="connsiteX0" fmla="*/ 0 w 2204720"/>
                <a:gd name="connsiteY0" fmla="*/ 3629 h 3094611"/>
                <a:gd name="connsiteX1" fmla="*/ 597795 w 2204720"/>
                <a:gd name="connsiteY1" fmla="*/ 3732 h 3094611"/>
                <a:gd name="connsiteX2" fmla="*/ 1586839 w 2204720"/>
                <a:gd name="connsiteY2" fmla="*/ 0 h 3094611"/>
                <a:gd name="connsiteX3" fmla="*/ 2204720 w 2204720"/>
                <a:gd name="connsiteY3" fmla="*/ 3629 h 3094611"/>
                <a:gd name="connsiteX4" fmla="*/ 2204720 w 2204720"/>
                <a:gd name="connsiteY4" fmla="*/ 3094611 h 3094611"/>
                <a:gd name="connsiteX5" fmla="*/ 0 w 2204720"/>
                <a:gd name="connsiteY5" fmla="*/ 3094611 h 3094611"/>
                <a:gd name="connsiteX6" fmla="*/ 0 w 2204720"/>
                <a:gd name="connsiteY6" fmla="*/ 3629 h 3094611"/>
                <a:gd name="connsiteX0" fmla="*/ 1586839 w 2204720"/>
                <a:gd name="connsiteY0" fmla="*/ 0 h 3094611"/>
                <a:gd name="connsiteX1" fmla="*/ 2204720 w 2204720"/>
                <a:gd name="connsiteY1" fmla="*/ 3629 h 3094611"/>
                <a:gd name="connsiteX2" fmla="*/ 2204720 w 2204720"/>
                <a:gd name="connsiteY2" fmla="*/ 3094611 h 3094611"/>
                <a:gd name="connsiteX3" fmla="*/ 0 w 2204720"/>
                <a:gd name="connsiteY3" fmla="*/ 3094611 h 3094611"/>
                <a:gd name="connsiteX4" fmla="*/ 0 w 2204720"/>
                <a:gd name="connsiteY4" fmla="*/ 3629 h 3094611"/>
                <a:gd name="connsiteX5" fmla="*/ 597795 w 2204720"/>
                <a:gd name="connsiteY5" fmla="*/ 3732 h 3094611"/>
                <a:gd name="connsiteX6" fmla="*/ 1678279 w 2204720"/>
                <a:gd name="connsiteY6" fmla="*/ 91440 h 3094611"/>
                <a:gd name="connsiteX0" fmla="*/ 1586839 w 2204720"/>
                <a:gd name="connsiteY0" fmla="*/ 0 h 3094611"/>
                <a:gd name="connsiteX1" fmla="*/ 2204720 w 2204720"/>
                <a:gd name="connsiteY1" fmla="*/ 3629 h 3094611"/>
                <a:gd name="connsiteX2" fmla="*/ 2204720 w 2204720"/>
                <a:gd name="connsiteY2" fmla="*/ 3094611 h 3094611"/>
                <a:gd name="connsiteX3" fmla="*/ 0 w 2204720"/>
                <a:gd name="connsiteY3" fmla="*/ 3094611 h 3094611"/>
                <a:gd name="connsiteX4" fmla="*/ 0 w 2204720"/>
                <a:gd name="connsiteY4" fmla="*/ 3629 h 3094611"/>
                <a:gd name="connsiteX5" fmla="*/ 597795 w 2204720"/>
                <a:gd name="connsiteY5" fmla="*/ 3732 h 3094611"/>
                <a:gd name="connsiteX0" fmla="*/ 1586839 w 2204720"/>
                <a:gd name="connsiteY0" fmla="*/ 0 h 3094611"/>
                <a:gd name="connsiteX1" fmla="*/ 2204720 w 2204720"/>
                <a:gd name="connsiteY1" fmla="*/ 3629 h 3094611"/>
                <a:gd name="connsiteX2" fmla="*/ 2204720 w 2204720"/>
                <a:gd name="connsiteY2" fmla="*/ 3094611 h 3094611"/>
                <a:gd name="connsiteX3" fmla="*/ 0 w 2204720"/>
                <a:gd name="connsiteY3" fmla="*/ 3094611 h 3094611"/>
                <a:gd name="connsiteX4" fmla="*/ 0 w 2204720"/>
                <a:gd name="connsiteY4" fmla="*/ 3629 h 3094611"/>
                <a:gd name="connsiteX5" fmla="*/ 241744 w 2204720"/>
                <a:gd name="connsiteY5" fmla="*/ 3732 h 3094611"/>
                <a:gd name="connsiteX0" fmla="*/ 1947078 w 2204720"/>
                <a:gd name="connsiteY0" fmla="*/ 0 h 3092153"/>
                <a:gd name="connsiteX1" fmla="*/ 2204720 w 2204720"/>
                <a:gd name="connsiteY1" fmla="*/ 1171 h 3092153"/>
                <a:gd name="connsiteX2" fmla="*/ 2204720 w 2204720"/>
                <a:gd name="connsiteY2" fmla="*/ 3092153 h 3092153"/>
                <a:gd name="connsiteX3" fmla="*/ 0 w 2204720"/>
                <a:gd name="connsiteY3" fmla="*/ 3092153 h 3092153"/>
                <a:gd name="connsiteX4" fmla="*/ 0 w 2204720"/>
                <a:gd name="connsiteY4" fmla="*/ 1171 h 3092153"/>
                <a:gd name="connsiteX5" fmla="*/ 241744 w 2204720"/>
                <a:gd name="connsiteY5" fmla="*/ 1274 h 309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4720" h="3092153">
                  <a:moveTo>
                    <a:pt x="1947078" y="0"/>
                  </a:moveTo>
                  <a:lnTo>
                    <a:pt x="2204720" y="1171"/>
                  </a:lnTo>
                  <a:lnTo>
                    <a:pt x="2204720" y="3092153"/>
                  </a:lnTo>
                  <a:lnTo>
                    <a:pt x="0" y="3092153"/>
                  </a:lnTo>
                  <a:lnTo>
                    <a:pt x="0" y="1171"/>
                  </a:lnTo>
                  <a:lnTo>
                    <a:pt x="241744" y="1274"/>
                  </a:lnTo>
                </a:path>
              </a:pathLst>
            </a:custGeom>
            <a:noFill/>
            <a:ln w="19050">
              <a:solidFill>
                <a:schemeClr val="bg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013">
                <a:gradFill>
                  <a:gsLst>
                    <a:gs pos="0">
                      <a:srgbClr val="FFFFFF"/>
                    </a:gs>
                    <a:gs pos="100000">
                      <a:srgbClr val="FFFFFF"/>
                    </a:gs>
                  </a:gsLst>
                  <a:lin ang="5400000" scaled="0"/>
                </a:gradFill>
                <a:latin typeface="Tahoma"/>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68FB91C0-CE91-45F7-B904-2268DF89B691}"/>
              </a:ext>
            </a:extLst>
          </p:cNvPr>
          <p:cNvSpPr txBox="1"/>
          <p:nvPr/>
        </p:nvSpPr>
        <p:spPr>
          <a:xfrm>
            <a:off x="3010683" y="760203"/>
            <a:ext cx="1002934" cy="461665"/>
          </a:xfrm>
          <a:prstGeom prst="rect">
            <a:avLst/>
          </a:prstGeom>
          <a:noFill/>
        </p:spPr>
        <p:txBody>
          <a:bodyPr wrap="square" rtlCol="0" anchor="ctr">
            <a:spAutoFit/>
          </a:bodyPr>
          <a:lstStyle/>
          <a:p>
            <a:pPr algn="ctr" defTabSz="685783"/>
            <a:r>
              <a:rPr lang="en-US" sz="1200">
                <a:solidFill>
                  <a:srgbClr val="FFFFFF">
                    <a:lumMod val="95000"/>
                  </a:srgbClr>
                </a:solidFill>
                <a:latin typeface="Tahoma"/>
              </a:rPr>
              <a:t>Capacity</a:t>
            </a:r>
            <a:br>
              <a:rPr lang="en-US" sz="1200">
                <a:solidFill>
                  <a:srgbClr val="FFFFFF">
                    <a:lumMod val="95000"/>
                  </a:srgbClr>
                </a:solidFill>
                <a:latin typeface="Tahoma"/>
              </a:rPr>
            </a:br>
            <a:r>
              <a:rPr lang="en-US" sz="1200">
                <a:solidFill>
                  <a:srgbClr val="FFFFFF">
                    <a:lumMod val="95000"/>
                  </a:srgbClr>
                </a:solidFill>
                <a:latin typeface="Tahoma"/>
              </a:rPr>
              <a:t>Tier</a:t>
            </a:r>
          </a:p>
        </p:txBody>
      </p:sp>
      <p:sp>
        <p:nvSpPr>
          <p:cNvPr id="62" name="Rectangle 18">
            <a:extLst>
              <a:ext uri="{FF2B5EF4-FFF2-40B4-BE49-F238E27FC236}">
                <a16:creationId xmlns:a16="http://schemas.microsoft.com/office/drawing/2014/main" id="{A3C5A6DB-DFEB-4DD6-8734-07EB8FD369D1}"/>
              </a:ext>
            </a:extLst>
          </p:cNvPr>
          <p:cNvSpPr/>
          <p:nvPr/>
        </p:nvSpPr>
        <p:spPr bwMode="auto">
          <a:xfrm>
            <a:off x="6571890" y="951899"/>
            <a:ext cx="1753822" cy="3570868"/>
          </a:xfrm>
          <a:custGeom>
            <a:avLst/>
            <a:gdLst>
              <a:gd name="connsiteX0" fmla="*/ 0 w 2204720"/>
              <a:gd name="connsiteY0" fmla="*/ 0 h 3090982"/>
              <a:gd name="connsiteX1" fmla="*/ 2204720 w 2204720"/>
              <a:gd name="connsiteY1" fmla="*/ 0 h 3090982"/>
              <a:gd name="connsiteX2" fmla="*/ 2204720 w 2204720"/>
              <a:gd name="connsiteY2" fmla="*/ 3090982 h 3090982"/>
              <a:gd name="connsiteX3" fmla="*/ 0 w 2204720"/>
              <a:gd name="connsiteY3" fmla="*/ 3090982 h 3090982"/>
              <a:gd name="connsiteX4" fmla="*/ 0 w 2204720"/>
              <a:gd name="connsiteY4" fmla="*/ 0 h 3090982"/>
              <a:gd name="connsiteX0" fmla="*/ 0 w 2204720"/>
              <a:gd name="connsiteY0" fmla="*/ 0 h 3090982"/>
              <a:gd name="connsiteX1" fmla="*/ 344002 w 2204720"/>
              <a:gd name="connsiteY1" fmla="*/ 103 h 3090982"/>
              <a:gd name="connsiteX2" fmla="*/ 2204720 w 2204720"/>
              <a:gd name="connsiteY2" fmla="*/ 0 h 3090982"/>
              <a:gd name="connsiteX3" fmla="*/ 2204720 w 2204720"/>
              <a:gd name="connsiteY3" fmla="*/ 3090982 h 3090982"/>
              <a:gd name="connsiteX4" fmla="*/ 0 w 2204720"/>
              <a:gd name="connsiteY4" fmla="*/ 3090982 h 3090982"/>
              <a:gd name="connsiteX5" fmla="*/ 0 w 2204720"/>
              <a:gd name="connsiteY5" fmla="*/ 0 h 3090982"/>
              <a:gd name="connsiteX0" fmla="*/ 0 w 2204720"/>
              <a:gd name="connsiteY0" fmla="*/ 0 h 3090982"/>
              <a:gd name="connsiteX1" fmla="*/ 597795 w 2204720"/>
              <a:gd name="connsiteY1" fmla="*/ 103 h 3090982"/>
              <a:gd name="connsiteX2" fmla="*/ 2204720 w 2204720"/>
              <a:gd name="connsiteY2" fmla="*/ 0 h 3090982"/>
              <a:gd name="connsiteX3" fmla="*/ 2204720 w 2204720"/>
              <a:gd name="connsiteY3" fmla="*/ 3090982 h 3090982"/>
              <a:gd name="connsiteX4" fmla="*/ 0 w 2204720"/>
              <a:gd name="connsiteY4" fmla="*/ 3090982 h 3090982"/>
              <a:gd name="connsiteX5" fmla="*/ 0 w 2204720"/>
              <a:gd name="connsiteY5" fmla="*/ 0 h 3090982"/>
              <a:gd name="connsiteX0" fmla="*/ 0 w 2204720"/>
              <a:gd name="connsiteY0" fmla="*/ 3629 h 3094611"/>
              <a:gd name="connsiteX1" fmla="*/ 597795 w 2204720"/>
              <a:gd name="connsiteY1" fmla="*/ 3732 h 3094611"/>
              <a:gd name="connsiteX2" fmla="*/ 594062 w 2204720"/>
              <a:gd name="connsiteY2" fmla="*/ 0 h 3094611"/>
              <a:gd name="connsiteX3" fmla="*/ 2204720 w 2204720"/>
              <a:gd name="connsiteY3" fmla="*/ 3629 h 3094611"/>
              <a:gd name="connsiteX4" fmla="*/ 2204720 w 2204720"/>
              <a:gd name="connsiteY4" fmla="*/ 3094611 h 3094611"/>
              <a:gd name="connsiteX5" fmla="*/ 0 w 2204720"/>
              <a:gd name="connsiteY5" fmla="*/ 3094611 h 3094611"/>
              <a:gd name="connsiteX6" fmla="*/ 0 w 2204720"/>
              <a:gd name="connsiteY6" fmla="*/ 3629 h 3094611"/>
              <a:gd name="connsiteX0" fmla="*/ 0 w 2204720"/>
              <a:gd name="connsiteY0" fmla="*/ 3629 h 3094611"/>
              <a:gd name="connsiteX1" fmla="*/ 597795 w 2204720"/>
              <a:gd name="connsiteY1" fmla="*/ 3732 h 3094611"/>
              <a:gd name="connsiteX2" fmla="*/ 1586839 w 2204720"/>
              <a:gd name="connsiteY2" fmla="*/ 0 h 3094611"/>
              <a:gd name="connsiteX3" fmla="*/ 2204720 w 2204720"/>
              <a:gd name="connsiteY3" fmla="*/ 3629 h 3094611"/>
              <a:gd name="connsiteX4" fmla="*/ 2204720 w 2204720"/>
              <a:gd name="connsiteY4" fmla="*/ 3094611 h 3094611"/>
              <a:gd name="connsiteX5" fmla="*/ 0 w 2204720"/>
              <a:gd name="connsiteY5" fmla="*/ 3094611 h 3094611"/>
              <a:gd name="connsiteX6" fmla="*/ 0 w 2204720"/>
              <a:gd name="connsiteY6" fmla="*/ 3629 h 3094611"/>
              <a:gd name="connsiteX0" fmla="*/ 1586839 w 2204720"/>
              <a:gd name="connsiteY0" fmla="*/ 0 h 3094611"/>
              <a:gd name="connsiteX1" fmla="*/ 2204720 w 2204720"/>
              <a:gd name="connsiteY1" fmla="*/ 3629 h 3094611"/>
              <a:gd name="connsiteX2" fmla="*/ 2204720 w 2204720"/>
              <a:gd name="connsiteY2" fmla="*/ 3094611 h 3094611"/>
              <a:gd name="connsiteX3" fmla="*/ 0 w 2204720"/>
              <a:gd name="connsiteY3" fmla="*/ 3094611 h 3094611"/>
              <a:gd name="connsiteX4" fmla="*/ 0 w 2204720"/>
              <a:gd name="connsiteY4" fmla="*/ 3629 h 3094611"/>
              <a:gd name="connsiteX5" fmla="*/ 597795 w 2204720"/>
              <a:gd name="connsiteY5" fmla="*/ 3732 h 3094611"/>
              <a:gd name="connsiteX6" fmla="*/ 1678279 w 2204720"/>
              <a:gd name="connsiteY6" fmla="*/ 91440 h 3094611"/>
              <a:gd name="connsiteX0" fmla="*/ 1586839 w 2204720"/>
              <a:gd name="connsiteY0" fmla="*/ 0 h 3094611"/>
              <a:gd name="connsiteX1" fmla="*/ 2204720 w 2204720"/>
              <a:gd name="connsiteY1" fmla="*/ 3629 h 3094611"/>
              <a:gd name="connsiteX2" fmla="*/ 2204720 w 2204720"/>
              <a:gd name="connsiteY2" fmla="*/ 3094611 h 3094611"/>
              <a:gd name="connsiteX3" fmla="*/ 0 w 2204720"/>
              <a:gd name="connsiteY3" fmla="*/ 3094611 h 3094611"/>
              <a:gd name="connsiteX4" fmla="*/ 0 w 2204720"/>
              <a:gd name="connsiteY4" fmla="*/ 3629 h 3094611"/>
              <a:gd name="connsiteX5" fmla="*/ 597795 w 2204720"/>
              <a:gd name="connsiteY5" fmla="*/ 3732 h 309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4720" h="3094611">
                <a:moveTo>
                  <a:pt x="1586839" y="0"/>
                </a:moveTo>
                <a:lnTo>
                  <a:pt x="2204720" y="3629"/>
                </a:lnTo>
                <a:lnTo>
                  <a:pt x="2204720" y="3094611"/>
                </a:lnTo>
                <a:lnTo>
                  <a:pt x="0" y="3094611"/>
                </a:lnTo>
                <a:lnTo>
                  <a:pt x="0" y="3629"/>
                </a:lnTo>
                <a:lnTo>
                  <a:pt x="597795" y="3732"/>
                </a:lnTo>
              </a:path>
            </a:pathLst>
          </a:custGeom>
          <a:noFill/>
          <a:ln w="19050">
            <a:solidFill>
              <a:schemeClr val="bg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013">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19" name="Rectangle 18">
            <a:extLst>
              <a:ext uri="{FF2B5EF4-FFF2-40B4-BE49-F238E27FC236}">
                <a16:creationId xmlns:a16="http://schemas.microsoft.com/office/drawing/2014/main" id="{665889A7-6E9A-4A40-9953-D965CB2E2D5D}"/>
              </a:ext>
            </a:extLst>
          </p:cNvPr>
          <p:cNvSpPr/>
          <p:nvPr/>
        </p:nvSpPr>
        <p:spPr bwMode="auto">
          <a:xfrm>
            <a:off x="2843214" y="951899"/>
            <a:ext cx="1356922" cy="3570868"/>
          </a:xfrm>
          <a:custGeom>
            <a:avLst/>
            <a:gdLst>
              <a:gd name="connsiteX0" fmla="*/ 0 w 2204720"/>
              <a:gd name="connsiteY0" fmla="*/ 0 h 3090982"/>
              <a:gd name="connsiteX1" fmla="*/ 2204720 w 2204720"/>
              <a:gd name="connsiteY1" fmla="*/ 0 h 3090982"/>
              <a:gd name="connsiteX2" fmla="*/ 2204720 w 2204720"/>
              <a:gd name="connsiteY2" fmla="*/ 3090982 h 3090982"/>
              <a:gd name="connsiteX3" fmla="*/ 0 w 2204720"/>
              <a:gd name="connsiteY3" fmla="*/ 3090982 h 3090982"/>
              <a:gd name="connsiteX4" fmla="*/ 0 w 2204720"/>
              <a:gd name="connsiteY4" fmla="*/ 0 h 3090982"/>
              <a:gd name="connsiteX0" fmla="*/ 0 w 2204720"/>
              <a:gd name="connsiteY0" fmla="*/ 0 h 3090982"/>
              <a:gd name="connsiteX1" fmla="*/ 344002 w 2204720"/>
              <a:gd name="connsiteY1" fmla="*/ 103 h 3090982"/>
              <a:gd name="connsiteX2" fmla="*/ 2204720 w 2204720"/>
              <a:gd name="connsiteY2" fmla="*/ 0 h 3090982"/>
              <a:gd name="connsiteX3" fmla="*/ 2204720 w 2204720"/>
              <a:gd name="connsiteY3" fmla="*/ 3090982 h 3090982"/>
              <a:gd name="connsiteX4" fmla="*/ 0 w 2204720"/>
              <a:gd name="connsiteY4" fmla="*/ 3090982 h 3090982"/>
              <a:gd name="connsiteX5" fmla="*/ 0 w 2204720"/>
              <a:gd name="connsiteY5" fmla="*/ 0 h 3090982"/>
              <a:gd name="connsiteX0" fmla="*/ 0 w 2204720"/>
              <a:gd name="connsiteY0" fmla="*/ 0 h 3090982"/>
              <a:gd name="connsiteX1" fmla="*/ 597795 w 2204720"/>
              <a:gd name="connsiteY1" fmla="*/ 103 h 3090982"/>
              <a:gd name="connsiteX2" fmla="*/ 2204720 w 2204720"/>
              <a:gd name="connsiteY2" fmla="*/ 0 h 3090982"/>
              <a:gd name="connsiteX3" fmla="*/ 2204720 w 2204720"/>
              <a:gd name="connsiteY3" fmla="*/ 3090982 h 3090982"/>
              <a:gd name="connsiteX4" fmla="*/ 0 w 2204720"/>
              <a:gd name="connsiteY4" fmla="*/ 3090982 h 3090982"/>
              <a:gd name="connsiteX5" fmla="*/ 0 w 2204720"/>
              <a:gd name="connsiteY5" fmla="*/ 0 h 3090982"/>
              <a:gd name="connsiteX0" fmla="*/ 0 w 2204720"/>
              <a:gd name="connsiteY0" fmla="*/ 3629 h 3094611"/>
              <a:gd name="connsiteX1" fmla="*/ 597795 w 2204720"/>
              <a:gd name="connsiteY1" fmla="*/ 3732 h 3094611"/>
              <a:gd name="connsiteX2" fmla="*/ 594062 w 2204720"/>
              <a:gd name="connsiteY2" fmla="*/ 0 h 3094611"/>
              <a:gd name="connsiteX3" fmla="*/ 2204720 w 2204720"/>
              <a:gd name="connsiteY3" fmla="*/ 3629 h 3094611"/>
              <a:gd name="connsiteX4" fmla="*/ 2204720 w 2204720"/>
              <a:gd name="connsiteY4" fmla="*/ 3094611 h 3094611"/>
              <a:gd name="connsiteX5" fmla="*/ 0 w 2204720"/>
              <a:gd name="connsiteY5" fmla="*/ 3094611 h 3094611"/>
              <a:gd name="connsiteX6" fmla="*/ 0 w 2204720"/>
              <a:gd name="connsiteY6" fmla="*/ 3629 h 3094611"/>
              <a:gd name="connsiteX0" fmla="*/ 0 w 2204720"/>
              <a:gd name="connsiteY0" fmla="*/ 3629 h 3094611"/>
              <a:gd name="connsiteX1" fmla="*/ 597795 w 2204720"/>
              <a:gd name="connsiteY1" fmla="*/ 3732 h 3094611"/>
              <a:gd name="connsiteX2" fmla="*/ 1586839 w 2204720"/>
              <a:gd name="connsiteY2" fmla="*/ 0 h 3094611"/>
              <a:gd name="connsiteX3" fmla="*/ 2204720 w 2204720"/>
              <a:gd name="connsiteY3" fmla="*/ 3629 h 3094611"/>
              <a:gd name="connsiteX4" fmla="*/ 2204720 w 2204720"/>
              <a:gd name="connsiteY4" fmla="*/ 3094611 h 3094611"/>
              <a:gd name="connsiteX5" fmla="*/ 0 w 2204720"/>
              <a:gd name="connsiteY5" fmla="*/ 3094611 h 3094611"/>
              <a:gd name="connsiteX6" fmla="*/ 0 w 2204720"/>
              <a:gd name="connsiteY6" fmla="*/ 3629 h 3094611"/>
              <a:gd name="connsiteX0" fmla="*/ 1586839 w 2204720"/>
              <a:gd name="connsiteY0" fmla="*/ 0 h 3094611"/>
              <a:gd name="connsiteX1" fmla="*/ 2204720 w 2204720"/>
              <a:gd name="connsiteY1" fmla="*/ 3629 h 3094611"/>
              <a:gd name="connsiteX2" fmla="*/ 2204720 w 2204720"/>
              <a:gd name="connsiteY2" fmla="*/ 3094611 h 3094611"/>
              <a:gd name="connsiteX3" fmla="*/ 0 w 2204720"/>
              <a:gd name="connsiteY3" fmla="*/ 3094611 h 3094611"/>
              <a:gd name="connsiteX4" fmla="*/ 0 w 2204720"/>
              <a:gd name="connsiteY4" fmla="*/ 3629 h 3094611"/>
              <a:gd name="connsiteX5" fmla="*/ 597795 w 2204720"/>
              <a:gd name="connsiteY5" fmla="*/ 3732 h 3094611"/>
              <a:gd name="connsiteX6" fmla="*/ 1678279 w 2204720"/>
              <a:gd name="connsiteY6" fmla="*/ 91440 h 3094611"/>
              <a:gd name="connsiteX0" fmla="*/ 1586839 w 2204720"/>
              <a:gd name="connsiteY0" fmla="*/ 0 h 3094611"/>
              <a:gd name="connsiteX1" fmla="*/ 2204720 w 2204720"/>
              <a:gd name="connsiteY1" fmla="*/ 3629 h 3094611"/>
              <a:gd name="connsiteX2" fmla="*/ 2204720 w 2204720"/>
              <a:gd name="connsiteY2" fmla="*/ 3094611 h 3094611"/>
              <a:gd name="connsiteX3" fmla="*/ 0 w 2204720"/>
              <a:gd name="connsiteY3" fmla="*/ 3094611 h 3094611"/>
              <a:gd name="connsiteX4" fmla="*/ 0 w 2204720"/>
              <a:gd name="connsiteY4" fmla="*/ 3629 h 3094611"/>
              <a:gd name="connsiteX5" fmla="*/ 597795 w 2204720"/>
              <a:gd name="connsiteY5" fmla="*/ 3732 h 309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4720" h="3094611">
                <a:moveTo>
                  <a:pt x="1586839" y="0"/>
                </a:moveTo>
                <a:lnTo>
                  <a:pt x="2204720" y="3629"/>
                </a:lnTo>
                <a:lnTo>
                  <a:pt x="2204720" y="3094611"/>
                </a:lnTo>
                <a:lnTo>
                  <a:pt x="0" y="3094611"/>
                </a:lnTo>
                <a:lnTo>
                  <a:pt x="0" y="3629"/>
                </a:lnTo>
                <a:lnTo>
                  <a:pt x="597795" y="3732"/>
                </a:lnTo>
              </a:path>
            </a:pathLst>
          </a:custGeom>
          <a:noFill/>
          <a:ln w="19050">
            <a:solidFill>
              <a:schemeClr val="bg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r>
              <a:rPr lang="en-US" sz="1013">
                <a:solidFill>
                  <a:srgbClr val="003738">
                    <a:alpha val="0"/>
                  </a:srgbClr>
                </a:solidFill>
                <a:latin typeface="Tahoma"/>
                <a:ea typeface="Segoe UI" pitchFamily="34" charset="0"/>
                <a:cs typeface="Segoe UI" pitchFamily="34" charset="0"/>
              </a:rPr>
              <a:t>A</a:t>
            </a:r>
          </a:p>
        </p:txBody>
      </p:sp>
      <p:sp>
        <p:nvSpPr>
          <p:cNvPr id="2" name="Rectangle 1">
            <a:extLst>
              <a:ext uri="{FF2B5EF4-FFF2-40B4-BE49-F238E27FC236}">
                <a16:creationId xmlns:a16="http://schemas.microsoft.com/office/drawing/2014/main" id="{D213AF8B-12DF-4D91-B282-CD93F79ABA63}"/>
              </a:ext>
            </a:extLst>
          </p:cNvPr>
          <p:cNvSpPr/>
          <p:nvPr/>
        </p:nvSpPr>
        <p:spPr>
          <a:xfrm>
            <a:off x="7083348" y="759255"/>
            <a:ext cx="730906" cy="461665"/>
          </a:xfrm>
          <a:prstGeom prst="rect">
            <a:avLst/>
          </a:prstGeom>
          <a:noFill/>
        </p:spPr>
        <p:txBody>
          <a:bodyPr wrap="none">
            <a:spAutoFit/>
          </a:bodyPr>
          <a:lstStyle/>
          <a:p>
            <a:pPr algn="ctr" defTabSz="685783"/>
            <a:r>
              <a:rPr lang="ru-RU" sz="1200">
                <a:solidFill>
                  <a:srgbClr val="FFFFFF"/>
                </a:solidFill>
                <a:latin typeface="Tahoma"/>
              </a:rPr>
              <a:t>Archive </a:t>
            </a:r>
            <a:br>
              <a:rPr lang="en-US" sz="1200">
                <a:solidFill>
                  <a:srgbClr val="FFFFFF"/>
                </a:solidFill>
                <a:latin typeface="Tahoma"/>
              </a:rPr>
            </a:br>
            <a:r>
              <a:rPr lang="ru-RU" sz="1200">
                <a:solidFill>
                  <a:srgbClr val="FFFFFF"/>
                </a:solidFill>
                <a:latin typeface="Tahoma"/>
              </a:rPr>
              <a:t>Tier</a:t>
            </a:r>
          </a:p>
        </p:txBody>
      </p:sp>
      <p:cxnSp>
        <p:nvCxnSpPr>
          <p:cNvPr id="63" name="Straight Arrow Connector 62">
            <a:extLst>
              <a:ext uri="{FF2B5EF4-FFF2-40B4-BE49-F238E27FC236}">
                <a16:creationId xmlns:a16="http://schemas.microsoft.com/office/drawing/2014/main" id="{88540FE1-F76D-4AC2-B195-386625274502}"/>
              </a:ext>
            </a:extLst>
          </p:cNvPr>
          <p:cNvCxnSpPr>
            <a:cxnSpLocks/>
          </p:cNvCxnSpPr>
          <p:nvPr/>
        </p:nvCxnSpPr>
        <p:spPr>
          <a:xfrm>
            <a:off x="4541519" y="2471119"/>
            <a:ext cx="1771650" cy="0"/>
          </a:xfrm>
          <a:prstGeom prst="straightConnector1">
            <a:avLst/>
          </a:prstGeom>
          <a:ln w="76200">
            <a:solidFill>
              <a:srgbClr val="00E296"/>
            </a:solidFill>
            <a:tailEnd type="triangle" w="med" len="sm"/>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B946BE5-714C-4A96-9D3A-D5168A8E5E2B}"/>
              </a:ext>
            </a:extLst>
          </p:cNvPr>
          <p:cNvSpPr/>
          <p:nvPr/>
        </p:nvSpPr>
        <p:spPr>
          <a:xfrm>
            <a:off x="6541410" y="1994856"/>
            <a:ext cx="1829358" cy="430887"/>
          </a:xfrm>
          <a:prstGeom prst="rect">
            <a:avLst/>
          </a:prstGeom>
        </p:spPr>
        <p:txBody>
          <a:bodyPr wrap="square">
            <a:spAutoFit/>
          </a:bodyPr>
          <a:lstStyle/>
          <a:p>
            <a:pPr algn="ctr" defTabSz="685783"/>
            <a:r>
              <a:rPr lang="ru-RU" sz="1100" b="1">
                <a:solidFill>
                  <a:srgbClr val="FFFFFF"/>
                </a:solidFill>
                <a:latin typeface="Tahoma"/>
              </a:rPr>
              <a:t>Amazon Glacier </a:t>
            </a:r>
            <a:br>
              <a:rPr lang="ru-RU" sz="1100">
                <a:solidFill>
                  <a:srgbClr val="FFFFFF"/>
                </a:solidFill>
                <a:latin typeface="Tahoma"/>
              </a:rPr>
            </a:br>
            <a:r>
              <a:rPr lang="ru-RU" sz="1100">
                <a:solidFill>
                  <a:srgbClr val="FFFFFF"/>
                </a:solidFill>
                <a:latin typeface="Tahoma"/>
              </a:rPr>
              <a:t>(incl</a:t>
            </a:r>
            <a:r>
              <a:rPr lang="en-US" sz="1100">
                <a:solidFill>
                  <a:srgbClr val="FFFFFF"/>
                </a:solidFill>
                <a:latin typeface="Tahoma"/>
              </a:rPr>
              <a:t>.</a:t>
            </a:r>
            <a:r>
              <a:rPr lang="ru-RU" sz="1100">
                <a:solidFill>
                  <a:srgbClr val="FFFFFF"/>
                </a:solidFill>
                <a:latin typeface="Tahoma"/>
              </a:rPr>
              <a:t> Deep Archive)</a:t>
            </a:r>
          </a:p>
        </p:txBody>
      </p:sp>
      <p:sp>
        <p:nvSpPr>
          <p:cNvPr id="64" name="Rectangle 63">
            <a:extLst>
              <a:ext uri="{FF2B5EF4-FFF2-40B4-BE49-F238E27FC236}">
                <a16:creationId xmlns:a16="http://schemas.microsoft.com/office/drawing/2014/main" id="{82A9622B-EAFF-4CCC-8AEE-8F69C105E4A5}"/>
              </a:ext>
            </a:extLst>
          </p:cNvPr>
          <p:cNvSpPr/>
          <p:nvPr/>
        </p:nvSpPr>
        <p:spPr>
          <a:xfrm>
            <a:off x="6541410" y="3568758"/>
            <a:ext cx="1829358" cy="430887"/>
          </a:xfrm>
          <a:prstGeom prst="rect">
            <a:avLst/>
          </a:prstGeom>
        </p:spPr>
        <p:txBody>
          <a:bodyPr wrap="square">
            <a:spAutoFit/>
          </a:bodyPr>
          <a:lstStyle/>
          <a:p>
            <a:pPr algn="ctr" defTabSz="685783"/>
            <a:r>
              <a:rPr lang="en-US" sz="1100" b="1">
                <a:solidFill>
                  <a:srgbClr val="FFFFFF"/>
                </a:solidFill>
                <a:latin typeface="Tahoma"/>
              </a:rPr>
              <a:t>Microsoft Azure Blob Storage Archive Tier</a:t>
            </a:r>
            <a:endParaRPr lang="ru-RU" sz="1100" b="1">
              <a:solidFill>
                <a:srgbClr val="FFFFFF"/>
              </a:solidFill>
              <a:latin typeface="Tahoma"/>
            </a:endParaRPr>
          </a:p>
        </p:txBody>
      </p:sp>
      <p:sp>
        <p:nvSpPr>
          <p:cNvPr id="5" name="Rectangle 4">
            <a:extLst>
              <a:ext uri="{FF2B5EF4-FFF2-40B4-BE49-F238E27FC236}">
                <a16:creationId xmlns:a16="http://schemas.microsoft.com/office/drawing/2014/main" id="{EEC8D12F-6E2A-4184-A854-2F6AB7F3FB24}"/>
              </a:ext>
            </a:extLst>
          </p:cNvPr>
          <p:cNvSpPr/>
          <p:nvPr/>
        </p:nvSpPr>
        <p:spPr>
          <a:xfrm>
            <a:off x="4397602" y="2045337"/>
            <a:ext cx="1976823" cy="307777"/>
          </a:xfrm>
          <a:prstGeom prst="rect">
            <a:avLst/>
          </a:prstGeom>
        </p:spPr>
        <p:txBody>
          <a:bodyPr wrap="none">
            <a:spAutoFit/>
          </a:bodyPr>
          <a:lstStyle/>
          <a:p>
            <a:pPr defTabSz="685783"/>
            <a:r>
              <a:rPr lang="ru-RU" sz="1400" b="1">
                <a:solidFill>
                  <a:srgbClr val="FFFFFF"/>
                </a:solidFill>
                <a:latin typeface="Tahoma"/>
              </a:rPr>
              <a:t>Archive </a:t>
            </a:r>
            <a:r>
              <a:rPr lang="en-US" sz="1400" b="1">
                <a:solidFill>
                  <a:srgbClr val="FFFFFF"/>
                </a:solidFill>
                <a:latin typeface="Tahoma"/>
              </a:rPr>
              <a:t>(move) GFS</a:t>
            </a:r>
            <a:endParaRPr lang="ru-RU" sz="1400" b="1">
              <a:solidFill>
                <a:srgbClr val="FFFFFF"/>
              </a:solidFill>
              <a:latin typeface="Tahoma"/>
            </a:endParaRPr>
          </a:p>
        </p:txBody>
      </p:sp>
      <p:sp>
        <p:nvSpPr>
          <p:cNvPr id="65" name="TextBox 64">
            <a:extLst>
              <a:ext uri="{FF2B5EF4-FFF2-40B4-BE49-F238E27FC236}">
                <a16:creationId xmlns:a16="http://schemas.microsoft.com/office/drawing/2014/main" id="{5611FFDE-C732-41E7-9242-AF454C8D6D00}"/>
              </a:ext>
            </a:extLst>
          </p:cNvPr>
          <p:cNvSpPr txBox="1"/>
          <p:nvPr/>
        </p:nvSpPr>
        <p:spPr>
          <a:xfrm>
            <a:off x="4541520" y="2819550"/>
            <a:ext cx="1597486" cy="1323439"/>
          </a:xfrm>
          <a:prstGeom prst="rect">
            <a:avLst/>
          </a:prstGeom>
        </p:spPr>
        <p:txBody>
          <a:bodyPr wrap="square" rtlCol="0" anchor="ctr">
            <a:spAutoFit/>
          </a:bodyPr>
          <a:lstStyle/>
          <a:p>
            <a:pPr marL="171446" indent="-171446" defTabSz="685783">
              <a:spcAft>
                <a:spcPts val="300"/>
              </a:spcAft>
              <a:buFont typeface="Arial" panose="020B0604020202020204" pitchFamily="34" charset="0"/>
              <a:buChar char="•"/>
            </a:pPr>
            <a:r>
              <a:rPr lang="en-US" sz="1400">
                <a:solidFill>
                  <a:srgbClr val="FFFFFF">
                    <a:lumMod val="95000"/>
                  </a:srgbClr>
                </a:solidFill>
                <a:latin typeface="Tahoma"/>
              </a:rPr>
              <a:t>Policy-based</a:t>
            </a:r>
          </a:p>
          <a:p>
            <a:pPr marL="171446" indent="-171446" defTabSz="685783">
              <a:spcAft>
                <a:spcPts val="300"/>
              </a:spcAft>
              <a:buFont typeface="Arial" panose="020B0604020202020204" pitchFamily="34" charset="0"/>
              <a:buChar char="•"/>
            </a:pPr>
            <a:r>
              <a:rPr lang="en-US" sz="1400">
                <a:solidFill>
                  <a:srgbClr val="FFFFFF">
                    <a:lumMod val="95000"/>
                  </a:srgbClr>
                </a:solidFill>
                <a:latin typeface="Tahoma"/>
              </a:rPr>
              <a:t>Cost optimized</a:t>
            </a:r>
          </a:p>
          <a:p>
            <a:pPr marL="171446" indent="-171446" defTabSz="685783">
              <a:spcAft>
                <a:spcPts val="300"/>
              </a:spcAft>
              <a:buFont typeface="Arial" panose="020B0604020202020204" pitchFamily="34" charset="0"/>
              <a:buChar char="•"/>
            </a:pPr>
            <a:r>
              <a:rPr lang="en-US" sz="1400">
                <a:solidFill>
                  <a:srgbClr val="FFFFFF">
                    <a:lumMod val="95000"/>
                  </a:srgbClr>
                </a:solidFill>
                <a:latin typeface="Tahoma"/>
              </a:rPr>
              <a:t>Save space</a:t>
            </a:r>
            <a:endParaRPr lang="ru-RU" sz="1400">
              <a:solidFill>
                <a:srgbClr val="FFFFFF">
                  <a:lumMod val="95000"/>
                </a:srgbClr>
              </a:solidFill>
              <a:latin typeface="Tahoma"/>
            </a:endParaRPr>
          </a:p>
          <a:p>
            <a:pPr marL="171446" indent="-171446" defTabSz="685783">
              <a:spcAft>
                <a:spcPts val="300"/>
              </a:spcAft>
              <a:buFont typeface="Arial" panose="020B0604020202020204" pitchFamily="34" charset="0"/>
              <a:buChar char="•"/>
            </a:pPr>
            <a:r>
              <a:rPr lang="en-US" sz="1400">
                <a:solidFill>
                  <a:srgbClr val="FFFFFF">
                    <a:lumMod val="95000"/>
                  </a:srgbClr>
                </a:solidFill>
                <a:latin typeface="Tahoma"/>
              </a:rPr>
              <a:t>Self-sufficient</a:t>
            </a:r>
          </a:p>
          <a:p>
            <a:pPr marL="171446" indent="-171446" defTabSz="685783">
              <a:spcAft>
                <a:spcPts val="300"/>
              </a:spcAft>
              <a:buFont typeface="Arial" panose="020B0604020202020204" pitchFamily="34" charset="0"/>
              <a:buChar char="•"/>
            </a:pPr>
            <a:r>
              <a:rPr lang="en-US" sz="1400">
                <a:solidFill>
                  <a:srgbClr val="FFFFFF">
                    <a:lumMod val="95000"/>
                  </a:srgbClr>
                </a:solidFill>
                <a:latin typeface="Tahoma"/>
              </a:rPr>
              <a:t>No extra costs</a:t>
            </a:r>
          </a:p>
        </p:txBody>
      </p:sp>
      <p:grpSp>
        <p:nvGrpSpPr>
          <p:cNvPr id="44" name="Group 43">
            <a:extLst>
              <a:ext uri="{FF2B5EF4-FFF2-40B4-BE49-F238E27FC236}">
                <a16:creationId xmlns:a16="http://schemas.microsoft.com/office/drawing/2014/main" id="{8934E95F-9385-49EE-9721-20A0462D21EE}"/>
              </a:ext>
            </a:extLst>
          </p:cNvPr>
          <p:cNvGrpSpPr/>
          <p:nvPr/>
        </p:nvGrpSpPr>
        <p:grpSpPr>
          <a:xfrm>
            <a:off x="3337806" y="3047978"/>
            <a:ext cx="367738" cy="367738"/>
            <a:chOff x="6605723" y="2971105"/>
            <a:chExt cx="384352" cy="384352"/>
          </a:xfrm>
        </p:grpSpPr>
        <p:sp>
          <p:nvSpPr>
            <p:cNvPr id="46" name="Rectangle 45">
              <a:extLst>
                <a:ext uri="{FF2B5EF4-FFF2-40B4-BE49-F238E27FC236}">
                  <a16:creationId xmlns:a16="http://schemas.microsoft.com/office/drawing/2014/main" id="{1D42781A-0A4F-47EF-A421-6506F53778C3}"/>
                </a:ext>
              </a:extLst>
            </p:cNvPr>
            <p:cNvSpPr/>
            <p:nvPr/>
          </p:nvSpPr>
          <p:spPr bwMode="auto">
            <a:xfrm>
              <a:off x="6650182" y="3032482"/>
              <a:ext cx="266007" cy="2615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013">
                <a:gradFill>
                  <a:gsLst>
                    <a:gs pos="0">
                      <a:srgbClr val="FFFFFF"/>
                    </a:gs>
                    <a:gs pos="100000">
                      <a:srgbClr val="FFFFFF"/>
                    </a:gs>
                  </a:gsLst>
                  <a:lin ang="5400000" scaled="0"/>
                </a:gradFill>
                <a:latin typeface="Tahoma"/>
                <a:ea typeface="Segoe UI" pitchFamily="34" charset="0"/>
                <a:cs typeface="Segoe UI" pitchFamily="34" charset="0"/>
              </a:endParaRPr>
            </a:p>
          </p:txBody>
        </p:sp>
        <p:pic>
          <p:nvPicPr>
            <p:cNvPr id="47" name="Picture 26">
              <a:extLst>
                <a:ext uri="{FF2B5EF4-FFF2-40B4-BE49-F238E27FC236}">
                  <a16:creationId xmlns:a16="http://schemas.microsoft.com/office/drawing/2014/main" id="{6B4F7416-7DB4-4914-A63C-6623E98AD4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605723" y="2971105"/>
              <a:ext cx="384352" cy="384352"/>
            </a:xfrm>
            <a:prstGeom prst="rect">
              <a:avLst/>
            </a:prstGeom>
          </p:spPr>
        </p:pic>
      </p:grpSp>
      <p:pic>
        <p:nvPicPr>
          <p:cNvPr id="53" name="Graphic 52">
            <a:extLst>
              <a:ext uri="{FF2B5EF4-FFF2-40B4-BE49-F238E27FC236}">
                <a16:creationId xmlns:a16="http://schemas.microsoft.com/office/drawing/2014/main" id="{B75CB011-FDE4-4551-8F59-573E9B7CC57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323727" y="1501976"/>
            <a:ext cx="367738" cy="367738"/>
          </a:xfrm>
          <a:prstGeom prst="rect">
            <a:avLst/>
          </a:prstGeom>
        </p:spPr>
      </p:pic>
      <p:pic>
        <p:nvPicPr>
          <p:cNvPr id="9" name="Graphic 8">
            <a:extLst>
              <a:ext uri="{FF2B5EF4-FFF2-40B4-BE49-F238E27FC236}">
                <a16:creationId xmlns:a16="http://schemas.microsoft.com/office/drawing/2014/main" id="{27530E60-4DE1-4777-BFCC-AC2505A36F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22315" y="1438828"/>
            <a:ext cx="430886" cy="430886"/>
          </a:xfrm>
          <a:prstGeom prst="rect">
            <a:avLst/>
          </a:prstGeom>
        </p:spPr>
      </p:pic>
      <p:grpSp>
        <p:nvGrpSpPr>
          <p:cNvPr id="82" name="Group 81">
            <a:extLst>
              <a:ext uri="{FF2B5EF4-FFF2-40B4-BE49-F238E27FC236}">
                <a16:creationId xmlns:a16="http://schemas.microsoft.com/office/drawing/2014/main" id="{A18EB7B1-5915-47D3-B208-1A7C247AF75F}"/>
              </a:ext>
            </a:extLst>
          </p:cNvPr>
          <p:cNvGrpSpPr/>
          <p:nvPr/>
        </p:nvGrpSpPr>
        <p:grpSpPr>
          <a:xfrm>
            <a:off x="7222315" y="3010396"/>
            <a:ext cx="430886" cy="430886"/>
            <a:chOff x="6605723" y="2971105"/>
            <a:chExt cx="384352" cy="384352"/>
          </a:xfrm>
        </p:grpSpPr>
        <p:sp>
          <p:nvSpPr>
            <p:cNvPr id="83" name="Rectangle 82">
              <a:extLst>
                <a:ext uri="{FF2B5EF4-FFF2-40B4-BE49-F238E27FC236}">
                  <a16:creationId xmlns:a16="http://schemas.microsoft.com/office/drawing/2014/main" id="{18B4127D-1BF5-4A8E-8279-C14BB917D28D}"/>
                </a:ext>
              </a:extLst>
            </p:cNvPr>
            <p:cNvSpPr/>
            <p:nvPr/>
          </p:nvSpPr>
          <p:spPr bwMode="auto">
            <a:xfrm>
              <a:off x="6650182" y="3032482"/>
              <a:ext cx="266007" cy="2615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US" sz="1013">
                <a:gradFill>
                  <a:gsLst>
                    <a:gs pos="0">
                      <a:srgbClr val="FFFFFF"/>
                    </a:gs>
                    <a:gs pos="100000">
                      <a:srgbClr val="FFFFFF"/>
                    </a:gs>
                  </a:gsLst>
                  <a:lin ang="5400000" scaled="0"/>
                </a:gradFill>
                <a:latin typeface="Tahoma"/>
                <a:ea typeface="Segoe UI" pitchFamily="34" charset="0"/>
                <a:cs typeface="Segoe UI" pitchFamily="34" charset="0"/>
              </a:endParaRPr>
            </a:p>
          </p:txBody>
        </p:sp>
        <p:pic>
          <p:nvPicPr>
            <p:cNvPr id="84" name="Picture 26">
              <a:extLst>
                <a:ext uri="{FF2B5EF4-FFF2-40B4-BE49-F238E27FC236}">
                  <a16:creationId xmlns:a16="http://schemas.microsoft.com/office/drawing/2014/main" id="{BA97FE96-21EA-4A3E-ADB9-CDC50C8A70B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605723" y="2971105"/>
              <a:ext cx="384352" cy="384352"/>
            </a:xfrm>
            <a:prstGeom prst="rect">
              <a:avLst/>
            </a:prstGeom>
          </p:spPr>
        </p:pic>
      </p:grpSp>
      <p:sp>
        <p:nvSpPr>
          <p:cNvPr id="41" name="Isosceles Triangle 40">
            <a:extLst>
              <a:ext uri="{FF2B5EF4-FFF2-40B4-BE49-F238E27FC236}">
                <a16:creationId xmlns:a16="http://schemas.microsoft.com/office/drawing/2014/main" id="{6A2593F5-1127-49DD-ABD1-B9D5C358E482}"/>
              </a:ext>
            </a:extLst>
          </p:cNvPr>
          <p:cNvSpPr/>
          <p:nvPr/>
        </p:nvSpPr>
        <p:spPr bwMode="auto">
          <a:xfrm rot="5400000">
            <a:off x="1145656" y="2354622"/>
            <a:ext cx="2722285" cy="567761"/>
          </a:xfrm>
          <a:prstGeom prst="triangle">
            <a:avLst>
              <a:gd name="adj" fmla="val 50102"/>
            </a:avLst>
          </a:prstGeom>
          <a:gradFill>
            <a:gsLst>
              <a:gs pos="0">
                <a:srgbClr val="43FFC0"/>
              </a:gs>
              <a:gs pos="100000">
                <a:schemeClr val="tx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ctr" anchorCtr="0" forceAA="0" compatLnSpc="1">
            <a:prstTxWarp prst="textNoShape">
              <a:avLst/>
            </a:prstTxWarp>
            <a:noAutofit/>
          </a:bodyP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defTabSz="914076" fontAlgn="base">
              <a:spcBef>
                <a:spcPct val="0"/>
              </a:spcBef>
              <a:spcAft>
                <a:spcPct val="0"/>
              </a:spcAft>
            </a:pPr>
            <a:endParaRPr lang="en-US">
              <a:gradFill>
                <a:gsLst>
                  <a:gs pos="0">
                    <a:srgbClr val="FFFFFF"/>
                  </a:gs>
                  <a:gs pos="100000">
                    <a:srgbClr val="FFFFFF"/>
                  </a:gs>
                </a:gsLst>
                <a:lin ang="5400000" scaled="0"/>
              </a:gradFill>
              <a:latin typeface="Tahoma"/>
              <a:ea typeface="Segoe UI" pitchFamily="34" charset="0"/>
              <a:cs typeface="Segoe UI" pitchFamily="34" charset="0"/>
            </a:endParaRPr>
          </a:p>
        </p:txBody>
      </p:sp>
      <p:sp>
        <p:nvSpPr>
          <p:cNvPr id="4" name="Title 3">
            <a:extLst>
              <a:ext uri="{FF2B5EF4-FFF2-40B4-BE49-F238E27FC236}">
                <a16:creationId xmlns:a16="http://schemas.microsoft.com/office/drawing/2014/main" id="{9863AC99-C0EB-449D-AE49-153983C58495}"/>
              </a:ext>
            </a:extLst>
          </p:cNvPr>
          <p:cNvSpPr>
            <a:spLocks noGrp="1"/>
          </p:cNvSpPr>
          <p:nvPr>
            <p:ph type="title"/>
          </p:nvPr>
        </p:nvSpPr>
        <p:spPr>
          <a:xfrm>
            <a:off x="360000" y="186691"/>
            <a:ext cx="8425225" cy="553998"/>
          </a:xfrm>
        </p:spPr>
        <p:txBody>
          <a:bodyPr/>
          <a:lstStyle/>
          <a:p>
            <a:r>
              <a:rPr lang="en-US"/>
              <a:t>Archive Tier: Write Once /</a:t>
            </a:r>
            <a:r>
              <a:rPr lang="en-US" sz="1200"/>
              <a:t>(Almost)</a:t>
            </a:r>
            <a:r>
              <a:rPr lang="en-US" sz="900"/>
              <a:t> </a:t>
            </a:r>
            <a:r>
              <a:rPr lang="en-US"/>
              <a:t>Never Read</a:t>
            </a:r>
            <a:endParaRPr lang="de-AT"/>
          </a:p>
        </p:txBody>
      </p:sp>
    </p:spTree>
    <p:extLst>
      <p:ext uri="{BB962C8B-B14F-4D97-AF65-F5344CB8AC3E}">
        <p14:creationId xmlns:p14="http://schemas.microsoft.com/office/powerpoint/2010/main" val="3054410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0"/>
                                  </p:stCondLst>
                                  <p:childTnLst>
                                    <p:set>
                                      <p:cBhvr>
                                        <p:cTn id="29" dur="1" fill="hold">
                                          <p:stCondLst>
                                            <p:cond delay="0"/>
                                          </p:stCondLst>
                                        </p:cTn>
                                        <p:tgtEl>
                                          <p:spTgt spid="82"/>
                                        </p:tgtEl>
                                        <p:attrNameLst>
                                          <p:attrName>style.visibility</p:attrName>
                                        </p:attrNameLst>
                                      </p:cBhvr>
                                      <p:to>
                                        <p:strVal val="visible"/>
                                      </p:to>
                                    </p:set>
                                    <p:animEffect transition="in" filter="fade">
                                      <p:cBhvr>
                                        <p:cTn id="30" dur="500"/>
                                        <p:tgtEl>
                                          <p:spTgt spid="8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5">
                                            <p:txEl>
                                              <p:pRg st="0" end="0"/>
                                            </p:txEl>
                                          </p:spTgt>
                                        </p:tgtEl>
                                        <p:attrNameLst>
                                          <p:attrName>style.visibility</p:attrName>
                                        </p:attrNameLst>
                                      </p:cBhvr>
                                      <p:to>
                                        <p:strVal val="visible"/>
                                      </p:to>
                                    </p:set>
                                    <p:animEffect transition="in" filter="fade">
                                      <p:cBhvr>
                                        <p:cTn id="40" dur="500"/>
                                        <p:tgtEl>
                                          <p:spTgt spid="65">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5">
                                            <p:txEl>
                                              <p:pRg st="1" end="1"/>
                                            </p:txEl>
                                          </p:spTgt>
                                        </p:tgtEl>
                                        <p:attrNameLst>
                                          <p:attrName>style.visibility</p:attrName>
                                        </p:attrNameLst>
                                      </p:cBhvr>
                                      <p:to>
                                        <p:strVal val="visible"/>
                                      </p:to>
                                    </p:set>
                                    <p:animEffect transition="in" filter="fade">
                                      <p:cBhvr>
                                        <p:cTn id="45" dur="500"/>
                                        <p:tgtEl>
                                          <p:spTgt spid="65">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5">
                                            <p:txEl>
                                              <p:pRg st="2" end="2"/>
                                            </p:txEl>
                                          </p:spTgt>
                                        </p:tgtEl>
                                        <p:attrNameLst>
                                          <p:attrName>style.visibility</p:attrName>
                                        </p:attrNameLst>
                                      </p:cBhvr>
                                      <p:to>
                                        <p:strVal val="visible"/>
                                      </p:to>
                                    </p:set>
                                    <p:animEffect transition="in" filter="fade">
                                      <p:cBhvr>
                                        <p:cTn id="50" dur="500"/>
                                        <p:tgtEl>
                                          <p:spTgt spid="65">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5">
                                            <p:txEl>
                                              <p:pRg st="3" end="3"/>
                                            </p:txEl>
                                          </p:spTgt>
                                        </p:tgtEl>
                                        <p:attrNameLst>
                                          <p:attrName>style.visibility</p:attrName>
                                        </p:attrNameLst>
                                      </p:cBhvr>
                                      <p:to>
                                        <p:strVal val="visible"/>
                                      </p:to>
                                    </p:set>
                                    <p:animEffect transition="in" filter="fade">
                                      <p:cBhvr>
                                        <p:cTn id="55" dur="500"/>
                                        <p:tgtEl>
                                          <p:spTgt spid="65">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65">
                                            <p:txEl>
                                              <p:pRg st="4" end="4"/>
                                            </p:txEl>
                                          </p:spTgt>
                                        </p:tgtEl>
                                        <p:attrNameLst>
                                          <p:attrName>style.visibility</p:attrName>
                                        </p:attrNameLst>
                                      </p:cBhvr>
                                      <p:to>
                                        <p:strVal val="visible"/>
                                      </p:to>
                                    </p:set>
                                    <p:animEffect transition="in" filter="fade">
                                      <p:cBhvr>
                                        <p:cTn id="60" dur="500"/>
                                        <p:tgtEl>
                                          <p:spTgt spid="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2" grpId="0"/>
      <p:bldP spid="3" grpId="0"/>
      <p:bldP spid="64" grpId="0"/>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904D8B-B4C2-4207-BEE6-471B710F3F5E}"/>
              </a:ext>
            </a:extLst>
          </p:cNvPr>
          <p:cNvPicPr>
            <a:picLocks noChangeAspect="1"/>
          </p:cNvPicPr>
          <p:nvPr/>
        </p:nvPicPr>
        <p:blipFill>
          <a:blip r:embed="rId3"/>
          <a:stretch>
            <a:fillRect/>
          </a:stretch>
        </p:blipFill>
        <p:spPr>
          <a:xfrm>
            <a:off x="4076346" y="1094153"/>
            <a:ext cx="4707656" cy="3352800"/>
          </a:xfrm>
          <a:prstGeom prst="rect">
            <a:avLst/>
          </a:prstGeom>
        </p:spPr>
      </p:pic>
      <p:sp>
        <p:nvSpPr>
          <p:cNvPr id="2" name="Title 1">
            <a:extLst>
              <a:ext uri="{FF2B5EF4-FFF2-40B4-BE49-F238E27FC236}">
                <a16:creationId xmlns:a16="http://schemas.microsoft.com/office/drawing/2014/main" id="{6E33400F-F641-496C-BBE8-C2FE77133C0F}"/>
              </a:ext>
            </a:extLst>
          </p:cNvPr>
          <p:cNvSpPr>
            <a:spLocks noGrp="1"/>
          </p:cNvSpPr>
          <p:nvPr>
            <p:ph type="title"/>
          </p:nvPr>
        </p:nvSpPr>
        <p:spPr/>
        <p:txBody>
          <a:bodyPr/>
          <a:lstStyle/>
          <a:p>
            <a:r>
              <a:rPr lang="en-US" noProof="0"/>
              <a:t>Amazon Glacier Support</a:t>
            </a:r>
          </a:p>
        </p:txBody>
      </p:sp>
      <p:sp>
        <p:nvSpPr>
          <p:cNvPr id="3" name="Text Placeholder 2">
            <a:extLst>
              <a:ext uri="{FF2B5EF4-FFF2-40B4-BE49-F238E27FC236}">
                <a16:creationId xmlns:a16="http://schemas.microsoft.com/office/drawing/2014/main" id="{53DCFD94-AA61-401F-9964-D827A96F10E1}"/>
              </a:ext>
            </a:extLst>
          </p:cNvPr>
          <p:cNvSpPr>
            <a:spLocks noGrp="1"/>
          </p:cNvSpPr>
          <p:nvPr>
            <p:ph type="body" sz="quarter" idx="10"/>
          </p:nvPr>
        </p:nvSpPr>
        <p:spPr>
          <a:xfrm>
            <a:off x="359999" y="928842"/>
            <a:ext cx="3217134" cy="3385542"/>
          </a:xfrm>
        </p:spPr>
        <p:txBody>
          <a:bodyPr/>
          <a:lstStyle/>
          <a:p>
            <a:pPr marL="342892" indent="-342892">
              <a:buFont typeface="Arial" panose="020B0604020202020204" pitchFamily="34" charset="0"/>
              <a:buChar char="•"/>
            </a:pPr>
            <a:r>
              <a:rPr lang="en-US" noProof="0"/>
              <a:t>Immutability and deep archive supported</a:t>
            </a:r>
          </a:p>
          <a:p>
            <a:pPr marL="342892" indent="-342892">
              <a:buFont typeface="Arial" panose="020B0604020202020204" pitchFamily="34" charset="0"/>
              <a:buChar char="•"/>
            </a:pPr>
            <a:endParaRPr lang="en-US" noProof="0"/>
          </a:p>
          <a:p>
            <a:pPr marL="342892" indent="-342892">
              <a:buFont typeface="Arial" panose="020B0604020202020204" pitchFamily="34" charset="0"/>
              <a:buChar char="•"/>
            </a:pPr>
            <a:r>
              <a:rPr lang="en-US" noProof="0"/>
              <a:t>Temporary proxy appliance does conversion from capacity tier to archive tier</a:t>
            </a:r>
          </a:p>
          <a:p>
            <a:pPr marL="342892" indent="-342892">
              <a:buFont typeface="Arial" panose="020B0604020202020204" pitchFamily="34" charset="0"/>
              <a:buChar char="•"/>
            </a:pPr>
            <a:endParaRPr lang="en-US" noProof="0"/>
          </a:p>
          <a:p>
            <a:pPr marL="342892" indent="-342892">
              <a:buFont typeface="Arial" panose="020B0604020202020204" pitchFamily="34" charset="0"/>
              <a:buChar char="•"/>
            </a:pPr>
            <a:r>
              <a:rPr lang="en-US" noProof="0"/>
              <a:t>Veeam uses S3 storage classes (no need to create Glacier vault)</a:t>
            </a:r>
          </a:p>
        </p:txBody>
      </p:sp>
      <p:pic>
        <p:nvPicPr>
          <p:cNvPr id="6" name="Picture 5">
            <a:extLst>
              <a:ext uri="{FF2B5EF4-FFF2-40B4-BE49-F238E27FC236}">
                <a16:creationId xmlns:a16="http://schemas.microsoft.com/office/drawing/2014/main" id="{5EEF63F8-B4AA-4C30-9BE4-BDCE5E2754EE}"/>
              </a:ext>
            </a:extLst>
          </p:cNvPr>
          <p:cNvPicPr>
            <a:picLocks noChangeAspect="1"/>
          </p:cNvPicPr>
          <p:nvPr/>
        </p:nvPicPr>
        <p:blipFill>
          <a:blip r:embed="rId4"/>
          <a:stretch>
            <a:fillRect/>
          </a:stretch>
        </p:blipFill>
        <p:spPr>
          <a:xfrm>
            <a:off x="6761799" y="171452"/>
            <a:ext cx="2245694" cy="2808923"/>
          </a:xfrm>
          <a:prstGeom prst="rect">
            <a:avLst/>
          </a:prstGeom>
        </p:spPr>
      </p:pic>
    </p:spTree>
    <p:extLst>
      <p:ext uri="{BB962C8B-B14F-4D97-AF65-F5344CB8AC3E}">
        <p14:creationId xmlns:p14="http://schemas.microsoft.com/office/powerpoint/2010/main" val="300988280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E18CA-15C1-4ECE-9BE4-C01926057844}"/>
              </a:ext>
            </a:extLst>
          </p:cNvPr>
          <p:cNvSpPr>
            <a:spLocks noGrp="1"/>
          </p:cNvSpPr>
          <p:nvPr>
            <p:ph type="title"/>
          </p:nvPr>
        </p:nvSpPr>
        <p:spPr/>
        <p:txBody>
          <a:bodyPr/>
          <a:lstStyle/>
          <a:p>
            <a:r>
              <a:rPr lang="en-US" noProof="0"/>
              <a:t>Azure Archive Tier Support</a:t>
            </a:r>
          </a:p>
        </p:txBody>
      </p:sp>
      <p:sp>
        <p:nvSpPr>
          <p:cNvPr id="3" name="Text Placeholder 2">
            <a:extLst>
              <a:ext uri="{FF2B5EF4-FFF2-40B4-BE49-F238E27FC236}">
                <a16:creationId xmlns:a16="http://schemas.microsoft.com/office/drawing/2014/main" id="{ADBAB522-6235-4CE1-88E8-8383FA1B60E3}"/>
              </a:ext>
            </a:extLst>
          </p:cNvPr>
          <p:cNvSpPr>
            <a:spLocks noGrp="1"/>
          </p:cNvSpPr>
          <p:nvPr>
            <p:ph type="body" sz="quarter" idx="10"/>
          </p:nvPr>
        </p:nvSpPr>
        <p:spPr>
          <a:xfrm>
            <a:off x="360000" y="1023939"/>
            <a:ext cx="3621450" cy="1538883"/>
          </a:xfrm>
        </p:spPr>
        <p:txBody>
          <a:bodyPr/>
          <a:lstStyle/>
          <a:p>
            <a:pPr marL="342892" indent="-342892">
              <a:buFont typeface="Arial" panose="020B0604020202020204" pitchFamily="34" charset="0"/>
              <a:buChar char="•"/>
            </a:pPr>
            <a:r>
              <a:rPr lang="en-US" noProof="0"/>
              <a:t>Temporary proxy appliance does conversion from capacity tier to archive tier</a:t>
            </a:r>
          </a:p>
          <a:p>
            <a:pPr marL="342892" indent="-342892">
              <a:buFont typeface="Arial" panose="020B0604020202020204" pitchFamily="34" charset="0"/>
              <a:buChar char="•"/>
            </a:pPr>
            <a:endParaRPr lang="en-US" noProof="0"/>
          </a:p>
          <a:p>
            <a:pPr marL="342892" indent="-342892">
              <a:buFont typeface="Arial" panose="020B0604020202020204" pitchFamily="34" charset="0"/>
              <a:buChar char="•"/>
            </a:pPr>
            <a:endParaRPr lang="en-US" noProof="0"/>
          </a:p>
        </p:txBody>
      </p:sp>
      <p:pic>
        <p:nvPicPr>
          <p:cNvPr id="5" name="Picture 4">
            <a:extLst>
              <a:ext uri="{FF2B5EF4-FFF2-40B4-BE49-F238E27FC236}">
                <a16:creationId xmlns:a16="http://schemas.microsoft.com/office/drawing/2014/main" id="{2D47EE2A-53EA-4A6A-B5F6-87E5D0D887A7}"/>
              </a:ext>
            </a:extLst>
          </p:cNvPr>
          <p:cNvPicPr>
            <a:picLocks noChangeAspect="1"/>
          </p:cNvPicPr>
          <p:nvPr/>
        </p:nvPicPr>
        <p:blipFill rotWithShape="1">
          <a:blip r:embed="rId2"/>
          <a:srcRect t="1" r="20787" b="57113"/>
          <a:stretch/>
        </p:blipFill>
        <p:spPr>
          <a:xfrm>
            <a:off x="3981450" y="853043"/>
            <a:ext cx="4922881" cy="1898179"/>
          </a:xfrm>
          <a:prstGeom prst="rect">
            <a:avLst/>
          </a:prstGeom>
        </p:spPr>
      </p:pic>
      <p:pic>
        <p:nvPicPr>
          <p:cNvPr id="6" name="Picture 5">
            <a:extLst>
              <a:ext uri="{FF2B5EF4-FFF2-40B4-BE49-F238E27FC236}">
                <a16:creationId xmlns:a16="http://schemas.microsoft.com/office/drawing/2014/main" id="{75B63831-CD19-49E2-955E-63C4875D4E13}"/>
              </a:ext>
            </a:extLst>
          </p:cNvPr>
          <p:cNvPicPr>
            <a:picLocks noChangeAspect="1"/>
          </p:cNvPicPr>
          <p:nvPr/>
        </p:nvPicPr>
        <p:blipFill rotWithShape="1">
          <a:blip r:embed="rId3"/>
          <a:srcRect b="47614"/>
          <a:stretch/>
        </p:blipFill>
        <p:spPr>
          <a:xfrm>
            <a:off x="3981450" y="2865446"/>
            <a:ext cx="4922881" cy="1836684"/>
          </a:xfrm>
          <a:prstGeom prst="rect">
            <a:avLst/>
          </a:prstGeom>
        </p:spPr>
      </p:pic>
    </p:spTree>
    <p:extLst>
      <p:ext uri="{BB962C8B-B14F-4D97-AF65-F5344CB8AC3E}">
        <p14:creationId xmlns:p14="http://schemas.microsoft.com/office/powerpoint/2010/main" val="69415084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01EF-9BAE-4418-830D-A9A0AF95EB26}"/>
              </a:ext>
            </a:extLst>
          </p:cNvPr>
          <p:cNvSpPr>
            <a:spLocks noGrp="1"/>
          </p:cNvSpPr>
          <p:nvPr>
            <p:ph type="title"/>
          </p:nvPr>
        </p:nvSpPr>
        <p:spPr>
          <a:xfrm>
            <a:off x="550500" y="2017752"/>
            <a:ext cx="8425225" cy="553998"/>
          </a:xfrm>
        </p:spPr>
        <p:txBody>
          <a:bodyPr/>
          <a:lstStyle/>
          <a:p>
            <a:r>
              <a:rPr lang="en-US" noProof="0"/>
              <a:t>Other Object Storage Enhancements</a:t>
            </a:r>
          </a:p>
        </p:txBody>
      </p:sp>
    </p:spTree>
    <p:extLst>
      <p:ext uri="{BB962C8B-B14F-4D97-AF65-F5344CB8AC3E}">
        <p14:creationId xmlns:p14="http://schemas.microsoft.com/office/powerpoint/2010/main" val="356001866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7E6B5F-633A-43E7-A4ED-AB5BB27F7DCE}"/>
              </a:ext>
            </a:extLst>
          </p:cNvPr>
          <p:cNvPicPr>
            <a:picLocks noChangeAspect="1"/>
          </p:cNvPicPr>
          <p:nvPr/>
        </p:nvPicPr>
        <p:blipFill>
          <a:blip r:embed="rId3"/>
          <a:stretch>
            <a:fillRect/>
          </a:stretch>
        </p:blipFill>
        <p:spPr>
          <a:xfrm>
            <a:off x="3947464" y="1105480"/>
            <a:ext cx="5053965" cy="3599442"/>
          </a:xfrm>
          <a:prstGeom prst="rect">
            <a:avLst/>
          </a:prstGeom>
        </p:spPr>
      </p:pic>
      <p:sp>
        <p:nvSpPr>
          <p:cNvPr id="2" name="Title 1">
            <a:extLst>
              <a:ext uri="{FF2B5EF4-FFF2-40B4-BE49-F238E27FC236}">
                <a16:creationId xmlns:a16="http://schemas.microsoft.com/office/drawing/2014/main" id="{55B5F87F-FE60-47AA-B3CF-2F05D6D6E51D}"/>
              </a:ext>
            </a:extLst>
          </p:cNvPr>
          <p:cNvSpPr>
            <a:spLocks noGrp="1"/>
          </p:cNvSpPr>
          <p:nvPr>
            <p:ph type="title"/>
          </p:nvPr>
        </p:nvSpPr>
        <p:spPr/>
        <p:txBody>
          <a:bodyPr/>
          <a:lstStyle/>
          <a:p>
            <a:r>
              <a:rPr lang="en-US" noProof="0"/>
              <a:t>Google Object Storage</a:t>
            </a:r>
          </a:p>
        </p:txBody>
      </p:sp>
      <p:sp>
        <p:nvSpPr>
          <p:cNvPr id="5" name="Text Placeholder 4">
            <a:extLst>
              <a:ext uri="{FF2B5EF4-FFF2-40B4-BE49-F238E27FC236}">
                <a16:creationId xmlns:a16="http://schemas.microsoft.com/office/drawing/2014/main" id="{E3EADDEC-BC90-47ED-9CCD-0422E296F5B4}"/>
              </a:ext>
            </a:extLst>
          </p:cNvPr>
          <p:cNvSpPr>
            <a:spLocks noGrp="1"/>
          </p:cNvSpPr>
          <p:nvPr>
            <p:ph type="body" sz="quarter" idx="10"/>
          </p:nvPr>
        </p:nvSpPr>
        <p:spPr>
          <a:xfrm>
            <a:off x="360000" y="1023939"/>
            <a:ext cx="3358561" cy="1538883"/>
          </a:xfrm>
        </p:spPr>
        <p:txBody>
          <a:bodyPr/>
          <a:lstStyle/>
          <a:p>
            <a:pPr marL="342892" indent="-342892">
              <a:buFont typeface="Arial" panose="020B0604020202020204" pitchFamily="34" charset="0"/>
              <a:buChar char="•"/>
            </a:pPr>
            <a:r>
              <a:rPr lang="en-US" noProof="0"/>
              <a:t>Like what we had in V10 for other object storage</a:t>
            </a:r>
          </a:p>
          <a:p>
            <a:pPr marL="342892" indent="-342892">
              <a:buFont typeface="Arial" panose="020B0604020202020204" pitchFamily="34" charset="0"/>
              <a:buChar char="•"/>
            </a:pPr>
            <a:endParaRPr lang="en-US" noProof="0"/>
          </a:p>
          <a:p>
            <a:pPr marL="342892" indent="-342892">
              <a:buFont typeface="Arial" panose="020B0604020202020204" pitchFamily="34" charset="0"/>
              <a:buChar char="•"/>
            </a:pPr>
            <a:r>
              <a:rPr lang="en-US" noProof="0"/>
              <a:t>Standard and Nearline storage class supported</a:t>
            </a:r>
          </a:p>
        </p:txBody>
      </p:sp>
      <p:pic>
        <p:nvPicPr>
          <p:cNvPr id="6" name="Graphic 49">
            <a:extLst>
              <a:ext uri="{FF2B5EF4-FFF2-40B4-BE49-F238E27FC236}">
                <a16:creationId xmlns:a16="http://schemas.microsoft.com/office/drawing/2014/main" id="{CA7A92F3-0E98-4358-8ECC-A1F52A62F0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6583" y="141219"/>
            <a:ext cx="1652160" cy="1652160"/>
          </a:xfrm>
          <a:prstGeom prst="rect">
            <a:avLst/>
          </a:prstGeom>
        </p:spPr>
      </p:pic>
    </p:spTree>
    <p:extLst>
      <p:ext uri="{BB962C8B-B14F-4D97-AF65-F5344CB8AC3E}">
        <p14:creationId xmlns:p14="http://schemas.microsoft.com/office/powerpoint/2010/main" val="28931511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1098" y="172076"/>
            <a:ext cx="8361760" cy="553854"/>
          </a:xfrm>
        </p:spPr>
        <p:txBody>
          <a:bodyPr/>
          <a:lstStyle/>
          <a:p>
            <a:pPr>
              <a:defRPr/>
            </a:pPr>
            <a:r>
              <a:rPr lang="ko-KR" altLang="en-US" dirty="0">
                <a:latin typeface="+mn-ea"/>
              </a:rPr>
              <a:t>백업 저장장치의 진화</a:t>
            </a:r>
            <a:endParaRPr lang="en-US" altLang="ko-KR" dirty="0"/>
          </a:p>
        </p:txBody>
      </p:sp>
      <p:pic>
        <p:nvPicPr>
          <p:cNvPr id="12" name="Picture 16">
            <a:extLst>
              <a:ext uri="{FF2B5EF4-FFF2-40B4-BE49-F238E27FC236}">
                <a16:creationId xmlns:a16="http://schemas.microsoft.com/office/drawing/2014/main" id="{ADA95A25-B97F-4267-A8A1-885F29A785B0}"/>
              </a:ext>
            </a:extLst>
          </p:cNvPr>
          <p:cNvPicPr>
            <a:picLocks noChangeAspect="1"/>
          </p:cNvPicPr>
          <p:nvPr/>
        </p:nvPicPr>
        <p:blipFill>
          <a:blip r:embed="rId3"/>
          <a:stretch>
            <a:fillRect/>
          </a:stretch>
        </p:blipFill>
        <p:spPr>
          <a:xfrm>
            <a:off x="925348" y="2317911"/>
            <a:ext cx="647831" cy="431759"/>
          </a:xfrm>
          <a:prstGeom prst="rect">
            <a:avLst/>
          </a:prstGeom>
        </p:spPr>
      </p:pic>
      <p:pic>
        <p:nvPicPr>
          <p:cNvPr id="13" name="Picture 55">
            <a:extLst>
              <a:ext uri="{FF2B5EF4-FFF2-40B4-BE49-F238E27FC236}">
                <a16:creationId xmlns:a16="http://schemas.microsoft.com/office/drawing/2014/main" id="{DBCA5621-5109-4FDB-8D18-5F1C688811BD}"/>
              </a:ext>
            </a:extLst>
          </p:cNvPr>
          <p:cNvPicPr>
            <a:picLocks noChangeAspect="1"/>
          </p:cNvPicPr>
          <p:nvPr/>
        </p:nvPicPr>
        <p:blipFill>
          <a:blip r:embed="rId4"/>
          <a:stretch>
            <a:fillRect/>
          </a:stretch>
        </p:blipFill>
        <p:spPr>
          <a:xfrm>
            <a:off x="2643017" y="2227870"/>
            <a:ext cx="499282" cy="611841"/>
          </a:xfrm>
          <a:prstGeom prst="rect">
            <a:avLst/>
          </a:prstGeom>
        </p:spPr>
      </p:pic>
      <p:pic>
        <p:nvPicPr>
          <p:cNvPr id="14" name="Picture 40">
            <a:extLst>
              <a:ext uri="{FF2B5EF4-FFF2-40B4-BE49-F238E27FC236}">
                <a16:creationId xmlns:a16="http://schemas.microsoft.com/office/drawing/2014/main" id="{6FC5328B-5185-44EE-B672-810EE76D3F8F}"/>
              </a:ext>
            </a:extLst>
          </p:cNvPr>
          <p:cNvPicPr>
            <a:picLocks noChangeAspect="1"/>
          </p:cNvPicPr>
          <p:nvPr/>
        </p:nvPicPr>
        <p:blipFill>
          <a:blip r:embed="rId5"/>
          <a:stretch>
            <a:fillRect/>
          </a:stretch>
        </p:blipFill>
        <p:spPr>
          <a:xfrm>
            <a:off x="5750939" y="2227870"/>
            <a:ext cx="603279" cy="611841"/>
          </a:xfrm>
          <a:prstGeom prst="rect">
            <a:avLst/>
          </a:prstGeom>
        </p:spPr>
      </p:pic>
      <p:pic>
        <p:nvPicPr>
          <p:cNvPr id="15" name="Picture 37">
            <a:extLst>
              <a:ext uri="{FF2B5EF4-FFF2-40B4-BE49-F238E27FC236}">
                <a16:creationId xmlns:a16="http://schemas.microsoft.com/office/drawing/2014/main" id="{93057BD7-ACE4-4C4F-9E69-24C75248BE24}"/>
              </a:ext>
            </a:extLst>
          </p:cNvPr>
          <p:cNvPicPr>
            <a:picLocks noChangeAspect="1"/>
          </p:cNvPicPr>
          <p:nvPr/>
        </p:nvPicPr>
        <p:blipFill>
          <a:blip r:embed="rId6"/>
          <a:stretch>
            <a:fillRect/>
          </a:stretch>
        </p:blipFill>
        <p:spPr>
          <a:xfrm>
            <a:off x="7424054" y="2272890"/>
            <a:ext cx="719813" cy="521800"/>
          </a:xfrm>
          <a:prstGeom prst="rect">
            <a:avLst/>
          </a:prstGeom>
        </p:spPr>
      </p:pic>
      <p:pic>
        <p:nvPicPr>
          <p:cNvPr id="16" name="Picture 26">
            <a:extLst>
              <a:ext uri="{FF2B5EF4-FFF2-40B4-BE49-F238E27FC236}">
                <a16:creationId xmlns:a16="http://schemas.microsoft.com/office/drawing/2014/main" id="{E4740459-8537-484B-9C02-C084B76F5F30}"/>
              </a:ext>
            </a:extLst>
          </p:cNvPr>
          <p:cNvPicPr>
            <a:picLocks noChangeAspect="1"/>
          </p:cNvPicPr>
          <p:nvPr/>
        </p:nvPicPr>
        <p:blipFill>
          <a:blip r:embed="rId7"/>
          <a:stretch>
            <a:fillRect/>
          </a:stretch>
        </p:blipFill>
        <p:spPr>
          <a:xfrm>
            <a:off x="4212137" y="2209875"/>
            <a:ext cx="468964" cy="647831"/>
          </a:xfrm>
          <a:prstGeom prst="rect">
            <a:avLst/>
          </a:prstGeom>
        </p:spPr>
      </p:pic>
      <p:sp>
        <p:nvSpPr>
          <p:cNvPr id="2" name="TextBox 1">
            <a:extLst>
              <a:ext uri="{FF2B5EF4-FFF2-40B4-BE49-F238E27FC236}">
                <a16:creationId xmlns:a16="http://schemas.microsoft.com/office/drawing/2014/main" id="{9137D3B6-2F89-47E9-92B8-F702C0B78691}"/>
              </a:ext>
            </a:extLst>
          </p:cNvPr>
          <p:cNvSpPr txBox="1"/>
          <p:nvPr/>
        </p:nvSpPr>
        <p:spPr>
          <a:xfrm>
            <a:off x="575309"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Physical Tape Library</a:t>
            </a:r>
            <a:endParaRPr lang="ko-KR" altLang="en-US" b="1" dirty="0">
              <a:solidFill>
                <a:srgbClr val="FFFFFF"/>
              </a:solidFill>
              <a:latin typeface="Tahoma"/>
            </a:endParaRPr>
          </a:p>
        </p:txBody>
      </p:sp>
      <p:sp>
        <p:nvSpPr>
          <p:cNvPr id="18" name="TextBox 17">
            <a:extLst>
              <a:ext uri="{FF2B5EF4-FFF2-40B4-BE49-F238E27FC236}">
                <a16:creationId xmlns:a16="http://schemas.microsoft.com/office/drawing/2014/main" id="{66DE8FFB-8805-4BF2-A36D-F771963EE16D}"/>
              </a:ext>
            </a:extLst>
          </p:cNvPr>
          <p:cNvSpPr txBox="1"/>
          <p:nvPr/>
        </p:nvSpPr>
        <p:spPr>
          <a:xfrm>
            <a:off x="2207211"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Virtual Tape Library</a:t>
            </a:r>
            <a:endParaRPr lang="ko-KR" altLang="en-US" b="1" dirty="0">
              <a:solidFill>
                <a:srgbClr val="FFFFFF"/>
              </a:solidFill>
              <a:latin typeface="Tahoma"/>
            </a:endParaRPr>
          </a:p>
        </p:txBody>
      </p:sp>
      <p:sp>
        <p:nvSpPr>
          <p:cNvPr id="19" name="TextBox 18">
            <a:extLst>
              <a:ext uri="{FF2B5EF4-FFF2-40B4-BE49-F238E27FC236}">
                <a16:creationId xmlns:a16="http://schemas.microsoft.com/office/drawing/2014/main" id="{680034CE-DF7A-4DAD-A26C-0565E771B8ED}"/>
              </a:ext>
            </a:extLst>
          </p:cNvPr>
          <p:cNvSpPr txBox="1"/>
          <p:nvPr/>
        </p:nvSpPr>
        <p:spPr>
          <a:xfrm>
            <a:off x="3839113"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Backup Appliance</a:t>
            </a:r>
            <a:endParaRPr lang="ko-KR" altLang="en-US" b="1" dirty="0">
              <a:solidFill>
                <a:srgbClr val="FFFFFF"/>
              </a:solidFill>
              <a:latin typeface="Tahoma"/>
            </a:endParaRPr>
          </a:p>
        </p:txBody>
      </p:sp>
      <p:sp>
        <p:nvSpPr>
          <p:cNvPr id="20" name="TextBox 19">
            <a:extLst>
              <a:ext uri="{FF2B5EF4-FFF2-40B4-BE49-F238E27FC236}">
                <a16:creationId xmlns:a16="http://schemas.microsoft.com/office/drawing/2014/main" id="{FD01FB06-6471-42A9-BB0C-05BE366649EF}"/>
              </a:ext>
            </a:extLst>
          </p:cNvPr>
          <p:cNvSpPr txBox="1"/>
          <p:nvPr/>
        </p:nvSpPr>
        <p:spPr>
          <a:xfrm>
            <a:off x="5378922" y="1462280"/>
            <a:ext cx="1362086" cy="715581"/>
          </a:xfrm>
          <a:prstGeom prst="rect">
            <a:avLst/>
          </a:prstGeom>
        </p:spPr>
        <p:txBody>
          <a:bodyPr wrap="square" rtlCol="0" anchor="ctr">
            <a:spAutoFit/>
          </a:bodyPr>
          <a:lstStyle/>
          <a:p>
            <a:pPr algn="ctr" defTabSz="685628"/>
            <a:r>
              <a:rPr lang="en-US" altLang="ko-KR" b="1" dirty="0">
                <a:solidFill>
                  <a:srgbClr val="FFFFFF"/>
                </a:solidFill>
              </a:rPr>
              <a:t>scale-out Backup appliance</a:t>
            </a:r>
            <a:endParaRPr lang="ko-KR" altLang="en-US" b="1" dirty="0">
              <a:solidFill>
                <a:srgbClr val="FFFFFF"/>
              </a:solidFill>
              <a:latin typeface="Tahoma"/>
            </a:endParaRPr>
          </a:p>
        </p:txBody>
      </p:sp>
      <p:sp>
        <p:nvSpPr>
          <p:cNvPr id="21" name="TextBox 20">
            <a:extLst>
              <a:ext uri="{FF2B5EF4-FFF2-40B4-BE49-F238E27FC236}">
                <a16:creationId xmlns:a16="http://schemas.microsoft.com/office/drawing/2014/main" id="{0D8589C0-A59B-4977-843E-C5141AE2C6E4}"/>
              </a:ext>
            </a:extLst>
          </p:cNvPr>
          <p:cNvSpPr txBox="1"/>
          <p:nvPr/>
        </p:nvSpPr>
        <p:spPr>
          <a:xfrm>
            <a:off x="7102918" y="1572733"/>
            <a:ext cx="1362086" cy="507831"/>
          </a:xfrm>
          <a:prstGeom prst="rect">
            <a:avLst/>
          </a:prstGeom>
        </p:spPr>
        <p:txBody>
          <a:bodyPr wrap="square" rtlCol="0" anchor="ctr">
            <a:spAutoFit/>
          </a:bodyPr>
          <a:lstStyle/>
          <a:p>
            <a:pPr algn="ctr" defTabSz="685628"/>
            <a:r>
              <a:rPr lang="en-US" altLang="ko-KR" b="1" dirty="0">
                <a:solidFill>
                  <a:srgbClr val="FFFFFF"/>
                </a:solidFill>
                <a:latin typeface="Tahoma"/>
              </a:rPr>
              <a:t>Cloud Storage</a:t>
            </a:r>
            <a:endParaRPr lang="ko-KR" altLang="en-US" b="1" dirty="0">
              <a:solidFill>
                <a:srgbClr val="FFFFFF"/>
              </a:solidFill>
              <a:latin typeface="Tahoma"/>
            </a:endParaRPr>
          </a:p>
        </p:txBody>
      </p:sp>
      <p:sp>
        <p:nvSpPr>
          <p:cNvPr id="3" name="TextBox 2">
            <a:extLst>
              <a:ext uri="{FF2B5EF4-FFF2-40B4-BE49-F238E27FC236}">
                <a16:creationId xmlns:a16="http://schemas.microsoft.com/office/drawing/2014/main" id="{E80B288E-D864-446F-A154-B9FF02E8DB74}"/>
              </a:ext>
            </a:extLst>
          </p:cNvPr>
          <p:cNvSpPr txBox="1"/>
          <p:nvPr/>
        </p:nvSpPr>
        <p:spPr>
          <a:xfrm>
            <a:off x="558336" y="3095956"/>
            <a:ext cx="1362084" cy="842126"/>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Cost efficiently backup storage</a:t>
            </a:r>
          </a:p>
          <a:p>
            <a:pPr marL="177755" indent="-177755" defTabSz="685628">
              <a:buFont typeface="Arial" panose="020B0604020202020204" pitchFamily="34" charset="0"/>
              <a:buChar char="•"/>
            </a:pPr>
            <a:r>
              <a:rPr lang="en-US" altLang="ko-KR" sz="1000" dirty="0">
                <a:solidFill>
                  <a:srgbClr val="FFFFFF"/>
                </a:solidFill>
                <a:latin typeface="Tahoma"/>
              </a:rPr>
              <a:t>Offline backup media (Off-site copy)</a:t>
            </a:r>
            <a:endParaRPr lang="ko-KR" altLang="en-US" sz="1000" dirty="0">
              <a:solidFill>
                <a:srgbClr val="FFFFFF"/>
              </a:solidFill>
              <a:latin typeface="Tahoma"/>
            </a:endParaRPr>
          </a:p>
        </p:txBody>
      </p:sp>
      <p:sp>
        <p:nvSpPr>
          <p:cNvPr id="23" name="TextBox 22">
            <a:extLst>
              <a:ext uri="{FF2B5EF4-FFF2-40B4-BE49-F238E27FC236}">
                <a16:creationId xmlns:a16="http://schemas.microsoft.com/office/drawing/2014/main" id="{14C3DBA9-C1A0-443C-A184-FA5C77B980D6}"/>
              </a:ext>
            </a:extLst>
          </p:cNvPr>
          <p:cNvSpPr txBox="1"/>
          <p:nvPr/>
        </p:nvSpPr>
        <p:spPr>
          <a:xfrm>
            <a:off x="2218775" y="3095957"/>
            <a:ext cx="1362084" cy="688238"/>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Deduplicate backup storage</a:t>
            </a:r>
          </a:p>
          <a:p>
            <a:pPr marL="177755" indent="-177755" defTabSz="685628">
              <a:buFont typeface="Arial" panose="020B0604020202020204" pitchFamily="34" charset="0"/>
              <a:buChar char="•"/>
            </a:pPr>
            <a:r>
              <a:rPr lang="en-US" altLang="ko-KR" sz="1000" dirty="0">
                <a:solidFill>
                  <a:srgbClr val="FFFFFF"/>
                </a:solidFill>
                <a:latin typeface="Tahoma"/>
              </a:rPr>
              <a:t>Fast backup and recovery</a:t>
            </a:r>
          </a:p>
        </p:txBody>
      </p:sp>
      <p:sp>
        <p:nvSpPr>
          <p:cNvPr id="24" name="TextBox 23">
            <a:extLst>
              <a:ext uri="{FF2B5EF4-FFF2-40B4-BE49-F238E27FC236}">
                <a16:creationId xmlns:a16="http://schemas.microsoft.com/office/drawing/2014/main" id="{CE5B07F3-7DE6-4848-B255-2AB817F0028B}"/>
              </a:ext>
            </a:extLst>
          </p:cNvPr>
          <p:cNvSpPr txBox="1"/>
          <p:nvPr/>
        </p:nvSpPr>
        <p:spPr>
          <a:xfrm>
            <a:off x="3879213" y="3095957"/>
            <a:ext cx="1362084" cy="688238"/>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Integrated deduplicate backup appliance with server and storage</a:t>
            </a:r>
          </a:p>
        </p:txBody>
      </p:sp>
      <p:sp>
        <p:nvSpPr>
          <p:cNvPr id="25" name="TextBox 24">
            <a:extLst>
              <a:ext uri="{FF2B5EF4-FFF2-40B4-BE49-F238E27FC236}">
                <a16:creationId xmlns:a16="http://schemas.microsoft.com/office/drawing/2014/main" id="{2B35C2D2-1346-4D27-95B2-52B7FCEC77DB}"/>
              </a:ext>
            </a:extLst>
          </p:cNvPr>
          <p:cNvSpPr txBox="1"/>
          <p:nvPr/>
        </p:nvSpPr>
        <p:spPr>
          <a:xfrm>
            <a:off x="5539652" y="3095956"/>
            <a:ext cx="1362084" cy="534350"/>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Re-usable back-up data for Instant recovery</a:t>
            </a:r>
            <a:endParaRPr lang="ko-KR" altLang="en-US" sz="1000" dirty="0">
              <a:solidFill>
                <a:srgbClr val="FFFFFF"/>
              </a:solidFill>
              <a:latin typeface="Tahoma"/>
            </a:endParaRPr>
          </a:p>
        </p:txBody>
      </p:sp>
      <p:sp>
        <p:nvSpPr>
          <p:cNvPr id="26" name="TextBox 25">
            <a:extLst>
              <a:ext uri="{FF2B5EF4-FFF2-40B4-BE49-F238E27FC236}">
                <a16:creationId xmlns:a16="http://schemas.microsoft.com/office/drawing/2014/main" id="{77B757F0-439B-4563-A785-08C0396BBACB}"/>
              </a:ext>
            </a:extLst>
          </p:cNvPr>
          <p:cNvSpPr txBox="1"/>
          <p:nvPr/>
        </p:nvSpPr>
        <p:spPr>
          <a:xfrm>
            <a:off x="7200091" y="3095956"/>
            <a:ext cx="1362084" cy="380462"/>
          </a:xfrm>
          <a:prstGeom prst="rect">
            <a:avLst/>
          </a:prstGeom>
        </p:spPr>
        <p:txBody>
          <a:bodyPr wrap="square" lIns="35991" tIns="35991" rIns="35991" bIns="35991" rtlCol="0" anchor="t">
            <a:spAutoFit/>
          </a:bodyPr>
          <a:lstStyle/>
          <a:p>
            <a:pPr marL="177755" indent="-177755" defTabSz="685628">
              <a:buFont typeface="Arial" panose="020B0604020202020204" pitchFamily="34" charset="0"/>
              <a:buChar char="•"/>
            </a:pPr>
            <a:r>
              <a:rPr lang="en-US" altLang="ko-KR" sz="1000" dirty="0">
                <a:solidFill>
                  <a:srgbClr val="FFFFFF"/>
                </a:solidFill>
                <a:latin typeface="Tahoma"/>
              </a:rPr>
              <a:t>Secure and durable storage</a:t>
            </a:r>
          </a:p>
        </p:txBody>
      </p:sp>
      <p:sp>
        <p:nvSpPr>
          <p:cNvPr id="28" name="화살표: 오른쪽 27">
            <a:extLst>
              <a:ext uri="{FF2B5EF4-FFF2-40B4-BE49-F238E27FC236}">
                <a16:creationId xmlns:a16="http://schemas.microsoft.com/office/drawing/2014/main" id="{A2175D6B-A55C-4277-AA16-EBF34099DB5E}"/>
              </a:ext>
            </a:extLst>
          </p:cNvPr>
          <p:cNvSpPr/>
          <p:nvPr/>
        </p:nvSpPr>
        <p:spPr bwMode="auto">
          <a:xfrm>
            <a:off x="722117" y="3984997"/>
            <a:ext cx="4585675" cy="647831"/>
          </a:xfrm>
          <a:prstGeom prst="rightArrow">
            <a:avLst/>
          </a:prstGeom>
          <a:solidFill>
            <a:srgbClr val="FFFFFF">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71" fontAlgn="base">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단순 저장 및 필요 시 복구</a:t>
            </a:r>
          </a:p>
        </p:txBody>
      </p:sp>
      <p:sp>
        <p:nvSpPr>
          <p:cNvPr id="29" name="화살표: 오른쪽 28">
            <a:extLst>
              <a:ext uri="{FF2B5EF4-FFF2-40B4-BE49-F238E27FC236}">
                <a16:creationId xmlns:a16="http://schemas.microsoft.com/office/drawing/2014/main" id="{8284B65A-5C1B-4B75-9AC2-0B8CBA4CD44A}"/>
              </a:ext>
            </a:extLst>
          </p:cNvPr>
          <p:cNvSpPr/>
          <p:nvPr/>
        </p:nvSpPr>
        <p:spPr bwMode="auto">
          <a:xfrm>
            <a:off x="5650267" y="3984997"/>
            <a:ext cx="2583480" cy="647831"/>
          </a:xfrm>
          <a:prstGeom prst="rightArrow">
            <a:avLst/>
          </a:prstGeom>
          <a:solidFill>
            <a:srgbClr val="54B948"/>
          </a:solidFill>
          <a:ln w="9525" cap="flat" cmpd="sng" algn="ctr">
            <a:noFill/>
            <a:prstDash val="solid"/>
            <a:headEnd type="none" w="med" len="med"/>
            <a:tailEnd type="none" w="med" len="med"/>
          </a:ln>
          <a:effectLst/>
        </p:spPr>
        <p:txBody>
          <a:bodyPr rot="0" spcFirstLastPara="0" vertOverflow="overflow" horzOverflow="overflow" vert="horz" wrap="square" lIns="91416" tIns="45708" rIns="45708" bIns="91416" numCol="1" spcCol="0" rtlCol="0" fromWordArt="0" anchor="ctr" anchorCtr="0" forceAA="0" compatLnSpc="1">
            <a:prstTxWarp prst="textNoShape">
              <a:avLst/>
            </a:prstTxWarp>
            <a:noAutofit/>
          </a:bodyPr>
          <a:lstStyle/>
          <a:p>
            <a:pPr algn="ctr" defTabSz="913871" fontAlgn="base">
              <a:spcBef>
                <a:spcPct val="0"/>
              </a:spcBef>
              <a:spcAft>
                <a:spcPct val="0"/>
              </a:spcAft>
              <a:defRPr/>
            </a:pPr>
            <a:r>
              <a:rPr lang="ko-KR" altLang="en-US" b="1" kern="0" dirty="0">
                <a:gradFill>
                  <a:gsLst>
                    <a:gs pos="0">
                      <a:srgbClr val="FFFFFF"/>
                    </a:gs>
                    <a:gs pos="100000">
                      <a:srgbClr val="FFFFFF"/>
                    </a:gs>
                  </a:gsLst>
                  <a:lin ang="5400000" scaled="0"/>
                </a:gradFill>
                <a:latin typeface="맑은 고딕" panose="020B0503020000020004" pitchFamily="50" charset="-127"/>
                <a:ea typeface="맑은 고딕" panose="020B0503020000020004" pitchFamily="50" charset="-127"/>
                <a:cs typeface="Segoe UI" pitchFamily="34" charset="0"/>
              </a:rPr>
              <a:t>백업 데이터 활용</a:t>
            </a:r>
          </a:p>
        </p:txBody>
      </p:sp>
      <p:sp>
        <p:nvSpPr>
          <p:cNvPr id="30" name="Content Placeholder 1">
            <a:extLst>
              <a:ext uri="{FF2B5EF4-FFF2-40B4-BE49-F238E27FC236}">
                <a16:creationId xmlns:a16="http://schemas.microsoft.com/office/drawing/2014/main" id="{B9F33ACF-AFD7-4EF1-A347-4C428E89943C}"/>
              </a:ext>
            </a:extLst>
          </p:cNvPr>
          <p:cNvSpPr txBox="1">
            <a:spLocks/>
          </p:cNvSpPr>
          <p:nvPr/>
        </p:nvSpPr>
        <p:spPr>
          <a:xfrm>
            <a:off x="109112" y="859397"/>
            <a:ext cx="8898179" cy="439799"/>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defTabSz="685859">
              <a:buNone/>
            </a:pPr>
            <a:r>
              <a:rPr lang="ko-KR" altLang="en-US" sz="1400" b="1" dirty="0">
                <a:solidFill>
                  <a:srgbClr val="FFFFFF"/>
                </a:solidFill>
                <a:latin typeface="맑은 고딕" panose="020B0503020000020004" pitchFamily="50" charset="-127"/>
                <a:ea typeface="맑은 고딕" panose="020B0503020000020004" pitchFamily="50" charset="-127"/>
              </a:rPr>
              <a:t>백업 데이터를 보관하던 방식에서 다양한 용도로 </a:t>
            </a:r>
            <a:r>
              <a:rPr lang="ko-KR" altLang="en-US" sz="1400" b="1" dirty="0">
                <a:solidFill>
                  <a:srgbClr val="00E296"/>
                </a:solidFill>
                <a:latin typeface="맑은 고딕" panose="020B0503020000020004" pitchFamily="50" charset="-127"/>
                <a:ea typeface="맑은 고딕" panose="020B0503020000020004" pitchFamily="50" charset="-127"/>
              </a:rPr>
              <a:t>활용</a:t>
            </a:r>
            <a:r>
              <a:rPr lang="ko-KR" altLang="en-US" sz="1400" b="1" dirty="0">
                <a:solidFill>
                  <a:srgbClr val="FFFFFF"/>
                </a:solidFill>
                <a:latin typeface="맑은 고딕" panose="020B0503020000020004" pitchFamily="50" charset="-127"/>
                <a:ea typeface="맑은 고딕" panose="020B0503020000020004" pitchFamily="50" charset="-127"/>
              </a:rPr>
              <a:t>하는 기술로 진화</a:t>
            </a:r>
          </a:p>
        </p:txBody>
      </p:sp>
    </p:spTree>
    <p:extLst>
      <p:ext uri="{BB962C8B-B14F-4D97-AF65-F5344CB8AC3E}">
        <p14:creationId xmlns:p14="http://schemas.microsoft.com/office/powerpoint/2010/main" val="58652934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picture containing toy, light&#10;&#10;Description automatically generated">
            <a:extLst>
              <a:ext uri="{FF2B5EF4-FFF2-40B4-BE49-F238E27FC236}">
                <a16:creationId xmlns:a16="http://schemas.microsoft.com/office/drawing/2014/main" id="{96D7E2E6-7990-4132-882D-28E3894CFB61}"/>
              </a:ext>
            </a:extLst>
          </p:cNvPr>
          <p:cNvPicPr>
            <a:picLocks noChangeAspect="1"/>
          </p:cNvPicPr>
          <p:nvPr/>
        </p:nvPicPr>
        <p:blipFill rotWithShape="1">
          <a:blip r:embed="rId3"/>
          <a:srcRect l="12698" t="19908" r="15327" b="10503"/>
          <a:stretch/>
        </p:blipFill>
        <p:spPr>
          <a:xfrm>
            <a:off x="5556739" y="1501653"/>
            <a:ext cx="3423138" cy="3579324"/>
          </a:xfrm>
          <a:prstGeom prst="rect">
            <a:avLst/>
          </a:prstGeom>
        </p:spPr>
      </p:pic>
      <p:sp>
        <p:nvSpPr>
          <p:cNvPr id="2" name="Title 1">
            <a:extLst>
              <a:ext uri="{FF2B5EF4-FFF2-40B4-BE49-F238E27FC236}">
                <a16:creationId xmlns:a16="http://schemas.microsoft.com/office/drawing/2014/main" id="{92AD9243-DFDA-49F0-92FC-4680461DFCCD}"/>
              </a:ext>
            </a:extLst>
          </p:cNvPr>
          <p:cNvSpPr>
            <a:spLocks noGrp="1"/>
          </p:cNvSpPr>
          <p:nvPr>
            <p:ph type="title"/>
          </p:nvPr>
        </p:nvSpPr>
        <p:spPr/>
        <p:txBody>
          <a:bodyPr/>
          <a:lstStyle/>
          <a:p>
            <a:r>
              <a:rPr lang="en-US" noProof="0"/>
              <a:t>SQL / Oracle Instant Recovery</a:t>
            </a:r>
          </a:p>
        </p:txBody>
      </p:sp>
      <p:sp>
        <p:nvSpPr>
          <p:cNvPr id="3" name="Text Placeholder 2">
            <a:extLst>
              <a:ext uri="{FF2B5EF4-FFF2-40B4-BE49-F238E27FC236}">
                <a16:creationId xmlns:a16="http://schemas.microsoft.com/office/drawing/2014/main" id="{4B6D152E-A68F-4206-A6AA-D65AC6E160A2}"/>
              </a:ext>
            </a:extLst>
          </p:cNvPr>
          <p:cNvSpPr>
            <a:spLocks noGrp="1"/>
          </p:cNvSpPr>
          <p:nvPr>
            <p:ph type="body" sz="quarter" idx="10"/>
          </p:nvPr>
        </p:nvSpPr>
        <p:spPr>
          <a:xfrm>
            <a:off x="358777" y="1010084"/>
            <a:ext cx="8425225" cy="3385542"/>
          </a:xfrm>
        </p:spPr>
        <p:txBody>
          <a:bodyPr/>
          <a:lstStyle/>
          <a:p>
            <a:r>
              <a:rPr lang="en-US" noProof="0">
                <a:solidFill>
                  <a:srgbClr val="00E296"/>
                </a:solidFill>
              </a:rPr>
              <a:t>Why?</a:t>
            </a:r>
          </a:p>
          <a:p>
            <a:r>
              <a:rPr lang="en-US" noProof="0"/>
              <a:t>Be online with your database again in seconds</a:t>
            </a:r>
          </a:p>
          <a:p>
            <a:pPr marL="342892" indent="-342892">
              <a:buFont typeface="Arial" panose="020B0604020202020204" pitchFamily="34" charset="0"/>
              <a:buChar char="•"/>
            </a:pPr>
            <a:endParaRPr lang="en-US" noProof="0"/>
          </a:p>
          <a:p>
            <a:endParaRPr lang="en-US"/>
          </a:p>
          <a:p>
            <a:r>
              <a:rPr lang="en-US">
                <a:solidFill>
                  <a:srgbClr val="00E296"/>
                </a:solidFill>
              </a:rPr>
              <a:t>What</a:t>
            </a:r>
          </a:p>
          <a:p>
            <a:r>
              <a:rPr lang="en-US" noProof="0"/>
              <a:t>Physical and virtual servers</a:t>
            </a:r>
          </a:p>
          <a:p>
            <a:r>
              <a:rPr lang="en-US"/>
              <a:t>Instant recovery for production databases</a:t>
            </a:r>
          </a:p>
          <a:p>
            <a:pPr marL="342892" indent="-342892">
              <a:buFont typeface="Arial" panose="020B0604020202020204" pitchFamily="34" charset="0"/>
              <a:buChar char="•"/>
            </a:pPr>
            <a:endParaRPr lang="en-US" noProof="0"/>
          </a:p>
          <a:p>
            <a:pPr marL="342892" indent="-342892">
              <a:buFont typeface="Arial" panose="020B0604020202020204" pitchFamily="34" charset="0"/>
              <a:buChar char="•"/>
            </a:pPr>
            <a:endParaRPr lang="en-US" noProof="0"/>
          </a:p>
          <a:p>
            <a:r>
              <a:rPr lang="en-US" noProof="0">
                <a:solidFill>
                  <a:srgbClr val="00E296"/>
                </a:solidFill>
              </a:rPr>
              <a:t>Keep in mind</a:t>
            </a:r>
          </a:p>
          <a:p>
            <a:r>
              <a:rPr lang="en-US" noProof="0"/>
              <a:t>Small downtime on switch-over</a:t>
            </a:r>
          </a:p>
        </p:txBody>
      </p:sp>
      <p:pic>
        <p:nvPicPr>
          <p:cNvPr id="5" name="Graphic 4">
            <a:extLst>
              <a:ext uri="{FF2B5EF4-FFF2-40B4-BE49-F238E27FC236}">
                <a16:creationId xmlns:a16="http://schemas.microsoft.com/office/drawing/2014/main" id="{C169DE04-6B2D-4908-81AC-E599073099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6577" y="1098079"/>
            <a:ext cx="1111296" cy="1111296"/>
          </a:xfrm>
          <a:prstGeom prst="rect">
            <a:avLst/>
          </a:prstGeom>
        </p:spPr>
      </p:pic>
      <p:pic>
        <p:nvPicPr>
          <p:cNvPr id="6" name="Graphic 5">
            <a:extLst>
              <a:ext uri="{FF2B5EF4-FFF2-40B4-BE49-F238E27FC236}">
                <a16:creationId xmlns:a16="http://schemas.microsoft.com/office/drawing/2014/main" id="{88270B7C-A12D-4B95-86BA-E26E02ED0B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72705" y="1098079"/>
            <a:ext cx="1111296" cy="1111296"/>
          </a:xfrm>
          <a:prstGeom prst="rect">
            <a:avLst/>
          </a:prstGeom>
        </p:spPr>
      </p:pic>
    </p:spTree>
    <p:extLst>
      <p:ext uri="{BB962C8B-B14F-4D97-AF65-F5344CB8AC3E}">
        <p14:creationId xmlns:p14="http://schemas.microsoft.com/office/powerpoint/2010/main" val="358774970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546E8-2BCD-4328-9F6D-C48012BC08BE}"/>
              </a:ext>
            </a:extLst>
          </p:cNvPr>
          <p:cNvSpPr>
            <a:spLocks noGrp="1"/>
          </p:cNvSpPr>
          <p:nvPr>
            <p:ph type="title"/>
          </p:nvPr>
        </p:nvSpPr>
        <p:spPr/>
        <p:txBody>
          <a:bodyPr/>
          <a:lstStyle/>
          <a:p>
            <a:r>
              <a:rPr lang="en-US"/>
              <a:t>Instant File Share Recovery</a:t>
            </a:r>
            <a:endParaRPr lang="de-AT"/>
          </a:p>
        </p:txBody>
      </p:sp>
      <p:sp>
        <p:nvSpPr>
          <p:cNvPr id="4" name="Text Placeholder 3">
            <a:extLst>
              <a:ext uri="{FF2B5EF4-FFF2-40B4-BE49-F238E27FC236}">
                <a16:creationId xmlns:a16="http://schemas.microsoft.com/office/drawing/2014/main" id="{07EF97D0-D9D0-41BE-A6FF-3CE502869C1B}"/>
              </a:ext>
            </a:extLst>
          </p:cNvPr>
          <p:cNvSpPr>
            <a:spLocks noGrp="1"/>
          </p:cNvSpPr>
          <p:nvPr>
            <p:ph type="body" sz="quarter" idx="10"/>
          </p:nvPr>
        </p:nvSpPr>
        <p:spPr>
          <a:xfrm>
            <a:off x="360001" y="1023939"/>
            <a:ext cx="3616382" cy="2769989"/>
          </a:xfrm>
        </p:spPr>
        <p:txBody>
          <a:bodyPr/>
          <a:lstStyle/>
          <a:p>
            <a:r>
              <a:rPr lang="en-US">
                <a:solidFill>
                  <a:srgbClr val="00E296"/>
                </a:solidFill>
              </a:rPr>
              <a:t>Why?</a:t>
            </a:r>
          </a:p>
          <a:p>
            <a:r>
              <a:rPr lang="en-US"/>
              <a:t>Allow users to access files fast after disaster</a:t>
            </a:r>
          </a:p>
          <a:p>
            <a:pPr marL="342892" indent="-342892">
              <a:buFont typeface="Arial" panose="020B0604020202020204" pitchFamily="34" charset="0"/>
              <a:buChar char="•"/>
            </a:pPr>
            <a:endParaRPr lang="en-US"/>
          </a:p>
          <a:p>
            <a:r>
              <a:rPr lang="en-US">
                <a:solidFill>
                  <a:srgbClr val="00E296"/>
                </a:solidFill>
              </a:rPr>
              <a:t>What</a:t>
            </a:r>
          </a:p>
          <a:p>
            <a:r>
              <a:rPr lang="en-US"/>
              <a:t>Publish SMB shares instantly</a:t>
            </a:r>
          </a:p>
          <a:p>
            <a:pPr marL="342892" indent="-342892">
              <a:buFont typeface="Arial" panose="020B0604020202020204" pitchFamily="34" charset="0"/>
              <a:buChar char="•"/>
            </a:pPr>
            <a:endParaRPr lang="en-US"/>
          </a:p>
          <a:p>
            <a:pPr marL="342892" indent="-342892">
              <a:buFont typeface="Arial" panose="020B0604020202020204" pitchFamily="34" charset="0"/>
              <a:buChar char="•"/>
            </a:pPr>
            <a:endParaRPr lang="en-US"/>
          </a:p>
          <a:p>
            <a:pPr marL="342892" indent="-342892">
              <a:buFont typeface="Arial" panose="020B0604020202020204" pitchFamily="34" charset="0"/>
              <a:buChar char="•"/>
            </a:pPr>
            <a:endParaRPr lang="de-AT"/>
          </a:p>
        </p:txBody>
      </p:sp>
      <p:pic>
        <p:nvPicPr>
          <p:cNvPr id="3" name="Picture 2">
            <a:extLst>
              <a:ext uri="{FF2B5EF4-FFF2-40B4-BE49-F238E27FC236}">
                <a16:creationId xmlns:a16="http://schemas.microsoft.com/office/drawing/2014/main" id="{540CD9BA-8E79-444D-879A-A33C107F6222}"/>
              </a:ext>
            </a:extLst>
          </p:cNvPr>
          <p:cNvPicPr>
            <a:picLocks noChangeAspect="1"/>
          </p:cNvPicPr>
          <p:nvPr/>
        </p:nvPicPr>
        <p:blipFill rotWithShape="1">
          <a:blip r:embed="rId3"/>
          <a:srcRect r="17392" b="45794"/>
          <a:stretch/>
        </p:blipFill>
        <p:spPr>
          <a:xfrm>
            <a:off x="4219662" y="1144549"/>
            <a:ext cx="4739779" cy="2220990"/>
          </a:xfrm>
          <a:prstGeom prst="rect">
            <a:avLst/>
          </a:prstGeom>
        </p:spPr>
      </p:pic>
    </p:spTree>
    <p:extLst>
      <p:ext uri="{BB962C8B-B14F-4D97-AF65-F5344CB8AC3E}">
        <p14:creationId xmlns:p14="http://schemas.microsoft.com/office/powerpoint/2010/main" val="22828289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93179-E084-4D50-84E4-B561A82ED752}"/>
              </a:ext>
            </a:extLst>
          </p:cNvPr>
          <p:cNvSpPr>
            <a:spLocks noGrp="1"/>
          </p:cNvSpPr>
          <p:nvPr>
            <p:ph type="title"/>
          </p:nvPr>
        </p:nvSpPr>
        <p:spPr/>
        <p:txBody>
          <a:bodyPr/>
          <a:lstStyle/>
          <a:p>
            <a:r>
              <a:rPr lang="en-US" noProof="0" dirty="0"/>
              <a:t>Improved Linux Backup Proxy Modes</a:t>
            </a:r>
          </a:p>
        </p:txBody>
      </p:sp>
      <p:sp>
        <p:nvSpPr>
          <p:cNvPr id="4" name="Text Placeholder 3">
            <a:extLst>
              <a:ext uri="{FF2B5EF4-FFF2-40B4-BE49-F238E27FC236}">
                <a16:creationId xmlns:a16="http://schemas.microsoft.com/office/drawing/2014/main" id="{F5B3D70D-89AE-43FA-A38D-1EAFC702C3CD}"/>
              </a:ext>
            </a:extLst>
          </p:cNvPr>
          <p:cNvSpPr>
            <a:spLocks noGrp="1"/>
          </p:cNvSpPr>
          <p:nvPr>
            <p:ph type="body" sz="quarter" idx="10"/>
          </p:nvPr>
        </p:nvSpPr>
        <p:spPr>
          <a:xfrm>
            <a:off x="360000" y="1023939"/>
            <a:ext cx="8425225" cy="3693319"/>
          </a:xfrm>
        </p:spPr>
        <p:txBody>
          <a:bodyPr/>
          <a:lstStyle/>
          <a:p>
            <a:r>
              <a:rPr lang="en-US" noProof="0" dirty="0">
                <a:solidFill>
                  <a:srgbClr val="00E296"/>
                </a:solidFill>
              </a:rPr>
              <a:t>Why?</a:t>
            </a:r>
          </a:p>
          <a:p>
            <a:pPr marL="342892" indent="-342892">
              <a:buFont typeface="Arial" panose="020B0604020202020204" pitchFamily="34" charset="0"/>
              <a:buChar char="•"/>
            </a:pPr>
            <a:r>
              <a:rPr lang="en-US" noProof="0" dirty="0"/>
              <a:t>Customers want more Linux proxies </a:t>
            </a:r>
          </a:p>
          <a:p>
            <a:endParaRPr lang="en-US" noProof="0" dirty="0"/>
          </a:p>
          <a:p>
            <a:r>
              <a:rPr lang="en-US" noProof="0" dirty="0">
                <a:solidFill>
                  <a:srgbClr val="00E296"/>
                </a:solidFill>
              </a:rPr>
              <a:t>What we added:</a:t>
            </a:r>
          </a:p>
          <a:p>
            <a:pPr marL="342892" indent="-342892">
              <a:buFont typeface="Arial" panose="020B0604020202020204" pitchFamily="34" charset="0"/>
              <a:buChar char="•"/>
            </a:pPr>
            <a:r>
              <a:rPr lang="en-US" noProof="0" dirty="0"/>
              <a:t>Network mode (NBD)</a:t>
            </a:r>
          </a:p>
          <a:p>
            <a:pPr marL="342892" indent="-342892">
              <a:buFont typeface="Arial" panose="020B0604020202020204" pitchFamily="34" charset="0"/>
              <a:buChar char="•"/>
            </a:pPr>
            <a:endParaRPr lang="en-US" noProof="0" dirty="0"/>
          </a:p>
          <a:p>
            <a:pPr marL="342892" indent="-342892">
              <a:buFont typeface="Arial" panose="020B0604020202020204" pitchFamily="34" charset="0"/>
              <a:buChar char="•"/>
            </a:pPr>
            <a:r>
              <a:rPr lang="en-US" noProof="0" dirty="0"/>
              <a:t>Direct SAN (NFS, iSCSI and FC)</a:t>
            </a:r>
          </a:p>
          <a:p>
            <a:pPr marL="342892" indent="-342892">
              <a:buFont typeface="Arial" panose="020B0604020202020204" pitchFamily="34" charset="0"/>
              <a:buChar char="•"/>
            </a:pPr>
            <a:endParaRPr lang="en-US" noProof="0" dirty="0"/>
          </a:p>
          <a:p>
            <a:pPr marL="342892" indent="-342892">
              <a:buFont typeface="Arial" panose="020B0604020202020204" pitchFamily="34" charset="0"/>
              <a:buChar char="•"/>
            </a:pPr>
            <a:r>
              <a:rPr lang="en-US" noProof="0" dirty="0"/>
              <a:t>Backup from storage snapshot (iSCSI, FC)</a:t>
            </a:r>
          </a:p>
          <a:p>
            <a:pPr marL="342892" indent="-342892">
              <a:buFont typeface="Arial" panose="020B0604020202020204" pitchFamily="34" charset="0"/>
              <a:buChar char="•"/>
            </a:pPr>
            <a:endParaRPr lang="en-US" noProof="0" dirty="0"/>
          </a:p>
          <a:p>
            <a:endParaRPr lang="en-US" noProof="0" dirty="0"/>
          </a:p>
          <a:p>
            <a:pPr marL="342892" indent="-342892">
              <a:buFont typeface="Arial" panose="020B0604020202020204" pitchFamily="34" charset="0"/>
              <a:buChar char="•"/>
            </a:pPr>
            <a:endParaRPr lang="en-US" noProof="0" dirty="0"/>
          </a:p>
        </p:txBody>
      </p:sp>
      <p:pic>
        <p:nvPicPr>
          <p:cNvPr id="3" name="Graphic 37">
            <a:extLst>
              <a:ext uri="{FF2B5EF4-FFF2-40B4-BE49-F238E27FC236}">
                <a16:creationId xmlns:a16="http://schemas.microsoft.com/office/drawing/2014/main" id="{558539A0-7E2B-47E1-988B-BF11DBD31B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5086" y="1311360"/>
            <a:ext cx="2902195" cy="2902195"/>
          </a:xfrm>
          <a:prstGeom prst="rect">
            <a:avLst/>
          </a:prstGeom>
        </p:spPr>
      </p:pic>
    </p:spTree>
    <p:extLst>
      <p:ext uri="{BB962C8B-B14F-4D97-AF65-F5344CB8AC3E}">
        <p14:creationId xmlns:p14="http://schemas.microsoft.com/office/powerpoint/2010/main" val="3131965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F680-E5FF-408C-AC73-95203DA94B1C}"/>
              </a:ext>
            </a:extLst>
          </p:cNvPr>
          <p:cNvSpPr>
            <a:spLocks noGrp="1"/>
          </p:cNvSpPr>
          <p:nvPr>
            <p:ph type="title"/>
          </p:nvPr>
        </p:nvSpPr>
        <p:spPr/>
        <p:txBody>
          <a:bodyPr/>
          <a:lstStyle/>
          <a:p>
            <a:r>
              <a:rPr lang="en-US" noProof="0"/>
              <a:t>Hardened Linux Repository Overview</a:t>
            </a:r>
          </a:p>
        </p:txBody>
      </p:sp>
      <p:sp>
        <p:nvSpPr>
          <p:cNvPr id="3" name="Text Placeholder 2">
            <a:extLst>
              <a:ext uri="{FF2B5EF4-FFF2-40B4-BE49-F238E27FC236}">
                <a16:creationId xmlns:a16="http://schemas.microsoft.com/office/drawing/2014/main" id="{0658B42A-4708-406D-A16B-1FD510C1A765}"/>
              </a:ext>
            </a:extLst>
          </p:cNvPr>
          <p:cNvSpPr>
            <a:spLocks noGrp="1"/>
          </p:cNvSpPr>
          <p:nvPr>
            <p:ph type="body" sz="quarter" idx="10"/>
          </p:nvPr>
        </p:nvSpPr>
        <p:spPr>
          <a:xfrm>
            <a:off x="360000" y="1023938"/>
            <a:ext cx="4475348" cy="3077766"/>
          </a:xfrm>
        </p:spPr>
        <p:txBody>
          <a:bodyPr/>
          <a:lstStyle/>
          <a:p>
            <a:r>
              <a:rPr lang="en-US" noProof="0">
                <a:solidFill>
                  <a:srgbClr val="00E296"/>
                </a:solidFill>
              </a:rPr>
              <a:t>Why?</a:t>
            </a:r>
          </a:p>
          <a:p>
            <a:pPr marL="342892" indent="-342892">
              <a:buFont typeface="Arial" panose="020B0604020202020204" pitchFamily="34" charset="0"/>
              <a:buChar char="•"/>
            </a:pPr>
            <a:r>
              <a:rPr lang="en-US" noProof="0"/>
              <a:t>malware-safe repositories</a:t>
            </a:r>
          </a:p>
          <a:p>
            <a:pPr marL="342892" indent="-342892">
              <a:buFont typeface="Arial" panose="020B0604020202020204" pitchFamily="34" charset="0"/>
              <a:buChar char="•"/>
            </a:pPr>
            <a:r>
              <a:rPr lang="en-US" noProof="0"/>
              <a:t>If set up properly: insider protection</a:t>
            </a:r>
          </a:p>
          <a:p>
            <a:endParaRPr lang="en-US" noProof="0"/>
          </a:p>
          <a:p>
            <a:r>
              <a:rPr lang="en-US" noProof="0">
                <a:solidFill>
                  <a:srgbClr val="00E296"/>
                </a:solidFill>
              </a:rPr>
              <a:t>What</a:t>
            </a:r>
          </a:p>
          <a:p>
            <a:pPr marL="342892" indent="-342892">
              <a:buFont typeface="Arial" panose="020B0604020202020204" pitchFamily="34" charset="0"/>
              <a:buChar char="•"/>
            </a:pPr>
            <a:r>
              <a:rPr lang="en-US" noProof="0"/>
              <a:t>Deny deletion of backups</a:t>
            </a:r>
          </a:p>
          <a:p>
            <a:endParaRPr lang="en-US" noProof="0"/>
          </a:p>
          <a:p>
            <a:r>
              <a:rPr lang="en-US" noProof="0">
                <a:solidFill>
                  <a:srgbClr val="00E296"/>
                </a:solidFill>
              </a:rPr>
              <a:t>How</a:t>
            </a:r>
          </a:p>
          <a:p>
            <a:pPr marL="342892" indent="-342892">
              <a:buFont typeface="Arial" panose="020B0604020202020204" pitchFamily="34" charset="0"/>
              <a:buChar char="•"/>
            </a:pPr>
            <a:r>
              <a:rPr lang="en-US" noProof="0"/>
              <a:t>Use “immutable flag” in Linux</a:t>
            </a:r>
          </a:p>
          <a:p>
            <a:pPr marL="342892" indent="-342892">
              <a:buFont typeface="Arial" panose="020B0604020202020204" pitchFamily="34" charset="0"/>
              <a:buChar char="•"/>
            </a:pPr>
            <a:endParaRPr lang="en-US" noProof="0"/>
          </a:p>
        </p:txBody>
      </p:sp>
      <p:pic>
        <p:nvPicPr>
          <p:cNvPr id="4" name="Picture 3">
            <a:extLst>
              <a:ext uri="{FF2B5EF4-FFF2-40B4-BE49-F238E27FC236}">
                <a16:creationId xmlns:a16="http://schemas.microsoft.com/office/drawing/2014/main" id="{13BEF204-7D58-4F84-9670-DAE252FB7A8F}"/>
              </a:ext>
            </a:extLst>
          </p:cNvPr>
          <p:cNvPicPr>
            <a:picLocks noChangeAspect="1"/>
          </p:cNvPicPr>
          <p:nvPr/>
        </p:nvPicPr>
        <p:blipFill rotWithShape="1">
          <a:blip r:embed="rId3"/>
          <a:srcRect b="29226"/>
          <a:stretch/>
        </p:blipFill>
        <p:spPr>
          <a:xfrm>
            <a:off x="5041654" y="1023940"/>
            <a:ext cx="3948726" cy="2135156"/>
          </a:xfrm>
          <a:prstGeom prst="rect">
            <a:avLst/>
          </a:prstGeom>
        </p:spPr>
      </p:pic>
      <p:pic>
        <p:nvPicPr>
          <p:cNvPr id="6" name="Picture 5">
            <a:extLst>
              <a:ext uri="{FF2B5EF4-FFF2-40B4-BE49-F238E27FC236}">
                <a16:creationId xmlns:a16="http://schemas.microsoft.com/office/drawing/2014/main" id="{43E951D6-0D39-4D09-9C2B-1C4437E3A4D1}"/>
              </a:ext>
            </a:extLst>
          </p:cNvPr>
          <p:cNvPicPr>
            <a:picLocks noChangeAspect="1"/>
          </p:cNvPicPr>
          <p:nvPr/>
        </p:nvPicPr>
        <p:blipFill rotWithShape="1">
          <a:blip r:embed="rId4"/>
          <a:srcRect r="31840" b="52080"/>
          <a:stretch/>
        </p:blipFill>
        <p:spPr>
          <a:xfrm>
            <a:off x="4155034" y="3336622"/>
            <a:ext cx="4835347" cy="1511588"/>
          </a:xfrm>
          <a:prstGeom prst="rect">
            <a:avLst/>
          </a:prstGeom>
        </p:spPr>
      </p:pic>
      <p:sp>
        <p:nvSpPr>
          <p:cNvPr id="7" name="Rectangle 6">
            <a:extLst>
              <a:ext uri="{FF2B5EF4-FFF2-40B4-BE49-F238E27FC236}">
                <a16:creationId xmlns:a16="http://schemas.microsoft.com/office/drawing/2014/main" id="{5B9F0931-7AA9-40B5-92A4-C2158D6B1113}"/>
              </a:ext>
            </a:extLst>
          </p:cNvPr>
          <p:cNvSpPr/>
          <p:nvPr/>
        </p:nvSpPr>
        <p:spPr bwMode="auto">
          <a:xfrm>
            <a:off x="4367174" y="3913633"/>
            <a:ext cx="270663" cy="526694"/>
          </a:xfrm>
          <a:prstGeom prst="rect">
            <a:avLst/>
          </a:prstGeom>
          <a:noFill/>
          <a:ln w="38100">
            <a:solidFill>
              <a:srgbClr val="00E2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de-AT" sz="180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63273931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A502-B25D-449A-B42C-61A222C458CE}"/>
              </a:ext>
            </a:extLst>
          </p:cNvPr>
          <p:cNvSpPr>
            <a:spLocks noGrp="1"/>
          </p:cNvSpPr>
          <p:nvPr>
            <p:ph type="title"/>
          </p:nvPr>
        </p:nvSpPr>
        <p:spPr/>
        <p:txBody>
          <a:bodyPr/>
          <a:lstStyle/>
          <a:p>
            <a:r>
              <a:rPr lang="en-US" dirty="0"/>
              <a:t>Veeam Agents</a:t>
            </a:r>
            <a:endParaRPr lang="en-GB" dirty="0"/>
          </a:p>
        </p:txBody>
      </p:sp>
      <p:sp>
        <p:nvSpPr>
          <p:cNvPr id="3" name="Text Placeholder 2">
            <a:extLst>
              <a:ext uri="{FF2B5EF4-FFF2-40B4-BE49-F238E27FC236}">
                <a16:creationId xmlns:a16="http://schemas.microsoft.com/office/drawing/2014/main" id="{D08A04EE-CE09-40DD-9B28-3A6DE065C159}"/>
              </a:ext>
            </a:extLst>
          </p:cNvPr>
          <p:cNvSpPr>
            <a:spLocks noGrp="1"/>
          </p:cNvSpPr>
          <p:nvPr>
            <p:ph type="body" sz="quarter" idx="10"/>
          </p:nvPr>
        </p:nvSpPr>
        <p:spPr>
          <a:xfrm>
            <a:off x="360000" y="1023938"/>
            <a:ext cx="8425225" cy="923330"/>
          </a:xfrm>
        </p:spPr>
        <p:txBody>
          <a:bodyPr/>
          <a:lstStyle/>
          <a:p>
            <a:pPr marL="342900" indent="-342900">
              <a:buFont typeface="Arial" panose="020B0604020202020204" pitchFamily="34" charset="0"/>
              <a:buChar char="•"/>
            </a:pPr>
            <a:r>
              <a:rPr lang="en-US" dirty="0"/>
              <a:t>Veeam Agent for Windows backup from storage snapshot</a:t>
            </a:r>
          </a:p>
          <a:p>
            <a:pPr marL="342900" indent="-342900">
              <a:buFont typeface="Arial" panose="020B0604020202020204" pitchFamily="34" charset="0"/>
              <a:buChar char="•"/>
            </a:pPr>
            <a:r>
              <a:rPr lang="en-US" dirty="0"/>
              <a:t>Veeam Agent for MAC</a:t>
            </a:r>
          </a:p>
          <a:p>
            <a:endParaRPr lang="en-GB" dirty="0"/>
          </a:p>
        </p:txBody>
      </p:sp>
    </p:spTree>
    <p:extLst>
      <p:ext uri="{BB962C8B-B14F-4D97-AF65-F5344CB8AC3E}">
        <p14:creationId xmlns:p14="http://schemas.microsoft.com/office/powerpoint/2010/main" val="109220994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3A76-5859-4B04-AD4D-4ED6C98F48E4}"/>
              </a:ext>
            </a:extLst>
          </p:cNvPr>
          <p:cNvSpPr>
            <a:spLocks noGrp="1"/>
          </p:cNvSpPr>
          <p:nvPr>
            <p:ph type="title"/>
          </p:nvPr>
        </p:nvSpPr>
        <p:spPr/>
        <p:txBody>
          <a:bodyPr/>
          <a:lstStyle/>
          <a:p>
            <a:r>
              <a:rPr lang="en-US" dirty="0"/>
              <a:t>Next Steps</a:t>
            </a:r>
          </a:p>
        </p:txBody>
      </p:sp>
      <p:sp>
        <p:nvSpPr>
          <p:cNvPr id="3" name="Content Placeholder 1">
            <a:extLst>
              <a:ext uri="{FF2B5EF4-FFF2-40B4-BE49-F238E27FC236}">
                <a16:creationId xmlns:a16="http://schemas.microsoft.com/office/drawing/2014/main" id="{32E3B6AE-41BC-4D3B-8A4F-0D61B7F26B2A}"/>
              </a:ext>
            </a:extLst>
          </p:cNvPr>
          <p:cNvSpPr txBox="1">
            <a:spLocks/>
          </p:cNvSpPr>
          <p:nvPr/>
        </p:nvSpPr>
        <p:spPr>
          <a:xfrm>
            <a:off x="359999" y="935078"/>
            <a:ext cx="7869601" cy="3698565"/>
          </a:xfrm>
          <a:prstGeom prst="rect">
            <a:avLst/>
          </a:prstGeom>
        </p:spPr>
        <p:txBody>
          <a:bodyPr vert="horz" wrap="square" lIns="0" tIns="0" rIns="0" bIns="0" rtlCol="0">
            <a:normAutofit/>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lnSpc>
                <a:spcPct val="150000"/>
              </a:lnSpc>
              <a:spcAft>
                <a:spcPts val="1200"/>
              </a:spcAft>
              <a:buFont typeface="Wingdings" panose="05000000000000000000" pitchFamily="2" charset="2"/>
              <a:buChar char="ü"/>
            </a:pPr>
            <a:r>
              <a:rPr lang="en-US" sz="2400" dirty="0"/>
              <a:t>Identify potential white space accounts</a:t>
            </a:r>
          </a:p>
          <a:p>
            <a:pPr marL="342900" indent="-342900">
              <a:lnSpc>
                <a:spcPct val="150000"/>
              </a:lnSpc>
              <a:spcAft>
                <a:spcPts val="1200"/>
              </a:spcAft>
              <a:buFont typeface="Wingdings" panose="05000000000000000000" pitchFamily="2" charset="2"/>
              <a:buChar char="ü"/>
            </a:pPr>
            <a:r>
              <a:rPr lang="en-US" sz="2400" dirty="0"/>
              <a:t>Discuss accounts under competitive threat</a:t>
            </a:r>
          </a:p>
          <a:p>
            <a:pPr marL="342900" indent="-342900">
              <a:lnSpc>
                <a:spcPct val="150000"/>
              </a:lnSpc>
              <a:spcAft>
                <a:spcPts val="1200"/>
              </a:spcAft>
              <a:buFont typeface="Wingdings" panose="05000000000000000000" pitchFamily="2" charset="2"/>
              <a:buChar char="ü"/>
            </a:pPr>
            <a:r>
              <a:rPr lang="en-US" sz="2400" dirty="0"/>
              <a:t>Do you want even more info, follow up call?</a:t>
            </a:r>
          </a:p>
          <a:p>
            <a:pPr marL="342900" indent="-342900">
              <a:lnSpc>
                <a:spcPct val="150000"/>
              </a:lnSpc>
              <a:spcAft>
                <a:spcPts val="1200"/>
              </a:spcAft>
              <a:buFont typeface="Wingdings" panose="05000000000000000000" pitchFamily="2" charset="2"/>
              <a:buChar char="ü"/>
            </a:pPr>
            <a:r>
              <a:rPr lang="en-US" sz="2400" dirty="0"/>
              <a:t>Technical deep dive? </a:t>
            </a:r>
          </a:p>
          <a:p>
            <a:pPr marL="342900" indent="-342900">
              <a:lnSpc>
                <a:spcPct val="150000"/>
              </a:lnSpc>
              <a:spcAft>
                <a:spcPts val="1200"/>
              </a:spcAft>
              <a:buFont typeface="Wingdings" panose="05000000000000000000" pitchFamily="2" charset="2"/>
              <a:buChar char="ü"/>
            </a:pPr>
            <a:r>
              <a:rPr lang="en-US" sz="2400" dirty="0"/>
              <a:t>Hands-on Veeam + HPE lab?</a:t>
            </a:r>
          </a:p>
        </p:txBody>
      </p:sp>
    </p:spTree>
    <p:extLst>
      <p:ext uri="{BB962C8B-B14F-4D97-AF65-F5344CB8AC3E}">
        <p14:creationId xmlns:p14="http://schemas.microsoft.com/office/powerpoint/2010/main" val="61642326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3A76-5859-4B04-AD4D-4ED6C98F48E4}"/>
              </a:ext>
            </a:extLst>
          </p:cNvPr>
          <p:cNvSpPr>
            <a:spLocks noGrp="1"/>
          </p:cNvSpPr>
          <p:nvPr>
            <p:ph type="title"/>
          </p:nvPr>
        </p:nvSpPr>
        <p:spPr/>
        <p:txBody>
          <a:bodyPr/>
          <a:lstStyle/>
          <a:p>
            <a:r>
              <a:rPr lang="en-US" dirty="0"/>
              <a:t>HPE &amp; Veeam: Call to action</a:t>
            </a:r>
          </a:p>
        </p:txBody>
      </p:sp>
      <p:sp>
        <p:nvSpPr>
          <p:cNvPr id="3" name="Content Placeholder 1">
            <a:extLst>
              <a:ext uri="{FF2B5EF4-FFF2-40B4-BE49-F238E27FC236}">
                <a16:creationId xmlns:a16="http://schemas.microsoft.com/office/drawing/2014/main" id="{32E3B6AE-41BC-4D3B-8A4F-0D61B7F26B2A}"/>
              </a:ext>
            </a:extLst>
          </p:cNvPr>
          <p:cNvSpPr txBox="1">
            <a:spLocks/>
          </p:cNvSpPr>
          <p:nvPr/>
        </p:nvSpPr>
        <p:spPr>
          <a:xfrm>
            <a:off x="359999" y="832338"/>
            <a:ext cx="7869601" cy="3950677"/>
          </a:xfrm>
          <a:prstGeom prst="rect">
            <a:avLst/>
          </a:prstGeom>
        </p:spPr>
        <p:txBody>
          <a:bodyPr vert="horz" wrap="square" lIns="0" tIns="0" rIns="0" bIns="0" rtlCol="0">
            <a:normAutofit lnSpcReduction="10000"/>
          </a:bodyPr>
          <a:lstStyle>
            <a:lvl1pPr marL="0" indent="0" algn="l" defTabSz="686030" rtl="0" eaLnBrk="1" latinLnBrk="0" hangingPunct="1">
              <a:lnSpc>
                <a:spcPct val="100000"/>
              </a:lnSpc>
              <a:spcBef>
                <a:spcPts val="0"/>
              </a:spcBef>
              <a:buSzPct val="90000"/>
              <a:buFont typeface="Arial" pitchFamily="34" charset="0"/>
              <a:buNone/>
              <a:defRPr sz="2000" kern="1200" spc="0" baseline="0">
                <a:solidFill>
                  <a:schemeClr val="bg1"/>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Aft>
                <a:spcPts val="1200"/>
              </a:spcAft>
            </a:pPr>
            <a:r>
              <a:rPr lang="en-US" sz="2400" dirty="0"/>
              <a:t>Please </a:t>
            </a:r>
            <a:r>
              <a:rPr lang="en-US" sz="2400"/>
              <a:t>answer 5 </a:t>
            </a:r>
            <a:r>
              <a:rPr lang="en-US" sz="2400" dirty="0"/>
              <a:t>short survey questions at the end of this training session</a:t>
            </a:r>
          </a:p>
          <a:p>
            <a:r>
              <a:rPr lang="en-US" sz="2400" b="1" u="sng" dirty="0"/>
              <a:t>Resources:</a:t>
            </a:r>
          </a:p>
          <a:p>
            <a:pPr marL="285750" indent="-285750">
              <a:lnSpc>
                <a:spcPct val="160000"/>
              </a:lnSpc>
              <a:buFont typeface="Arial" panose="020B0604020202020204" pitchFamily="34" charset="0"/>
              <a:buChar char="•"/>
            </a:pPr>
            <a:r>
              <a:rPr lang="en-US" sz="1700" dirty="0"/>
              <a:t>Dell EMC Takeout Content Suitcase:  in handouts section of this </a:t>
            </a:r>
            <a:r>
              <a:rPr lang="en-US" sz="1700" dirty="0" err="1"/>
              <a:t>GoToWebinar</a:t>
            </a:r>
            <a:endParaRPr lang="en-US" sz="1700" dirty="0"/>
          </a:p>
          <a:p>
            <a:pPr marL="285750" indent="-285750">
              <a:lnSpc>
                <a:spcPct val="160000"/>
              </a:lnSpc>
              <a:buFont typeface="Arial" panose="020B0604020202020204" pitchFamily="34" charset="0"/>
              <a:buChar char="•"/>
            </a:pPr>
            <a:r>
              <a:rPr lang="en-US" sz="1700" dirty="0"/>
              <a:t>Veeam Sizing tools:</a:t>
            </a:r>
          </a:p>
          <a:p>
            <a:pPr marL="552437" lvl="1" indent="-285750">
              <a:lnSpc>
                <a:spcPct val="160000"/>
              </a:lnSpc>
              <a:buClr>
                <a:schemeClr val="bg1"/>
              </a:buClr>
            </a:pPr>
            <a:r>
              <a:rPr lang="en-US" sz="1500" dirty="0">
                <a:solidFill>
                  <a:schemeClr val="bg1"/>
                </a:solidFill>
                <a:hlinkClick r:id="rId2"/>
              </a:rPr>
              <a:t>Backup Storage Sizing</a:t>
            </a:r>
            <a:endParaRPr lang="en-US" sz="1500" dirty="0">
              <a:solidFill>
                <a:schemeClr val="bg1"/>
              </a:solidFill>
            </a:endParaRPr>
          </a:p>
          <a:p>
            <a:pPr marL="552437" lvl="1" indent="-285750">
              <a:lnSpc>
                <a:spcPct val="160000"/>
              </a:lnSpc>
              <a:buClr>
                <a:schemeClr val="bg1"/>
              </a:buClr>
            </a:pPr>
            <a:r>
              <a:rPr lang="en-US" sz="1500" dirty="0">
                <a:solidFill>
                  <a:schemeClr val="bg1"/>
                </a:solidFill>
                <a:hlinkClick r:id="rId3"/>
              </a:rPr>
              <a:t>Veeam Server Sizing</a:t>
            </a:r>
            <a:endParaRPr lang="en-US" sz="1500" dirty="0">
              <a:solidFill>
                <a:schemeClr val="bg1"/>
              </a:solidFill>
            </a:endParaRPr>
          </a:p>
          <a:p>
            <a:pPr marL="285750" indent="-285750">
              <a:lnSpc>
                <a:spcPct val="160000"/>
              </a:lnSpc>
              <a:buFont typeface="Arial" panose="020B0604020202020204" pitchFamily="34" charset="0"/>
              <a:buChar char="•"/>
            </a:pPr>
            <a:r>
              <a:rPr lang="en-US" sz="1700" dirty="0">
                <a:hlinkClick r:id="rId4"/>
              </a:rPr>
              <a:t>FREE Veeam Availability Suite Trial Here</a:t>
            </a:r>
            <a:endParaRPr lang="en-US" sz="1700" dirty="0"/>
          </a:p>
          <a:p>
            <a:pPr marL="285750" indent="-285750">
              <a:lnSpc>
                <a:spcPct val="160000"/>
              </a:lnSpc>
              <a:buFont typeface="Arial" panose="020B0604020202020204" pitchFamily="34" charset="0"/>
              <a:buChar char="•"/>
            </a:pPr>
            <a:r>
              <a:rPr lang="en-US" sz="1700" dirty="0">
                <a:hlinkClick r:id="rId5"/>
              </a:rPr>
              <a:t>Learn from our customers here!</a:t>
            </a:r>
            <a:endParaRPr lang="en-US" sz="1700" dirty="0"/>
          </a:p>
          <a:p>
            <a:pPr marL="285750" indent="-285750">
              <a:lnSpc>
                <a:spcPct val="160000"/>
              </a:lnSpc>
              <a:buFont typeface="Arial" panose="020B0604020202020204" pitchFamily="34" charset="0"/>
              <a:buChar char="•"/>
            </a:pPr>
            <a:r>
              <a:rPr lang="en-US" sz="1700" dirty="0"/>
              <a:t>Learn More: </a:t>
            </a:r>
            <a:r>
              <a:rPr lang="en-US" sz="1700" dirty="0">
                <a:solidFill>
                  <a:srgbClr val="00A136"/>
                </a:solidFill>
                <a:hlinkClick r:id="rId6">
                  <a:extLst>
                    <a:ext uri="{A12FA001-AC4F-418D-AE19-62706E023703}">
                      <ahyp:hlinkClr xmlns:ahyp="http://schemas.microsoft.com/office/drawing/2018/hyperlinkcolor" val="tx"/>
                    </a:ext>
                  </a:extLst>
                </a:hlinkClick>
              </a:rPr>
              <a:t>HPE + Veeam Solutions page</a:t>
            </a:r>
            <a:endParaRPr lang="en-US" sz="1700" dirty="0">
              <a:solidFill>
                <a:srgbClr val="00A136"/>
              </a:solidFill>
            </a:endParaRPr>
          </a:p>
        </p:txBody>
      </p:sp>
    </p:spTree>
    <p:extLst>
      <p:ext uri="{BB962C8B-B14F-4D97-AF65-F5344CB8AC3E}">
        <p14:creationId xmlns:p14="http://schemas.microsoft.com/office/powerpoint/2010/main" val="27849141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Thank you</a:t>
            </a:r>
            <a:endParaRPr lang="ru-RU" dirty="0"/>
          </a:p>
        </p:txBody>
      </p:sp>
    </p:spTree>
    <p:extLst>
      <p:ext uri="{BB962C8B-B14F-4D97-AF65-F5344CB8AC3E}">
        <p14:creationId xmlns:p14="http://schemas.microsoft.com/office/powerpoint/2010/main" val="41908324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60000" y="171451"/>
            <a:ext cx="8363938" cy="553998"/>
          </a:xfrm>
        </p:spPr>
        <p:txBody>
          <a:bodyPr/>
          <a:lstStyle/>
          <a:p>
            <a:pPr>
              <a:defRPr/>
            </a:pPr>
            <a:r>
              <a:rPr lang="ko-KR" altLang="en-US" b="1" dirty="0"/>
              <a:t>하이브리드 클라우드 시대로 진화</a:t>
            </a:r>
            <a:endParaRPr lang="en-US" altLang="ko-KR" b="1" dirty="0"/>
          </a:p>
        </p:txBody>
      </p:sp>
      <p:sp>
        <p:nvSpPr>
          <p:cNvPr id="22" name="말풍선: 타원형 21">
            <a:extLst>
              <a:ext uri="{FF2B5EF4-FFF2-40B4-BE49-F238E27FC236}">
                <a16:creationId xmlns:a16="http://schemas.microsoft.com/office/drawing/2014/main" id="{65F5C684-FD48-4713-B9C4-707BF6F30039}"/>
              </a:ext>
            </a:extLst>
          </p:cNvPr>
          <p:cNvSpPr/>
          <p:nvPr/>
        </p:nvSpPr>
        <p:spPr>
          <a:xfrm>
            <a:off x="3846616" y="1681644"/>
            <a:ext cx="2319916" cy="1676333"/>
          </a:xfrm>
          <a:prstGeom prst="wedgeEllipseCallout">
            <a:avLst>
              <a:gd name="adj1" fmla="val 36324"/>
              <a:gd name="adj2" fmla="val 56757"/>
            </a:avLst>
          </a:prstGeom>
          <a:solidFill>
            <a:srgbClr val="00E296"/>
          </a:solidFill>
          <a:ln w="12700" cap="flat" cmpd="sng" algn="ctr">
            <a:solidFill>
              <a:srgbClr val="4472C4">
                <a:shade val="50000"/>
              </a:srgbClr>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이제는 하이브리드 클라우드 시대</a:t>
            </a:r>
            <a:r>
              <a:rPr kumimoji="0" lang="en-US" altLang="ko-KR"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rPr>
              <a:t>!</a:t>
            </a:r>
            <a:endParaRPr kumimoji="0" lang="ko-KR" altLang="en-US" sz="1400" b="1" i="0" u="none" strike="noStrike" kern="0" cap="none" spc="0" normalizeH="0" baseline="0" noProof="0" dirty="0">
              <a:ln>
                <a:noFill/>
              </a:ln>
              <a:solidFill>
                <a:schemeClr val="bg1"/>
              </a:solidFill>
              <a:effectLst/>
              <a:uLnTx/>
              <a:uFillTx/>
              <a:latin typeface="맑은 고딕" panose="020F0502020204030204"/>
              <a:ea typeface="맑은 고딕" panose="020B0503020000020004" pitchFamily="50" charset="-127"/>
              <a:cs typeface="+mn-cs"/>
            </a:endParaRPr>
          </a:p>
        </p:txBody>
      </p:sp>
      <p:sp>
        <p:nvSpPr>
          <p:cNvPr id="23" name="텍스트 개체 틀 6">
            <a:extLst>
              <a:ext uri="{FF2B5EF4-FFF2-40B4-BE49-F238E27FC236}">
                <a16:creationId xmlns:a16="http://schemas.microsoft.com/office/drawing/2014/main" id="{9AC9B0F4-DDAD-4E04-9EA7-0477EEFABAAA}"/>
              </a:ext>
            </a:extLst>
          </p:cNvPr>
          <p:cNvSpPr txBox="1">
            <a:spLocks/>
          </p:cNvSpPr>
          <p:nvPr/>
        </p:nvSpPr>
        <p:spPr>
          <a:xfrm>
            <a:off x="476410" y="4577456"/>
            <a:ext cx="8253288" cy="400110"/>
          </a:xfrm>
          <a:prstGeom prst="rect">
            <a:avLst/>
          </a:prstGeom>
        </p:spPr>
        <p:txBody>
          <a:bodyPr/>
          <a:lstStyle>
            <a:lvl1pPr marL="0" indent="0" algn="l" defTabSz="914400" rtl="0" eaLnBrk="1" latinLnBrk="1" hangingPunct="1">
              <a:lnSpc>
                <a:spcPct val="100000"/>
              </a:lnSpc>
              <a:spcBef>
                <a:spcPts val="0"/>
              </a:spcBef>
              <a:buFont typeface="Arial" panose="020B0604020202020204" pitchFamily="34" charset="0"/>
              <a:buNone/>
              <a:defRPr sz="1000" b="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rPr>
              <a:t>451 Research, 69% of enterprises will have hybrid IT environments by 2019, </a:t>
            </a:r>
            <a:r>
              <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hlinkClick r:id="rId3">
                  <a:extLst>
                    <a:ext uri="{A12FA001-AC4F-418D-AE19-62706E023703}">
                      <ahyp:hlinkClr xmlns:ahyp="http://schemas.microsoft.com/office/drawing/2018/hyperlinkcolor" val="tx"/>
                    </a:ext>
                  </a:extLst>
                </a:hlinkClick>
              </a:rPr>
              <a:t>https://451research.com/images/Marketing/press_releases/Pre_Re-Invent_2018_press_release_final_11_22.pdf</a:t>
            </a:r>
            <a:endParaRPr kumimoji="0" lang="en-US" altLang="ko-KR"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kumimoji="0" lang="ko-KR" altLang="en-US" sz="1000" b="0"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Arial" panose="020B0604020202020204" pitchFamily="34" charset="0"/>
            </a:endParaRPr>
          </a:p>
        </p:txBody>
      </p:sp>
      <p:cxnSp>
        <p:nvCxnSpPr>
          <p:cNvPr id="24" name="직선 화살표 연결선 23">
            <a:extLst>
              <a:ext uri="{FF2B5EF4-FFF2-40B4-BE49-F238E27FC236}">
                <a16:creationId xmlns:a16="http://schemas.microsoft.com/office/drawing/2014/main" id="{BB85B339-C178-42F3-A5A0-4DC18916175A}"/>
              </a:ext>
            </a:extLst>
          </p:cNvPr>
          <p:cNvCxnSpPr>
            <a:cxnSpLocks/>
          </p:cNvCxnSpPr>
          <p:nvPr/>
        </p:nvCxnSpPr>
        <p:spPr>
          <a:xfrm>
            <a:off x="506638" y="3530768"/>
            <a:ext cx="72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08702203-44DA-4818-9E2B-62DD11A9E09F}"/>
              </a:ext>
            </a:extLst>
          </p:cNvPr>
          <p:cNvCxnSpPr>
            <a:cxnSpLocks/>
          </p:cNvCxnSpPr>
          <p:nvPr/>
        </p:nvCxnSpPr>
        <p:spPr>
          <a:xfrm>
            <a:off x="1239669" y="3530768"/>
            <a:ext cx="12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705F99DD-8E9E-4830-9EF8-CA7B0960C9F0}"/>
              </a:ext>
            </a:extLst>
          </p:cNvPr>
          <p:cNvCxnSpPr>
            <a:cxnSpLocks/>
          </p:cNvCxnSpPr>
          <p:nvPr/>
        </p:nvCxnSpPr>
        <p:spPr>
          <a:xfrm>
            <a:off x="1226638" y="3530768"/>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7" name="직선 연결선 46">
            <a:extLst>
              <a:ext uri="{FF2B5EF4-FFF2-40B4-BE49-F238E27FC236}">
                <a16:creationId xmlns:a16="http://schemas.microsoft.com/office/drawing/2014/main" id="{59711AAD-07B9-46D5-BC48-50CF92F239F9}"/>
              </a:ext>
            </a:extLst>
          </p:cNvPr>
          <p:cNvCxnSpPr>
            <a:cxnSpLocks/>
          </p:cNvCxnSpPr>
          <p:nvPr/>
        </p:nvCxnSpPr>
        <p:spPr>
          <a:xfrm>
            <a:off x="2499669" y="3576676"/>
            <a:ext cx="2400" cy="823785"/>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B170FA4-834B-45BA-956F-6C5858621C53}"/>
              </a:ext>
            </a:extLst>
          </p:cNvPr>
          <p:cNvSpPr txBox="1"/>
          <p:nvPr/>
        </p:nvSpPr>
        <p:spPr>
          <a:xfrm>
            <a:off x="171357" y="3669009"/>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0" name="TextBox 49">
            <a:extLst>
              <a:ext uri="{FF2B5EF4-FFF2-40B4-BE49-F238E27FC236}">
                <a16:creationId xmlns:a16="http://schemas.microsoft.com/office/drawing/2014/main" id="{F37106D2-5227-473D-8432-C1A980C14F87}"/>
              </a:ext>
            </a:extLst>
          </p:cNvPr>
          <p:cNvSpPr txBox="1"/>
          <p:nvPr/>
        </p:nvSpPr>
        <p:spPr>
          <a:xfrm>
            <a:off x="979959" y="3715175"/>
            <a:ext cx="1314992" cy="40011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2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1" name="TextBox 50">
            <a:extLst>
              <a:ext uri="{FF2B5EF4-FFF2-40B4-BE49-F238E27FC236}">
                <a16:creationId xmlns:a16="http://schemas.microsoft.com/office/drawing/2014/main" id="{F10F2E40-6543-4641-A6F2-E4F831525BBC}"/>
              </a:ext>
            </a:extLst>
          </p:cNvPr>
          <p:cNvSpPr txBox="1"/>
          <p:nvPr/>
        </p:nvSpPr>
        <p:spPr>
          <a:xfrm>
            <a:off x="1586639" y="3761341"/>
            <a:ext cx="1314992" cy="307777"/>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x86</a:t>
            </a:r>
            <a:endPar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6" name="TextBox 55">
            <a:extLst>
              <a:ext uri="{FF2B5EF4-FFF2-40B4-BE49-F238E27FC236}">
                <a16:creationId xmlns:a16="http://schemas.microsoft.com/office/drawing/2014/main" id="{6C79CDB7-3457-4428-8A10-838DB9D51965}"/>
              </a:ext>
            </a:extLst>
          </p:cNvPr>
          <p:cNvSpPr txBox="1"/>
          <p:nvPr/>
        </p:nvSpPr>
        <p:spPr>
          <a:xfrm>
            <a:off x="388938" y="2874219"/>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2000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7" name="TextBox 56">
            <a:extLst>
              <a:ext uri="{FF2B5EF4-FFF2-40B4-BE49-F238E27FC236}">
                <a16:creationId xmlns:a16="http://schemas.microsoft.com/office/drawing/2014/main" id="{4288849C-7F38-4BAB-80C9-FE20ED0C3306}"/>
              </a:ext>
            </a:extLst>
          </p:cNvPr>
          <p:cNvSpPr txBox="1"/>
          <p:nvPr/>
        </p:nvSpPr>
        <p:spPr>
          <a:xfrm>
            <a:off x="1363338" y="2874219"/>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2010</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6" name="그룹 5">
            <a:extLst>
              <a:ext uri="{FF2B5EF4-FFF2-40B4-BE49-F238E27FC236}">
                <a16:creationId xmlns:a16="http://schemas.microsoft.com/office/drawing/2014/main" id="{18255E74-81CE-4FEE-B27D-6F280E345412}"/>
              </a:ext>
            </a:extLst>
          </p:cNvPr>
          <p:cNvGrpSpPr/>
          <p:nvPr/>
        </p:nvGrpSpPr>
        <p:grpSpPr>
          <a:xfrm>
            <a:off x="2057771" y="2874219"/>
            <a:ext cx="6611881" cy="1526242"/>
            <a:chOff x="2057771" y="2732171"/>
            <a:chExt cx="6611881" cy="1526242"/>
          </a:xfrm>
        </p:grpSpPr>
        <p:sp>
          <p:nvSpPr>
            <p:cNvPr id="52" name="TextBox 51">
              <a:extLst>
                <a:ext uri="{FF2B5EF4-FFF2-40B4-BE49-F238E27FC236}">
                  <a16:creationId xmlns:a16="http://schemas.microsoft.com/office/drawing/2014/main" id="{67DDE347-18F3-4C7D-B9AE-46EF5BA08457}"/>
                </a:ext>
              </a:extLst>
            </p:cNvPr>
            <p:cNvSpPr txBox="1"/>
            <p:nvPr/>
          </p:nvSpPr>
          <p:spPr>
            <a:xfrm>
              <a:off x="2057771" y="3650071"/>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Unix</a:t>
              </a:r>
              <a:endParaRPr kumimoji="0" lang="ko-KR" altLang="en-US" sz="10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endParaRPr>
            </a:p>
          </p:txBody>
        </p:sp>
        <p:grpSp>
          <p:nvGrpSpPr>
            <p:cNvPr id="5" name="그룹 4">
              <a:extLst>
                <a:ext uri="{FF2B5EF4-FFF2-40B4-BE49-F238E27FC236}">
                  <a16:creationId xmlns:a16="http://schemas.microsoft.com/office/drawing/2014/main" id="{8361A54B-C502-4B3E-9EDE-5D59EB5397BC}"/>
                </a:ext>
              </a:extLst>
            </p:cNvPr>
            <p:cNvGrpSpPr/>
            <p:nvPr/>
          </p:nvGrpSpPr>
          <p:grpSpPr>
            <a:xfrm>
              <a:off x="2516807" y="2732171"/>
              <a:ext cx="6152845" cy="1526242"/>
              <a:chOff x="2516807" y="2732171"/>
              <a:chExt cx="6152845" cy="1526242"/>
            </a:xfrm>
          </p:grpSpPr>
          <p:cxnSp>
            <p:nvCxnSpPr>
              <p:cNvPr id="26" name="직선 화살표 연결선 25">
                <a:extLst>
                  <a:ext uri="{FF2B5EF4-FFF2-40B4-BE49-F238E27FC236}">
                    <a16:creationId xmlns:a16="http://schemas.microsoft.com/office/drawing/2014/main" id="{1E4E648E-8200-420B-8CC9-6C73657BD143}"/>
                  </a:ext>
                </a:extLst>
              </p:cNvPr>
              <p:cNvCxnSpPr>
                <a:cxnSpLocks/>
              </p:cNvCxnSpPr>
              <p:nvPr/>
            </p:nvCxnSpPr>
            <p:spPr>
              <a:xfrm>
                <a:off x="2516807" y="3388720"/>
                <a:ext cx="21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0E29731A-D837-452E-9E2C-9A14EADD0796}"/>
                  </a:ext>
                </a:extLst>
              </p:cNvPr>
              <p:cNvCxnSpPr>
                <a:cxnSpLocks/>
              </p:cNvCxnSpPr>
              <p:nvPr/>
            </p:nvCxnSpPr>
            <p:spPr>
              <a:xfrm>
                <a:off x="4693230" y="3388720"/>
                <a:ext cx="3960000" cy="0"/>
              </a:xfrm>
              <a:prstGeom prst="straightConnector1">
                <a:avLst/>
              </a:prstGeom>
              <a:ln w="1905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029510F2-5CBF-46DA-BA73-1840C13B4F65}"/>
                  </a:ext>
                </a:extLst>
              </p:cNvPr>
              <p:cNvCxnSpPr>
                <a:cxnSpLocks/>
              </p:cNvCxnSpPr>
              <p:nvPr/>
            </p:nvCxnSpPr>
            <p:spPr>
              <a:xfrm>
                <a:off x="4676807" y="3388720"/>
                <a:ext cx="0" cy="869693"/>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728FC60-8ABD-407D-9228-EB1823F999A5}"/>
                  </a:ext>
                </a:extLst>
              </p:cNvPr>
              <p:cNvSpPr txBox="1"/>
              <p:nvPr/>
            </p:nvSpPr>
            <p:spPr>
              <a:xfrm>
                <a:off x="2755135" y="3603904"/>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54" name="TextBox 53">
                <a:extLst>
                  <a:ext uri="{FF2B5EF4-FFF2-40B4-BE49-F238E27FC236}">
                    <a16:creationId xmlns:a16="http://schemas.microsoft.com/office/drawing/2014/main" id="{EB4AED80-B46C-4012-9590-D2EF7A51CB56}"/>
                  </a:ext>
                </a:extLst>
              </p:cNvPr>
              <p:cNvSpPr txBox="1"/>
              <p:nvPr/>
            </p:nvSpPr>
            <p:spPr>
              <a:xfrm>
                <a:off x="3516561" y="3474540"/>
                <a:ext cx="1314992" cy="292388"/>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3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55" name="TextBox 54">
                <a:extLst>
                  <a:ext uri="{FF2B5EF4-FFF2-40B4-BE49-F238E27FC236}">
                    <a16:creationId xmlns:a16="http://schemas.microsoft.com/office/drawing/2014/main" id="{25C86DD0-CF3E-48ED-B227-93D9163AF35A}"/>
                  </a:ext>
                </a:extLst>
              </p:cNvPr>
              <p:cNvSpPr txBox="1"/>
              <p:nvPr/>
            </p:nvSpPr>
            <p:spPr>
              <a:xfrm>
                <a:off x="3524118" y="3842430"/>
                <a:ext cx="1314992" cy="246221"/>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0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sp>
            <p:nvSpPr>
              <p:cNvPr id="58" name="TextBox 57">
                <a:extLst>
                  <a:ext uri="{FF2B5EF4-FFF2-40B4-BE49-F238E27FC236}">
                    <a16:creationId xmlns:a16="http://schemas.microsoft.com/office/drawing/2014/main" id="{62E59FEF-7837-41AE-AE00-21BDBFA3BE9E}"/>
                  </a:ext>
                </a:extLst>
              </p:cNvPr>
              <p:cNvSpPr txBox="1"/>
              <p:nvPr/>
            </p:nvSpPr>
            <p:spPr>
              <a:xfrm>
                <a:off x="3098058"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  2019</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59" name="TextBox 58">
                <a:extLst>
                  <a:ext uri="{FF2B5EF4-FFF2-40B4-BE49-F238E27FC236}">
                    <a16:creationId xmlns:a16="http://schemas.microsoft.com/office/drawing/2014/main" id="{3F7D9149-BFD2-4CE9-84B5-0F114911ECE1}"/>
                  </a:ext>
                </a:extLst>
              </p:cNvPr>
              <p:cNvSpPr txBox="1"/>
              <p:nvPr/>
            </p:nvSpPr>
            <p:spPr>
              <a:xfrm>
                <a:off x="6113311" y="2732171"/>
                <a:ext cx="918581" cy="720000"/>
              </a:xfrm>
              <a:prstGeom prst="rect">
                <a:avLst/>
              </a:prstGeom>
              <a:noFill/>
            </p:spPr>
            <p:txBody>
              <a:bodyPr wrap="square" lIns="36000" tIns="36000" rIns="36000" bIns="36000" rtlCol="0" anchor="ctr" anchorCtr="0">
                <a:noAutofit/>
              </a:bodyPr>
              <a:lstStyle/>
              <a:p>
                <a:pPr marL="0" marR="0" lvl="0" indent="0" algn="ctr" defTabSz="685800" rtl="0" eaLnBrk="1" fontAlgn="auto" latinLnBrk="0" hangingPunct="1">
                  <a:lnSpc>
                    <a:spcPct val="100000"/>
                  </a:lnSpc>
                  <a:spcBef>
                    <a:spcPts val="0"/>
                  </a:spcBef>
                  <a:spcAft>
                    <a:spcPts val="200"/>
                  </a:spcAft>
                  <a:buClrTx/>
                  <a:buSzTx/>
                  <a:buFontTx/>
                  <a:buNone/>
                  <a:tabLst/>
                  <a:defRPr/>
                </a:pPr>
                <a:r>
                  <a:rPr kumimoji="0" lang="en-US" altLang="ko-KR"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2019 +</a:t>
                </a:r>
                <a:endParaRPr kumimoji="0" lang="ko-KR" altLang="en-US" sz="1600" b="1" i="0" u="none" strike="noStrike" kern="1200" cap="none" spc="0" normalizeH="0" baseline="0" noProof="0" dirty="0" err="1">
                  <a:ln>
                    <a:noFill/>
                  </a:ln>
                  <a:solidFill>
                    <a:srgbClr val="FFFFFF"/>
                  </a:solidFill>
                  <a:effectLst/>
                  <a:uLnTx/>
                  <a:uFillTx/>
                  <a:latin typeface="맑은 고딕" panose="020B0503020000020004" pitchFamily="50" charset="-127"/>
                  <a:ea typeface="+mn-ea"/>
                  <a:cs typeface="Arial" panose="020B0604020202020204" pitchFamily="34" charset="0"/>
                </a:endParaRPr>
              </a:p>
            </p:txBody>
          </p:sp>
          <p:sp>
            <p:nvSpPr>
              <p:cNvPr id="60" name="TextBox 59">
                <a:extLst>
                  <a:ext uri="{FF2B5EF4-FFF2-40B4-BE49-F238E27FC236}">
                    <a16:creationId xmlns:a16="http://schemas.microsoft.com/office/drawing/2014/main" id="{247B8B13-4EC1-43AE-8A21-B7D7BD631F5E}"/>
                  </a:ext>
                </a:extLst>
              </p:cNvPr>
              <p:cNvSpPr txBox="1"/>
              <p:nvPr/>
            </p:nvSpPr>
            <p:spPr>
              <a:xfrm>
                <a:off x="4610408" y="3611461"/>
                <a:ext cx="1314992" cy="338554"/>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1600" b="1" i="0" u="none" strike="noStrike" kern="1200" cap="none" spc="0" normalizeH="0" baseline="0" noProof="0" dirty="0">
                    <a:ln>
                      <a:noFill/>
                    </a:ln>
                    <a:solidFill>
                      <a:srgbClr val="FFFFFF"/>
                    </a:solidFill>
                    <a:effectLst/>
                    <a:uLnTx/>
                    <a:uFillTx/>
                    <a:latin typeface="맑은 고딕" panose="020B0503020000020004" pitchFamily="50" charset="-127"/>
                    <a:ea typeface="+mn-ea"/>
                    <a:cs typeface="Arial" panose="020B0604020202020204" pitchFamily="34" charset="0"/>
                  </a:rPr>
                  <a:t>물리환경</a:t>
                </a:r>
              </a:p>
            </p:txBody>
          </p:sp>
          <p:sp>
            <p:nvSpPr>
              <p:cNvPr id="61" name="TextBox 60">
                <a:extLst>
                  <a:ext uri="{FF2B5EF4-FFF2-40B4-BE49-F238E27FC236}">
                    <a16:creationId xmlns:a16="http://schemas.microsoft.com/office/drawing/2014/main" id="{CB22F01F-A31B-46B0-A23A-728DD88826A1}"/>
                  </a:ext>
                </a:extLst>
              </p:cNvPr>
              <p:cNvSpPr txBox="1"/>
              <p:nvPr/>
            </p:nvSpPr>
            <p:spPr>
              <a:xfrm>
                <a:off x="5659001" y="3531883"/>
                <a:ext cx="1314992" cy="492443"/>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600" b="1" i="0" u="none" strike="noStrike" kern="1200" cap="none" spc="0" normalizeH="0" baseline="0" noProof="0" dirty="0">
                    <a:ln>
                      <a:noFill/>
                    </a:ln>
                    <a:solidFill>
                      <a:srgbClr val="00B336"/>
                    </a:solidFill>
                    <a:effectLst/>
                    <a:uLnTx/>
                    <a:uFillTx/>
                    <a:latin typeface="맑은 고딕" panose="020B0503020000020004" pitchFamily="50" charset="-127"/>
                    <a:ea typeface="+mn-ea"/>
                    <a:cs typeface="Arial" panose="020B0604020202020204" pitchFamily="34" charset="0"/>
                  </a:rPr>
                  <a:t>가상화</a:t>
                </a:r>
              </a:p>
            </p:txBody>
          </p:sp>
          <p:sp>
            <p:nvSpPr>
              <p:cNvPr id="62" name="TextBox 61">
                <a:extLst>
                  <a:ext uri="{FF2B5EF4-FFF2-40B4-BE49-F238E27FC236}">
                    <a16:creationId xmlns:a16="http://schemas.microsoft.com/office/drawing/2014/main" id="{CF028806-1514-4176-B16C-9A33498668FB}"/>
                  </a:ext>
                </a:extLst>
              </p:cNvPr>
              <p:cNvSpPr txBox="1"/>
              <p:nvPr/>
            </p:nvSpPr>
            <p:spPr>
              <a:xfrm>
                <a:off x="7037438" y="3516494"/>
                <a:ext cx="1632214" cy="523220"/>
              </a:xfrm>
              <a:prstGeom prst="rect">
                <a:avLst/>
              </a:prstGeom>
            </p:spPr>
            <p:txBody>
              <a:bodyPr wrap="square" rtlCol="0" anchor="ctr">
                <a:spAutoFit/>
              </a:bodyPr>
              <a:lstStyle/>
              <a:p>
                <a:pPr marL="0" marR="0" lvl="0" indent="0" algn="ctr" defTabSz="68603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0070C0"/>
                    </a:solidFill>
                    <a:effectLst/>
                    <a:uLnTx/>
                    <a:uFillTx/>
                    <a:latin typeface="맑은 고딕" panose="020B0503020000020004" pitchFamily="50" charset="-127"/>
                    <a:ea typeface="+mn-ea"/>
                    <a:cs typeface="Arial" panose="020B0604020202020204" pitchFamily="34" charset="0"/>
                  </a:rPr>
                  <a:t>클라우드</a:t>
                </a:r>
              </a:p>
            </p:txBody>
          </p:sp>
        </p:grpSp>
      </p:grpSp>
      <p:grpSp>
        <p:nvGrpSpPr>
          <p:cNvPr id="3" name="그룹 2">
            <a:extLst>
              <a:ext uri="{FF2B5EF4-FFF2-40B4-BE49-F238E27FC236}">
                <a16:creationId xmlns:a16="http://schemas.microsoft.com/office/drawing/2014/main" id="{D8B891DB-3D80-4A37-97DB-BD0E078E5A02}"/>
              </a:ext>
            </a:extLst>
          </p:cNvPr>
          <p:cNvGrpSpPr/>
          <p:nvPr/>
        </p:nvGrpSpPr>
        <p:grpSpPr>
          <a:xfrm>
            <a:off x="304023" y="1777412"/>
            <a:ext cx="2210228" cy="1469311"/>
            <a:chOff x="304023" y="1635364"/>
            <a:chExt cx="2210228" cy="1469311"/>
          </a:xfrm>
        </p:grpSpPr>
        <p:grpSp>
          <p:nvGrpSpPr>
            <p:cNvPr id="68" name="그룹 67">
              <a:extLst>
                <a:ext uri="{FF2B5EF4-FFF2-40B4-BE49-F238E27FC236}">
                  <a16:creationId xmlns:a16="http://schemas.microsoft.com/office/drawing/2014/main" id="{C7E57D80-3BF2-4329-962B-967C9EE971E0}"/>
                </a:ext>
              </a:extLst>
            </p:cNvPr>
            <p:cNvGrpSpPr/>
            <p:nvPr/>
          </p:nvGrpSpPr>
          <p:grpSpPr>
            <a:xfrm>
              <a:off x="1677123" y="1635364"/>
              <a:ext cx="837128" cy="1469311"/>
              <a:chOff x="1241749" y="1659531"/>
              <a:chExt cx="837128" cy="1469311"/>
            </a:xfrm>
          </p:grpSpPr>
          <p:pic>
            <p:nvPicPr>
              <p:cNvPr id="73" name="Picture 6" descr="Image result for IBM">
                <a:extLst>
                  <a:ext uri="{FF2B5EF4-FFF2-40B4-BE49-F238E27FC236}">
                    <a16:creationId xmlns:a16="http://schemas.microsoft.com/office/drawing/2014/main" id="{C7CFCD4C-8429-4A2C-8C26-2243DA80A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749" y="2382529"/>
                <a:ext cx="716184" cy="286474"/>
              </a:xfrm>
              <a:prstGeom prst="rect">
                <a:avLst/>
              </a:prstGeom>
              <a:noFill/>
              <a:extLst>
                <a:ext uri="{909E8E84-426E-40DD-AFC4-6F175D3DCCD1}">
                  <a14:hiddenFill xmlns:a14="http://schemas.microsoft.com/office/drawing/2010/main">
                    <a:solidFill>
                      <a:srgbClr val="FFFFFF"/>
                    </a:solidFill>
                  </a14:hiddenFill>
                </a:ext>
              </a:extLst>
            </p:spPr>
          </p:pic>
          <p:cxnSp>
            <p:nvCxnSpPr>
              <p:cNvPr id="70" name="직선 연결선 69">
                <a:extLst>
                  <a:ext uri="{FF2B5EF4-FFF2-40B4-BE49-F238E27FC236}">
                    <a16:creationId xmlns:a16="http://schemas.microsoft.com/office/drawing/2014/main" id="{7ED5F9B2-744B-4627-B7AD-C94D07B491E3}"/>
                  </a:ext>
                </a:extLst>
              </p:cNvPr>
              <p:cNvCxnSpPr>
                <a:cxnSpLocks/>
              </p:cNvCxnSpPr>
              <p:nvPr/>
            </p:nvCxnSpPr>
            <p:spPr>
              <a:xfrm>
                <a:off x="2078877" y="1659531"/>
                <a:ext cx="0" cy="1469311"/>
              </a:xfrm>
              <a:prstGeom prst="line">
                <a:avLst/>
              </a:prstGeom>
              <a:ln w="12700">
                <a:solidFill>
                  <a:schemeClr val="bg1">
                    <a:lumMod val="65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pic>
          <p:nvPicPr>
            <p:cNvPr id="1028" name="Picture 4" descr="Related image">
              <a:extLst>
                <a:ext uri="{FF2B5EF4-FFF2-40B4-BE49-F238E27FC236}">
                  <a16:creationId xmlns:a16="http://schemas.microsoft.com/office/drawing/2014/main" id="{7ABD23E5-D660-4D80-9CEB-6BF54B9D53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023" y="2048122"/>
              <a:ext cx="1578587" cy="9343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lated image">
              <a:extLst>
                <a:ext uri="{FF2B5EF4-FFF2-40B4-BE49-F238E27FC236}">
                  <a16:creationId xmlns:a16="http://schemas.microsoft.com/office/drawing/2014/main" id="{E6A489FD-3D1C-443F-B27E-75A32A122F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697" y="1739614"/>
              <a:ext cx="1442074" cy="240847"/>
            </a:xfrm>
            <a:prstGeom prst="rect">
              <a:avLst/>
            </a:prstGeom>
            <a:noFill/>
            <a:extLst>
              <a:ext uri="{909E8E84-426E-40DD-AFC4-6F175D3DCCD1}">
                <a14:hiddenFill xmlns:a14="http://schemas.microsoft.com/office/drawing/2010/main">
                  <a:solidFill>
                    <a:srgbClr val="FFFFFF"/>
                  </a:solidFill>
                </a14:hiddenFill>
              </a:ext>
            </a:extLst>
          </p:spPr>
        </p:pic>
      </p:grpSp>
      <p:sp>
        <p:nvSpPr>
          <p:cNvPr id="76" name="Content Placeholder 1">
            <a:extLst>
              <a:ext uri="{FF2B5EF4-FFF2-40B4-BE49-F238E27FC236}">
                <a16:creationId xmlns:a16="http://schemas.microsoft.com/office/drawing/2014/main" id="{CE7AAEEE-4A67-49A1-B451-27AC84494EA7}"/>
              </a:ext>
            </a:extLst>
          </p:cNvPr>
          <p:cNvSpPr txBox="1">
            <a:spLocks/>
          </p:cNvSpPr>
          <p:nvPr/>
        </p:nvSpPr>
        <p:spPr>
          <a:xfrm>
            <a:off x="461962" y="858950"/>
            <a:ext cx="8229601" cy="439914"/>
          </a:xfrm>
          <a:prstGeom prst="rect">
            <a:avLst/>
          </a:prstGeom>
        </p:spPr>
        <p:txBody>
          <a:bodyPr vert="horz" wrap="square" lIns="0" tIns="0" rIns="0" bIns="0" rtlCol="0" anchor="ctr">
            <a:noAutofit/>
          </a:bodyPr>
          <a:lstStyle>
            <a:lvl1pPr marL="271457" indent="-271457" algn="l" defTabSz="686030" rtl="0" eaLnBrk="1" latinLnBrk="0" hangingPunct="1">
              <a:lnSpc>
                <a:spcPct val="100000"/>
              </a:lnSpc>
              <a:spcBef>
                <a:spcPts val="0"/>
              </a:spcBef>
              <a:buSzPct val="90000"/>
              <a:buFont typeface="Arial" pitchFamily="34" charset="0"/>
              <a:buChar char="•"/>
              <a:defRPr sz="2400" kern="1200" spc="0" baseline="0">
                <a:solidFill>
                  <a:schemeClr val="tx1">
                    <a:lumMod val="50000"/>
                    <a:lumOff val="50000"/>
                  </a:schemeClr>
                </a:solidFill>
                <a:latin typeface="+mn-lt"/>
                <a:ea typeface="+mn-ea"/>
                <a:cs typeface="+mn-cs"/>
              </a:defRPr>
            </a:lvl1pPr>
            <a:lvl2pPr marL="266693" indent="-266693" algn="l" defTabSz="686030" rtl="0" eaLnBrk="1" latinLnBrk="0" hangingPunct="1">
              <a:lnSpc>
                <a:spcPct val="100000"/>
              </a:lnSpc>
              <a:spcBef>
                <a:spcPts val="0"/>
              </a:spcBef>
              <a:buClr>
                <a:schemeClr val="tx1">
                  <a:lumMod val="50000"/>
                  <a:lumOff val="50000"/>
                </a:schemeClr>
              </a:buClr>
              <a:buSzPct val="90000"/>
              <a:buFont typeface="Arial" pitchFamily="34" charset="0"/>
              <a:buChar char="•"/>
              <a:tabLst/>
              <a:defRPr sz="2000" kern="1200" spc="0" baseline="0">
                <a:solidFill>
                  <a:schemeClr val="tx1">
                    <a:lumMod val="50000"/>
                    <a:lumOff val="50000"/>
                  </a:schemeClr>
                </a:solidFill>
                <a:latin typeface="+mn-lt"/>
                <a:ea typeface="+mn-ea"/>
                <a:cs typeface="+mn-cs"/>
              </a:defRPr>
            </a:lvl2pPr>
            <a:lvl3pPr marL="686057" indent="-213202" algn="l" defTabSz="686030" rtl="0" eaLnBrk="1" latinLnBrk="0" hangingPunct="1">
              <a:lnSpc>
                <a:spcPct val="90000"/>
              </a:lnSpc>
              <a:spcBef>
                <a:spcPct val="20000"/>
              </a:spcBef>
              <a:buSzPct val="90000"/>
              <a:buFont typeface="Arial" pitchFamily="34" charset="0"/>
              <a:buChar char="•"/>
              <a:defRPr sz="1800" kern="1200" spc="0" baseline="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3pPr>
            <a:lvl4pPr marL="1112462" indent="-167942" algn="l" defTabSz="686030" rtl="0" eaLnBrk="1" latinLnBrk="0" hangingPunct="1">
              <a:lnSpc>
                <a:spcPct val="90000"/>
              </a:lnSpc>
              <a:spcBef>
                <a:spcPct val="20000"/>
              </a:spcBef>
              <a:buSzPct val="90000"/>
              <a:buFont typeface="Arial" pitchFamily="34" charset="0"/>
              <a:buChar char="•"/>
              <a:tabLst>
                <a:tab pos="686057" algn="l"/>
              </a:tabLst>
              <a:defRPr sz="1400" kern="1200" spc="0">
                <a:gradFill flip="none" rotWithShape="1">
                  <a:gsLst>
                    <a:gs pos="0">
                      <a:schemeClr val="bg1">
                        <a:lumMod val="50000"/>
                      </a:schemeClr>
                    </a:gs>
                    <a:gs pos="100000">
                      <a:schemeClr val="bg1">
                        <a:lumMod val="50000"/>
                      </a:schemeClr>
                    </a:gs>
                  </a:gsLst>
                  <a:lin ang="16200000" scaled="0"/>
                  <a:tileRect/>
                </a:gradFill>
                <a:latin typeface="+mn-lt"/>
                <a:ea typeface="+mn-ea"/>
                <a:cs typeface="+mn-cs"/>
              </a:defRPr>
            </a:lvl4pPr>
            <a:lvl5pPr marL="1285167" indent="-172706" algn="l" defTabSz="686030" rtl="0" eaLnBrk="1" latinLnBrk="0" hangingPunct="1">
              <a:lnSpc>
                <a:spcPct val="90000"/>
              </a:lnSpc>
              <a:spcBef>
                <a:spcPct val="20000"/>
              </a:spcBef>
              <a:buSzPct val="90000"/>
              <a:buFont typeface="Arial" pitchFamily="34" charset="0"/>
              <a:buChar char="•"/>
              <a:defRPr sz="1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58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596"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12"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627" indent="-171508" algn="l" defTabSz="68603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ctr" defTabSz="686030" rtl="0" eaLnBrk="1" fontAlgn="auto" latinLnBrk="0" hangingPunct="1">
              <a:lnSpc>
                <a:spcPct val="100000"/>
              </a:lnSpc>
              <a:spcBef>
                <a:spcPts val="0"/>
              </a:spcBef>
              <a:spcAft>
                <a:spcPts val="0"/>
              </a:spcAft>
              <a:buClrTx/>
              <a:buSzPct val="90000"/>
              <a:buFont typeface="Arial" pitchFamily="34" charset="0"/>
              <a:buNone/>
              <a:tabLst/>
              <a:defRPr/>
            </a:pP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오늘날의 </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IT </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인프라는 </a:t>
            </a:r>
            <a:r>
              <a:rPr kumimoji="0" lang="ko-KR" altLang="en-US" sz="1400" b="1" i="0" u="none" strike="noStrike" kern="1200" cap="none" spc="0" normalizeH="0" baseline="0" noProof="0" dirty="0" err="1">
                <a:ln>
                  <a:noFill/>
                </a:ln>
                <a:solidFill>
                  <a:srgbClr val="FFFFFF"/>
                </a:solidFill>
                <a:effectLst/>
                <a:uLnTx/>
                <a:uFillTx/>
                <a:latin typeface="맑은 고딕" panose="020B0503020000020004" pitchFamily="50" charset="-127"/>
                <a:ea typeface="맑은 고딕" panose="020B0503020000020004" pitchFamily="50" charset="-127"/>
                <a:cs typeface="+mn-cs"/>
              </a:rPr>
              <a:t>온프레미스</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 </a:t>
            </a:r>
            <a:r>
              <a:rPr kumimoji="0" lang="ko-KR" altLang="en-US" sz="1400" b="1" i="0" u="none" strike="noStrike" kern="1200" cap="none" spc="0" normalizeH="0" baseline="0" noProof="0" dirty="0" err="1">
                <a:ln>
                  <a:noFill/>
                </a:ln>
                <a:solidFill>
                  <a:srgbClr val="FFFFFF"/>
                </a:solidFill>
                <a:effectLst/>
                <a:uLnTx/>
                <a:uFillTx/>
                <a:latin typeface="맑은 고딕" panose="020B0503020000020004" pitchFamily="50" charset="-127"/>
                <a:ea typeface="맑은 고딕" panose="020B0503020000020004" pitchFamily="50" charset="-127"/>
                <a:cs typeface="+mn-cs"/>
              </a:rPr>
              <a:t>프라이빗</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a:t>
            </a:r>
            <a:r>
              <a:rPr kumimoji="0" lang="ko-KR" altLang="en-US" sz="1400" b="1" i="0" u="none" strike="noStrike" kern="1200" cap="none" spc="0" normalizeH="0" baseline="0" noProof="0" dirty="0" err="1">
                <a:ln>
                  <a:noFill/>
                </a:ln>
                <a:solidFill>
                  <a:srgbClr val="FFFFFF"/>
                </a:solidFill>
                <a:effectLst/>
                <a:uLnTx/>
                <a:uFillTx/>
                <a:latin typeface="맑은 고딕" panose="020B0503020000020004" pitchFamily="50" charset="-127"/>
                <a:ea typeface="맑은 고딕" panose="020B0503020000020004" pitchFamily="50" charset="-127"/>
                <a:cs typeface="+mn-cs"/>
              </a:rPr>
              <a:t>퍼블릭</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 클라우드 </a:t>
            </a:r>
            <a:r>
              <a:rPr kumimoji="0" lang="en-US" altLang="ko-KR"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(AWS, Azure) </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등 다양한 형태로 </a:t>
            </a:r>
            <a:r>
              <a:rPr lang="ko-KR" altLang="en-US" sz="1400" b="1" dirty="0">
                <a:solidFill>
                  <a:srgbClr val="FFFFFF"/>
                </a:solidFill>
                <a:latin typeface="맑은 고딕" panose="020B0503020000020004" pitchFamily="50" charset="-127"/>
                <a:ea typeface="맑은 고딕" panose="020B0503020000020004" pitchFamily="50" charset="-127"/>
              </a:rPr>
              <a:t>결합되는</a:t>
            </a:r>
            <a:r>
              <a:rPr kumimoji="0" lang="ko-KR" altLang="en-US" sz="1400" b="1" i="0" u="none" strike="noStrike" kern="1200" cap="none" spc="0" normalizeH="0" baseline="0" noProof="0" dirty="0">
                <a:ln>
                  <a:noFill/>
                </a:ln>
                <a:solidFill>
                  <a:srgbClr val="FFFFFF"/>
                </a:solidFill>
                <a:effectLst/>
                <a:uLnTx/>
                <a:uFillTx/>
                <a:latin typeface="맑은 고딕" panose="020B0503020000020004" pitchFamily="50" charset="-127"/>
                <a:ea typeface="맑은 고딕" panose="020B0503020000020004" pitchFamily="50" charset="-127"/>
                <a:cs typeface="+mn-cs"/>
              </a:rPr>
              <a:t> </a:t>
            </a:r>
            <a:r>
              <a:rPr kumimoji="0" lang="ko-KR" altLang="en-US"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rPr>
              <a:t>하이브리드 클라우드로 진화</a:t>
            </a:r>
            <a:endParaRPr kumimoji="0" lang="en-US" altLang="ko-KR" sz="1400" b="1" i="0" u="none" strike="noStrike" kern="1200" cap="none" spc="0" normalizeH="0" baseline="0" noProof="0" dirty="0">
              <a:ln>
                <a:noFill/>
              </a:ln>
              <a:solidFill>
                <a:srgbClr val="00E296"/>
              </a:solidFill>
              <a:effectLst/>
              <a:uLnTx/>
              <a:uFillTx/>
              <a:latin typeface="맑은 고딕" panose="020B0503020000020004" pitchFamily="50" charset="-127"/>
              <a:ea typeface="맑은 고딕" panose="020B0503020000020004" pitchFamily="50" charset="-127"/>
              <a:cs typeface="+mn-cs"/>
            </a:endParaRPr>
          </a:p>
        </p:txBody>
      </p:sp>
      <p:grpSp>
        <p:nvGrpSpPr>
          <p:cNvPr id="7" name="그룹 6">
            <a:extLst>
              <a:ext uri="{FF2B5EF4-FFF2-40B4-BE49-F238E27FC236}">
                <a16:creationId xmlns:a16="http://schemas.microsoft.com/office/drawing/2014/main" id="{4AA1307A-F742-4D7E-A138-14540DFF2C16}"/>
              </a:ext>
            </a:extLst>
          </p:cNvPr>
          <p:cNvGrpSpPr/>
          <p:nvPr/>
        </p:nvGrpSpPr>
        <p:grpSpPr>
          <a:xfrm>
            <a:off x="6365514" y="1507378"/>
            <a:ext cx="2266763" cy="1665028"/>
            <a:chOff x="6365514" y="1507378"/>
            <a:chExt cx="2266763" cy="1665028"/>
          </a:xfrm>
        </p:grpSpPr>
        <p:pic>
          <p:nvPicPr>
            <p:cNvPr id="75" name="Picture 25">
              <a:extLst>
                <a:ext uri="{FF2B5EF4-FFF2-40B4-BE49-F238E27FC236}">
                  <a16:creationId xmlns:a16="http://schemas.microsoft.com/office/drawing/2014/main" id="{3FD4DE82-BE4C-45B3-A95E-3CD72428CE1B}"/>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7096528" y="2367673"/>
              <a:ext cx="804733" cy="804733"/>
            </a:xfrm>
            <a:prstGeom prst="rect">
              <a:avLst/>
            </a:prstGeom>
          </p:spPr>
        </p:pic>
        <p:grpSp>
          <p:nvGrpSpPr>
            <p:cNvPr id="41" name="Group 1">
              <a:extLst>
                <a:ext uri="{FF2B5EF4-FFF2-40B4-BE49-F238E27FC236}">
                  <a16:creationId xmlns:a16="http://schemas.microsoft.com/office/drawing/2014/main" id="{D34BF9FC-015A-4B62-BFFA-A6D974FE6282}"/>
                </a:ext>
              </a:extLst>
            </p:cNvPr>
            <p:cNvGrpSpPr/>
            <p:nvPr/>
          </p:nvGrpSpPr>
          <p:grpSpPr>
            <a:xfrm>
              <a:off x="6365514" y="1507378"/>
              <a:ext cx="2266763" cy="892552"/>
              <a:chOff x="5715000" y="956819"/>
              <a:chExt cx="2266763" cy="892552"/>
            </a:xfrm>
          </p:grpSpPr>
          <p:sp>
            <p:nvSpPr>
              <p:cNvPr id="42" name="TextBox 41">
                <a:extLst>
                  <a:ext uri="{FF2B5EF4-FFF2-40B4-BE49-F238E27FC236}">
                    <a16:creationId xmlns:a16="http://schemas.microsoft.com/office/drawing/2014/main" id="{F38FA17B-249A-4653-B468-0D20A785B8AE}"/>
                  </a:ext>
                </a:extLst>
              </p:cNvPr>
              <p:cNvSpPr txBox="1"/>
              <p:nvPr/>
            </p:nvSpPr>
            <p:spPr>
              <a:xfrm>
                <a:off x="5715000" y="956819"/>
                <a:ext cx="2266763" cy="892552"/>
              </a:xfrm>
              <a:prstGeom prst="rect">
                <a:avLst/>
              </a:prstGeom>
              <a:ln w="12700">
                <a:solidFill>
                  <a:srgbClr val="93EB20"/>
                </a:solidFill>
              </a:ln>
            </p:spPr>
            <p:txBody>
              <a:bodyPr wrap="square" lIns="396000" rtlCol="0" anchor="ctr">
                <a:spAutoFit/>
              </a:bodyPr>
              <a:lstStyle/>
              <a:p>
                <a:pPr>
                  <a:spcAft>
                    <a:spcPts val="600"/>
                  </a:spcAft>
                </a:pPr>
                <a:r>
                  <a:rPr lang="en-GB" sz="1400" dirty="0">
                    <a:solidFill>
                      <a:schemeClr val="bg1"/>
                    </a:solidFill>
                  </a:rPr>
                  <a:t>RTPO </a:t>
                </a:r>
                <a:r>
                  <a:rPr lang="ko-KR" altLang="en-US" sz="1400" dirty="0">
                    <a:solidFill>
                      <a:schemeClr val="bg1"/>
                    </a:solidFill>
                  </a:rPr>
                  <a:t>최소화</a:t>
                </a:r>
                <a:endParaRPr lang="en-GB" sz="1400" dirty="0">
                  <a:solidFill>
                    <a:schemeClr val="bg1"/>
                  </a:solidFill>
                </a:endParaRPr>
              </a:p>
              <a:p>
                <a:pPr>
                  <a:spcAft>
                    <a:spcPts val="600"/>
                  </a:spcAft>
                </a:pPr>
                <a:r>
                  <a:rPr lang="ko-KR" altLang="en-US" sz="1400" dirty="0">
                    <a:solidFill>
                      <a:schemeClr val="bg1"/>
                    </a:solidFill>
                  </a:rPr>
                  <a:t>손쉬운 마이그레이션</a:t>
                </a:r>
                <a:endParaRPr lang="en-GB" sz="1400" dirty="0">
                  <a:solidFill>
                    <a:schemeClr val="bg1"/>
                  </a:solidFill>
                </a:endParaRPr>
              </a:p>
              <a:p>
                <a:pPr>
                  <a:spcAft>
                    <a:spcPts val="600"/>
                  </a:spcAft>
                </a:pPr>
                <a:r>
                  <a:rPr lang="ko-KR" altLang="en-US" sz="1400" dirty="0">
                    <a:solidFill>
                      <a:schemeClr val="bg1"/>
                    </a:solidFill>
                  </a:rPr>
                  <a:t>운영 편의성 증대</a:t>
                </a:r>
                <a:endParaRPr lang="en-GB" sz="1400" dirty="0">
                  <a:solidFill>
                    <a:schemeClr val="bg1"/>
                  </a:solidFill>
                </a:endParaRPr>
              </a:p>
            </p:txBody>
          </p:sp>
          <p:sp>
            <p:nvSpPr>
              <p:cNvPr id="43" name="L-Shape 80">
                <a:extLst>
                  <a:ext uri="{FF2B5EF4-FFF2-40B4-BE49-F238E27FC236}">
                    <a16:creationId xmlns:a16="http://schemas.microsoft.com/office/drawing/2014/main" id="{C1F7B58A-FC69-4C1B-AA73-9B9463320B6C}"/>
                  </a:ext>
                </a:extLst>
              </p:cNvPr>
              <p:cNvSpPr/>
              <p:nvPr/>
            </p:nvSpPr>
            <p:spPr bwMode="auto">
              <a:xfrm rot="18900000">
                <a:off x="5848760" y="1050285"/>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4" name="L-Shape 82">
                <a:extLst>
                  <a:ext uri="{FF2B5EF4-FFF2-40B4-BE49-F238E27FC236}">
                    <a16:creationId xmlns:a16="http://schemas.microsoft.com/office/drawing/2014/main" id="{B90CF1EE-4826-4BDC-A0A8-31F6326FE5F0}"/>
                  </a:ext>
                </a:extLst>
              </p:cNvPr>
              <p:cNvSpPr/>
              <p:nvPr/>
            </p:nvSpPr>
            <p:spPr bwMode="auto">
              <a:xfrm rot="18900000">
                <a:off x="5848760" y="1337384"/>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3" name="L-Shape 83">
                <a:extLst>
                  <a:ext uri="{FF2B5EF4-FFF2-40B4-BE49-F238E27FC236}">
                    <a16:creationId xmlns:a16="http://schemas.microsoft.com/office/drawing/2014/main" id="{78CEB6F4-2C04-475F-8E59-85ABDD9C325D}"/>
                  </a:ext>
                </a:extLst>
              </p:cNvPr>
              <p:cNvSpPr/>
              <p:nvPr/>
            </p:nvSpPr>
            <p:spPr bwMode="auto">
              <a:xfrm rot="18900000">
                <a:off x="5848760" y="1624484"/>
                <a:ext cx="163326" cy="107718"/>
              </a:xfrm>
              <a:prstGeom prst="corner">
                <a:avLst>
                  <a:gd name="adj1" fmla="val 20410"/>
                  <a:gd name="adj2" fmla="val 20410"/>
                </a:avLst>
              </a:prstGeom>
              <a:solidFill>
                <a:srgbClr val="93EB2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ru-RU" spc="0">
                  <a:gradFill>
                    <a:gsLst>
                      <a:gs pos="0">
                        <a:srgbClr val="FFFFFF"/>
                      </a:gs>
                      <a:gs pos="100000">
                        <a:srgbClr val="FFFFFF"/>
                      </a:gs>
                    </a:gsLst>
                    <a:lin ang="5400000" scaled="0"/>
                  </a:gradFill>
                  <a:latin typeface="+mj-lt"/>
                  <a:ea typeface="Segoe UI" pitchFamily="34" charset="0"/>
                  <a:cs typeface="Segoe UI" pitchFamily="34" charset="0"/>
                </a:endParaRPr>
              </a:p>
            </p:txBody>
          </p:sp>
        </p:grpSp>
      </p:grpSp>
    </p:spTree>
    <p:extLst>
      <p:ext uri="{BB962C8B-B14F-4D97-AF65-F5344CB8AC3E}">
        <p14:creationId xmlns:p14="http://schemas.microsoft.com/office/powerpoint/2010/main" val="2711559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1FD805-36A0-40F6-A144-2C889B26BBA7}"/>
              </a:ext>
            </a:extLst>
          </p:cNvPr>
          <p:cNvSpPr>
            <a:spLocks noGrp="1"/>
          </p:cNvSpPr>
          <p:nvPr>
            <p:ph type="title"/>
          </p:nvPr>
        </p:nvSpPr>
        <p:spPr>
          <a:xfrm>
            <a:off x="389436" y="2098042"/>
            <a:ext cx="6001839" cy="1015663"/>
          </a:xfrm>
        </p:spPr>
        <p:txBody>
          <a:bodyPr anchor="ctr"/>
          <a:lstStyle/>
          <a:p>
            <a:r>
              <a:rPr lang="ko-KR" altLang="en-US" dirty="0"/>
              <a:t>회사 소개</a:t>
            </a:r>
            <a:endParaRPr lang="en-NL" dirty="0"/>
          </a:p>
        </p:txBody>
      </p:sp>
    </p:spTree>
    <p:extLst>
      <p:ext uri="{BB962C8B-B14F-4D97-AF65-F5344CB8AC3E}">
        <p14:creationId xmlns:p14="http://schemas.microsoft.com/office/powerpoint/2010/main" val="303972806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NUM" val="13"/>
</p:tagLst>
</file>

<file path=ppt/tags/tag2.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13"/>
</p:tagLst>
</file>

<file path=ppt/tags/tag4.xml><?xml version="1.0" encoding="utf-8"?>
<p:tagLst xmlns:a="http://schemas.openxmlformats.org/drawingml/2006/main" xmlns:r="http://schemas.openxmlformats.org/officeDocument/2006/relationships" xmlns:p="http://schemas.openxmlformats.org/presentationml/2006/main">
  <p:tag name="NUM" val="13"/>
</p:tagLst>
</file>

<file path=ppt/tags/tag5.xml><?xml version="1.0" encoding="utf-8"?>
<p:tagLst xmlns:a="http://schemas.openxmlformats.org/drawingml/2006/main" xmlns:r="http://schemas.openxmlformats.org/officeDocument/2006/relationships" xmlns:p="http://schemas.openxmlformats.org/presentationml/2006/main">
  <p:tag name="NUM" val="13"/>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bjeHsZW.LeXGpZQyma364A"/>
</p:tagLst>
</file>

<file path=ppt/theme/theme1.xml><?xml version="1.0" encoding="utf-8"?>
<a:theme xmlns:a="http://schemas.openxmlformats.org/drawingml/2006/main" name="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10.xml><?xml version="1.0" encoding="utf-8"?>
<a:theme xmlns:a="http://schemas.openxmlformats.org/drawingml/2006/main" name="1_General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E296"/>
          </a:solid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rgbClr val="00E296"/>
          </a:solidFill>
          <a:tailEnd type="none"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sz="2000" dirty="0" err="1" smtClean="0">
            <a:solidFill>
              <a:schemeClr val="bg1"/>
            </a:solidFill>
          </a:defRPr>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Veeam Corporate Slides Template (1)">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3.xml><?xml version="1.0" encoding="utf-8"?>
<a:theme xmlns:a="http://schemas.openxmlformats.org/drawingml/2006/main" name="4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4.xml><?xml version="1.0" encoding="utf-8"?>
<a:theme xmlns:a="http://schemas.openxmlformats.org/drawingml/2006/main" name="5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5.xml><?xml version="1.0" encoding="utf-8"?>
<a:theme xmlns:a="http://schemas.openxmlformats.org/drawingml/2006/main" name="Slides with photo">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ctr">
        <a:spAutoFit/>
      </a:bodyPr>
      <a:lstStyle>
        <a:defPPr algn="ctr">
          <a:defRPr dirty="0" err="1" smtClean="0">
            <a:gradFill>
              <a:gsLst>
                <a:gs pos="0">
                  <a:schemeClr val="tx1"/>
                </a:gs>
                <a:gs pos="86000">
                  <a:schemeClr val="tx1"/>
                </a:gs>
              </a:gsLst>
              <a:lin ang="5400000" scaled="0"/>
            </a:gradFill>
            <a:latin typeface="+mj-lt"/>
          </a:defRPr>
        </a:defPPr>
      </a:lstStyle>
    </a:txDef>
  </a:objectDefaults>
  <a:extraClrSchemeLst/>
  <a:extLst>
    <a:ext uri="{05A4C25C-085E-4340-85A3-A5531E510DB2}">
      <thm15:themeFamily xmlns:thm15="http://schemas.microsoft.com/office/thememl/2012/main" name="Veeam_Corporate_Template_16x9" id="{6CBA38E1-9802-4898-A09B-5BF7DE522045}" vid="{9C3FAA57-619B-429C-93BE-F76CBA5F5F1C}"/>
    </a:ext>
  </a:extLst>
</a:theme>
</file>

<file path=ppt/theme/theme6.xml><?xml version="1.0" encoding="utf-8"?>
<a:theme xmlns:a="http://schemas.openxmlformats.org/drawingml/2006/main" name="Bright slides">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7.xml><?xml version="1.0" encoding="utf-8"?>
<a:theme xmlns:a="http://schemas.openxmlformats.org/drawingml/2006/main" name="1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a:solidFill>
            <a:srgbClr val="00E296"/>
          </a:solidFill>
          <a:headEnd type="none" w="med" len="med"/>
          <a:tailEnd type="triangle" w="med" len="med"/>
        </a:ln>
        <a:effectLst/>
      </a:spPr>
      <a:bodyPr rtlCol="0" anchor="ctr"/>
      <a:lstStyle>
        <a:defPPr algn="ctr">
          <a:defRPr/>
        </a:defPPr>
      </a:lstStyle>
      <a:style>
        <a:lnRef idx="1">
          <a:schemeClr val="accent2"/>
        </a:lnRef>
        <a:fillRef idx="3">
          <a:schemeClr val="accent2"/>
        </a:fillRef>
        <a:effectRef idx="2">
          <a:schemeClr val="accent2"/>
        </a:effectRef>
        <a:fontRef idx="minor">
          <a:schemeClr val="lt1"/>
        </a:fontRef>
      </a:style>
    </a:spDef>
    <a:lnDef>
      <a:spPr>
        <a:noFill/>
        <a:ln w="9525">
          <a:solidFill>
            <a:srgbClr val="00B492"/>
          </a:solidFill>
          <a:prstDash val="sysDash"/>
          <a:headEnd type="oval"/>
          <a:tailEnd type="triangle"/>
        </a:ln>
      </a:spPr>
      <a:bodyPr/>
      <a:lstStyle/>
      <a:style>
        <a:lnRef idx="2">
          <a:schemeClr val="accent1">
            <a:shade val="50000"/>
          </a:schemeClr>
        </a:lnRef>
        <a:fillRef idx="1">
          <a:schemeClr val="accent1"/>
        </a:fillRef>
        <a:effectRef idx="0">
          <a:schemeClr val="accent1"/>
        </a:effectRef>
        <a:fontRef idx="minor">
          <a:schemeClr val="lt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8.xml><?xml version="1.0" encoding="utf-8"?>
<a:theme xmlns:a="http://schemas.openxmlformats.org/drawingml/2006/main" name="2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ppt/theme/theme9.xml><?xml version="1.0" encoding="utf-8"?>
<a:theme xmlns:a="http://schemas.openxmlformats.org/drawingml/2006/main" name="3_Veeam Corporate Slides Template">
  <a:themeElements>
    <a:clrScheme name="Veeam_colors">
      <a:dk1>
        <a:srgbClr val="000000"/>
      </a:dk1>
      <a:lt1>
        <a:srgbClr val="FFFFFF"/>
      </a:lt1>
      <a:dk2>
        <a:srgbClr val="00B336"/>
      </a:dk2>
      <a:lt2>
        <a:srgbClr val="FFFFFF"/>
      </a:lt2>
      <a:accent1>
        <a:srgbClr val="00B336"/>
      </a:accent1>
      <a:accent2>
        <a:srgbClr val="9D9D9C"/>
      </a:accent2>
      <a:accent3>
        <a:srgbClr val="BA0200"/>
      </a:accent3>
      <a:accent4>
        <a:srgbClr val="00B336"/>
      </a:accent4>
      <a:accent5>
        <a:srgbClr val="00B492"/>
      </a:accent5>
      <a:accent6>
        <a:srgbClr val="005F4B"/>
      </a:accent6>
      <a:hlink>
        <a:srgbClr val="00B336"/>
      </a:hlink>
      <a:folHlink>
        <a:srgbClr val="00B336"/>
      </a:folHlink>
    </a:clrScheme>
    <a:fontScheme name="Custom 7">
      <a:majorFont>
        <a:latin typeface="Tahoma"/>
        <a:ea typeface=""/>
        <a:cs typeface=""/>
      </a:majorFont>
      <a:minorFont>
        <a:latin typeface="Tahoma"/>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B33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defPPr algn="ctr" defTabSz="914099" fontAlgn="base">
          <a:spcBef>
            <a:spcPct val="0"/>
          </a:spcBef>
          <a:spcAft>
            <a:spcPct val="0"/>
          </a:spcAft>
          <a:defRPr spc="0" dirty="0">
            <a:gradFill>
              <a:gsLst>
                <a:gs pos="0">
                  <a:srgbClr val="FFFFFF"/>
                </a:gs>
                <a:gs pos="100000">
                  <a:srgbClr val="FFFFFF"/>
                </a:gs>
              </a:gsLst>
              <a:lin ang="5400000" scaled="0"/>
            </a:gra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rgbClr val="00B336"/>
          </a:solidFill>
          <a:tailEnd type="arrow" w="med" len="sm"/>
        </a:ln>
      </a:spPr>
      <a:bodyPr/>
      <a:lstStyle/>
      <a:style>
        <a:lnRef idx="1">
          <a:schemeClr val="accent1"/>
        </a:lnRef>
        <a:fillRef idx="0">
          <a:schemeClr val="accent1"/>
        </a:fillRef>
        <a:effectRef idx="0">
          <a:schemeClr val="accent1"/>
        </a:effectRef>
        <a:fontRef idx="minor">
          <a:schemeClr val="tx1"/>
        </a:fontRef>
      </a:style>
    </a:lnDef>
    <a:txDef>
      <a:spPr/>
      <a:bodyPr wrap="square" rtlCol="0" anchor="ctr">
        <a:spAutoFit/>
      </a:bodyPr>
      <a:lstStyle>
        <a:defPPr algn="ctr">
          <a:defRPr dirty="0" smtClean="0"/>
        </a:defPPr>
      </a:lstStyle>
    </a:txDef>
  </a:objectDefaults>
  <a:extraClrSchemeLst/>
  <a:extLst>
    <a:ext uri="{05A4C25C-085E-4340-85A3-A5531E510DB2}">
      <thm15:themeFamily xmlns:thm15="http://schemas.microsoft.com/office/thememl/2012/main" name="Veeam_Corporate_Template_16x9" id="{6CBA38E1-9802-4898-A09B-5BF7DE522045}" vid="{857F141E-2C10-42D3-8F02-882F5C66D3AB}"/>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1FF59870383F41B49232949FF206A9" ma:contentTypeVersion="13" ma:contentTypeDescription="Create a new document." ma:contentTypeScope="" ma:versionID="4114cd63f786fc47e50e37bfc94e21db">
  <xsd:schema xmlns:xsd="http://www.w3.org/2001/XMLSchema" xmlns:xs="http://www.w3.org/2001/XMLSchema" xmlns:p="http://schemas.microsoft.com/office/2006/metadata/properties" xmlns:ns3="ddd94dec-b75f-461d-9c34-31af2c80db57" xmlns:ns4="4a581407-c8cc-49c0-9bdd-812d6ce21b18" targetNamespace="http://schemas.microsoft.com/office/2006/metadata/properties" ma:root="true" ma:fieldsID="f5bcef250549a78d34e0c5f32ee80eb4" ns3:_="" ns4:_="">
    <xsd:import namespace="ddd94dec-b75f-461d-9c34-31af2c80db57"/>
    <xsd:import namespace="4a581407-c8cc-49c0-9bdd-812d6ce21b18"/>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d94dec-b75f-461d-9c34-31af2c80db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a581407-c8cc-49c0-9bdd-812d6ce21b18"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9413B87-90F6-4C2D-AD44-707E18AFFD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d94dec-b75f-461d-9c34-31af2c80db57"/>
    <ds:schemaRef ds:uri="4a581407-c8cc-49c0-9bdd-812d6ce21b1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C16C968-597E-4BFF-8868-9FEF035441DF}">
  <ds:schemaRefs>
    <ds:schemaRef ds:uri="http://schemas.microsoft.com/sharepoint/v3/contenttype/forms"/>
  </ds:schemaRefs>
</ds:datastoreItem>
</file>

<file path=customXml/itemProps3.xml><?xml version="1.0" encoding="utf-8"?>
<ds:datastoreItem xmlns:ds="http://schemas.openxmlformats.org/officeDocument/2006/customXml" ds:itemID="{78EDAD93-1FC3-427E-8790-F0256B119CB8}">
  <ds:schemaRefs>
    <ds:schemaRef ds:uri="http://purl.org/dc/terms/"/>
    <ds:schemaRef ds:uri="ddd94dec-b75f-461d-9c34-31af2c80db57"/>
    <ds:schemaRef ds:uri="http://purl.org/dc/elements/1.1/"/>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4a581407-c8cc-49c0-9bdd-812d6ce21b18"/>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7377</Words>
  <Application>Microsoft Office PowerPoint</Application>
  <PresentationFormat>화면 슬라이드 쇼(16:9)</PresentationFormat>
  <Paragraphs>1467</Paragraphs>
  <Slides>77</Slides>
  <Notes>56</Notes>
  <HiddenSlides>46</HiddenSlides>
  <MMClips>0</MMClips>
  <ScaleCrop>false</ScaleCrop>
  <HeadingPairs>
    <vt:vector size="8" baseType="variant">
      <vt:variant>
        <vt:lpstr>사용한 글꼴</vt:lpstr>
      </vt:variant>
      <vt:variant>
        <vt:i4>7</vt:i4>
      </vt:variant>
      <vt:variant>
        <vt:lpstr>테마</vt:lpstr>
      </vt:variant>
      <vt:variant>
        <vt:i4>10</vt:i4>
      </vt:variant>
      <vt:variant>
        <vt:lpstr>포함된 OLE 서버</vt:lpstr>
      </vt:variant>
      <vt:variant>
        <vt:i4>1</vt:i4>
      </vt:variant>
      <vt:variant>
        <vt:lpstr>슬라이드 제목</vt:lpstr>
      </vt:variant>
      <vt:variant>
        <vt:i4>77</vt:i4>
      </vt:variant>
    </vt:vector>
  </HeadingPairs>
  <TitlesOfParts>
    <vt:vector size="95" baseType="lpstr">
      <vt:lpstr>MetricHPE</vt:lpstr>
      <vt:lpstr>MetricHPE Semibold</vt:lpstr>
      <vt:lpstr>맑은 고딕</vt:lpstr>
      <vt:lpstr>Arial</vt:lpstr>
      <vt:lpstr>Calibri</vt:lpstr>
      <vt:lpstr>Tahoma</vt:lpstr>
      <vt:lpstr>Wingdings</vt:lpstr>
      <vt:lpstr>Veeam Corporate Slides Template</vt:lpstr>
      <vt:lpstr>1_Veeam Corporate Slides Template (1)</vt:lpstr>
      <vt:lpstr>4_Veeam Corporate Slides Template</vt:lpstr>
      <vt:lpstr>5_Veeam Corporate Slides Template</vt:lpstr>
      <vt:lpstr>Slides with photo</vt:lpstr>
      <vt:lpstr>Bright slides</vt:lpstr>
      <vt:lpstr>1_Veeam Corporate Slides Template</vt:lpstr>
      <vt:lpstr>2_Veeam Corporate Slides Template</vt:lpstr>
      <vt:lpstr>3_Veeam Corporate Slides Template</vt:lpstr>
      <vt:lpstr>1_General slides</vt:lpstr>
      <vt:lpstr>think-cell Slide</vt:lpstr>
      <vt:lpstr>PowerPoint 프레젠테이션</vt:lpstr>
      <vt:lpstr>데이터 보호 트렌드</vt:lpstr>
      <vt:lpstr>빠르게 진화하는 사이버 위협들… </vt:lpstr>
      <vt:lpstr>백업에서의 클라우드 사용</vt:lpstr>
      <vt:lpstr>과거 백업 데이터는 언제 사용???</vt:lpstr>
      <vt:lpstr>데이터 보호 트렌드 변화</vt:lpstr>
      <vt:lpstr>백업 저장장치의 진화</vt:lpstr>
      <vt:lpstr>하이브리드 클라우드 시대로 진화</vt:lpstr>
      <vt:lpstr>회사 소개</vt:lpstr>
      <vt:lpstr>Veeam의 놀라운 성장</vt:lpstr>
      <vt:lpstr>혁신 기술로 시장 선도 기업</vt:lpstr>
      <vt:lpstr>하이브리드 클라우드에 최적화된 제품</vt:lpstr>
      <vt:lpstr>주요 하이라이트  RTPO 15분 이내</vt:lpstr>
      <vt:lpstr>신뢰할 수 있는 선도 기업</vt:lpstr>
      <vt:lpstr>Veeam positioned highest for Ability to Execute, in the 2020 Leaders Quadrant</vt:lpstr>
      <vt:lpstr>전세계 시장 점유율 No.1 쿠버네티스 백업</vt:lpstr>
      <vt:lpstr>전세계 시장 점유율 No.1 O365 백업</vt:lpstr>
      <vt:lpstr>하이브리드 클라우드에 최적화된 제품</vt:lpstr>
      <vt:lpstr>글로벌 고객사</vt:lpstr>
      <vt:lpstr>국내 고객사</vt:lpstr>
      <vt:lpstr>제품 소개 요약</vt:lpstr>
      <vt:lpstr>PowerPoint 프레젠테이션</vt:lpstr>
      <vt:lpstr>PowerPoint 프레젠테이션</vt:lpstr>
      <vt:lpstr>Veeam Cloud Data Management 플랫폼</vt:lpstr>
      <vt:lpstr>가상환경 기능 요약</vt:lpstr>
      <vt:lpstr>물리환경 기능 요약</vt:lpstr>
      <vt:lpstr>PowerPoint 프레젠테이션</vt:lpstr>
      <vt:lpstr>PowerPoint 프레젠테이션</vt:lpstr>
      <vt:lpstr>PowerPoint 프레젠테이션</vt:lpstr>
      <vt:lpstr>Veeam Cloud Data Management 요약</vt:lpstr>
      <vt:lpstr>PowerPoint 프레젠테이션</vt:lpstr>
      <vt:lpstr>HPE with Veeam</vt:lpstr>
      <vt:lpstr>PowerPoint 프레젠테이션</vt:lpstr>
      <vt:lpstr>Veeam + HPE Integration</vt:lpstr>
      <vt:lpstr>HPE and Kasten</vt:lpstr>
      <vt:lpstr>HPE &amp; Veeam의 포괄적인 가용성 제공</vt:lpstr>
      <vt:lpstr>HPE &amp; Veeam: On-premises Backup Storage Options </vt:lpstr>
      <vt:lpstr>Veeam Availability Suite V10 &amp; HPE Integrations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Top 5 Takeaways</vt:lpstr>
      <vt:lpstr>V11 HPE Integrations</vt:lpstr>
      <vt:lpstr>V11 StoreOnce</vt:lpstr>
      <vt:lpstr>Nimble</vt:lpstr>
      <vt:lpstr>Primera/3PAR</vt:lpstr>
      <vt:lpstr>V11 Headlines</vt:lpstr>
      <vt:lpstr>PowerPoint 프레젠테이션</vt:lpstr>
      <vt:lpstr>Why?</vt:lpstr>
      <vt:lpstr>When To Use?</vt:lpstr>
      <vt:lpstr>Short-Term Retention</vt:lpstr>
      <vt:lpstr>Long-Term Retention</vt:lpstr>
      <vt:lpstr>Continuous Data Protection Functionality</vt:lpstr>
      <vt:lpstr>Yes, It’s Agentless!</vt:lpstr>
      <vt:lpstr>Reduced Bandwidth Requirements</vt:lpstr>
      <vt:lpstr>Technical Overview</vt:lpstr>
      <vt:lpstr>Object Storage -  Archive Tier</vt:lpstr>
      <vt:lpstr>Why Archive Tier?</vt:lpstr>
      <vt:lpstr>Archive Tier: Write Once /(Almost) Never Read</vt:lpstr>
      <vt:lpstr>Amazon Glacier Support</vt:lpstr>
      <vt:lpstr>Azure Archive Tier Support</vt:lpstr>
      <vt:lpstr>Other Object Storage Enhancements</vt:lpstr>
      <vt:lpstr>Google Object Storage</vt:lpstr>
      <vt:lpstr>SQL / Oracle Instant Recovery</vt:lpstr>
      <vt:lpstr>Instant File Share Recovery</vt:lpstr>
      <vt:lpstr>Improved Linux Backup Proxy Modes</vt:lpstr>
      <vt:lpstr>Hardened Linux Repository Overview</vt:lpstr>
      <vt:lpstr>Veeam Agents</vt:lpstr>
      <vt:lpstr>Next Steps</vt:lpstr>
      <vt:lpstr>HPE &amp; Veeam: Call to action</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2021-06-07T02:38:12Z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0x010100211FF59870383F41B49232949FF206A9</vt:lpwstr>
  </property>
</Properties>
</file>